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embeddedFontLst>
    <p:embeddedFont>
      <p:font typeface="Ras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aUWFl4pKxMeJNtRe2Obp1AZWJ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sa-bold.fntdata"/><Relationship Id="rId27" Type="http://schemas.openxmlformats.org/officeDocument/2006/relationships/font" Target="fonts/Ras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s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as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3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custGeom>
            <a:rect b="b" l="l" r="r" t="t"/>
            <a:pathLst>
              <a:path extrusionOk="0" h="25401" w="1905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5396"/>
                </a:lnTo>
                <a:cubicBezTo>
                  <a:pt x="0" y="25398"/>
                  <a:pt x="2" y="25400"/>
                  <a:pt x="4" y="25400"/>
                </a:cubicBezTo>
                <a:lnTo>
                  <a:pt x="19046" y="25400"/>
                </a:lnTo>
                <a:cubicBezTo>
                  <a:pt x="19048" y="25400"/>
                  <a:pt x="19051" y="25398"/>
                  <a:pt x="19051" y="25396"/>
                </a:cubicBezTo>
                <a:lnTo>
                  <a:pt x="19051" y="4"/>
                </a:lnTo>
                <a:cubicBezTo>
                  <a:pt x="19051" y="2"/>
                  <a:pt x="19048" y="0"/>
                  <a:pt x="1904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n"/>
          <p:cNvSpPr txBox="1"/>
          <p:nvPr>
            <p:ph idx="3" type="hdr"/>
          </p:nvPr>
        </p:nvSpPr>
        <p:spPr>
          <a:xfrm>
            <a:off x="-360" y="0"/>
            <a:ext cx="2963880" cy="44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3881160" y="0"/>
            <a:ext cx="2963880" cy="44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n"/>
          <p:cNvSpPr txBox="1"/>
          <p:nvPr>
            <p:ph idx="11" type="ftr"/>
          </p:nvPr>
        </p:nvSpPr>
        <p:spPr>
          <a:xfrm>
            <a:off x="-360" y="8686800"/>
            <a:ext cx="2963880" cy="447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3881160" y="8686800"/>
            <a:ext cx="2963880" cy="447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3" name="Google Shape;73;p1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Google Shape;145;p10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" name="Google Shape;154;p11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2" name="Google Shape;162;p12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1" name="Google Shape;171;p13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9" name="Google Shape;179;p14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9" name="Google Shape;189;p15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8" name="Google Shape;198;p16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6" name="Google Shape;206;p17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" name="Google Shape;213;p18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1" name="Google Shape;221;p19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/>
          <p:nvPr>
            <p:ph idx="2" type="sldImg"/>
          </p:nvPr>
        </p:nvSpPr>
        <p:spPr>
          <a:xfrm>
            <a:off x="1003320" y="695160"/>
            <a:ext cx="484812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2:notes"/>
          <p:cNvSpPr/>
          <p:nvPr/>
        </p:nvSpPr>
        <p:spPr>
          <a:xfrm>
            <a:off x="685800" y="4343400"/>
            <a:ext cx="5483160" cy="4025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9" name="Google Shape;229;p20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6" name="Google Shape;236;p21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/>
        </p:nvSpPr>
        <p:spPr>
          <a:xfrm>
            <a:off x="1003320" y="695160"/>
            <a:ext cx="4851360" cy="34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4" name="Google Shape;244;p22:notes"/>
          <p:cNvSpPr/>
          <p:nvPr/>
        </p:nvSpPr>
        <p:spPr>
          <a:xfrm>
            <a:off x="685800" y="4343400"/>
            <a:ext cx="5483160" cy="4114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002960" y="694800"/>
            <a:ext cx="4838760" cy="3419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1003320" y="695160"/>
            <a:ext cx="484812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3:notes"/>
          <p:cNvSpPr/>
          <p:nvPr/>
        </p:nvSpPr>
        <p:spPr>
          <a:xfrm>
            <a:off x="685800" y="4343400"/>
            <a:ext cx="5483160" cy="4025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1003320" y="695160"/>
            <a:ext cx="484812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4:notes"/>
          <p:cNvSpPr/>
          <p:nvPr/>
        </p:nvSpPr>
        <p:spPr>
          <a:xfrm>
            <a:off x="685800" y="4343400"/>
            <a:ext cx="5483160" cy="4025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003320" y="695160"/>
            <a:ext cx="484812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5:notes"/>
          <p:cNvSpPr/>
          <p:nvPr/>
        </p:nvSpPr>
        <p:spPr>
          <a:xfrm>
            <a:off x="685800" y="4343400"/>
            <a:ext cx="5483160" cy="4025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003320" y="695160"/>
            <a:ext cx="484812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6:notes"/>
          <p:cNvSpPr/>
          <p:nvPr/>
        </p:nvSpPr>
        <p:spPr>
          <a:xfrm>
            <a:off x="685800" y="4343400"/>
            <a:ext cx="5483160" cy="4025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003320" y="695160"/>
            <a:ext cx="484812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7:notes"/>
          <p:cNvSpPr/>
          <p:nvPr/>
        </p:nvSpPr>
        <p:spPr>
          <a:xfrm>
            <a:off x="685800" y="4343400"/>
            <a:ext cx="5483160" cy="4025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003320" y="695160"/>
            <a:ext cx="484812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8:notes"/>
          <p:cNvSpPr/>
          <p:nvPr/>
        </p:nvSpPr>
        <p:spPr>
          <a:xfrm>
            <a:off x="685800" y="4343400"/>
            <a:ext cx="5483160" cy="4025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003320" y="695160"/>
            <a:ext cx="4843440" cy="3424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9:notes"/>
          <p:cNvSpPr/>
          <p:nvPr/>
        </p:nvSpPr>
        <p:spPr>
          <a:xfrm>
            <a:off x="685800" y="4343400"/>
            <a:ext cx="5478480" cy="4111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440" y="4343400"/>
            <a:ext cx="5473800" cy="41054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456840" y="1604880"/>
            <a:ext cx="8217000" cy="597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456840" y="1604880"/>
            <a:ext cx="821700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456840" y="4726080"/>
            <a:ext cx="821700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>
            <a:off x="456840" y="16048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2" type="body"/>
          </p:nvPr>
        </p:nvSpPr>
        <p:spPr>
          <a:xfrm>
            <a:off x="4667400" y="16048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3" type="body"/>
          </p:nvPr>
        </p:nvSpPr>
        <p:spPr>
          <a:xfrm>
            <a:off x="456840" y="47260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4" type="body"/>
          </p:nvPr>
        </p:nvSpPr>
        <p:spPr>
          <a:xfrm>
            <a:off x="4667400" y="47260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" type="body"/>
          </p:nvPr>
        </p:nvSpPr>
        <p:spPr>
          <a:xfrm>
            <a:off x="456840" y="1604880"/>
            <a:ext cx="264564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2" type="body"/>
          </p:nvPr>
        </p:nvSpPr>
        <p:spPr>
          <a:xfrm>
            <a:off x="3235320" y="1604880"/>
            <a:ext cx="264564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3" type="body"/>
          </p:nvPr>
        </p:nvSpPr>
        <p:spPr>
          <a:xfrm>
            <a:off x="6013440" y="1604880"/>
            <a:ext cx="264564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4" type="body"/>
          </p:nvPr>
        </p:nvSpPr>
        <p:spPr>
          <a:xfrm>
            <a:off x="456840" y="4726080"/>
            <a:ext cx="264564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5" type="body"/>
          </p:nvPr>
        </p:nvSpPr>
        <p:spPr>
          <a:xfrm>
            <a:off x="3235320" y="4726080"/>
            <a:ext cx="264564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6" type="body"/>
          </p:nvPr>
        </p:nvSpPr>
        <p:spPr>
          <a:xfrm>
            <a:off x="6013440" y="4726080"/>
            <a:ext cx="264564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456840" y="1604880"/>
            <a:ext cx="4009680" cy="597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2" type="body"/>
          </p:nvPr>
        </p:nvSpPr>
        <p:spPr>
          <a:xfrm>
            <a:off x="4667400" y="16048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3" type="body"/>
          </p:nvPr>
        </p:nvSpPr>
        <p:spPr>
          <a:xfrm>
            <a:off x="4667400" y="47260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subTitle"/>
          </p:nvPr>
        </p:nvSpPr>
        <p:spPr>
          <a:xfrm>
            <a:off x="456840" y="1604880"/>
            <a:ext cx="8217000" cy="5975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456840" y="1604880"/>
            <a:ext cx="4009680" cy="597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2" type="body"/>
          </p:nvPr>
        </p:nvSpPr>
        <p:spPr>
          <a:xfrm>
            <a:off x="4667400" y="1604880"/>
            <a:ext cx="4009680" cy="597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subTitle"/>
          </p:nvPr>
        </p:nvSpPr>
        <p:spPr>
          <a:xfrm>
            <a:off x="326520" y="39240"/>
            <a:ext cx="6681960" cy="489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456840" y="16048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4667400" y="1604880"/>
            <a:ext cx="4009680" cy="597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3" type="body"/>
          </p:nvPr>
        </p:nvSpPr>
        <p:spPr>
          <a:xfrm>
            <a:off x="456840" y="47260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" type="body"/>
          </p:nvPr>
        </p:nvSpPr>
        <p:spPr>
          <a:xfrm>
            <a:off x="456840" y="16048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2" type="body"/>
          </p:nvPr>
        </p:nvSpPr>
        <p:spPr>
          <a:xfrm>
            <a:off x="4667400" y="1604880"/>
            <a:ext cx="400968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3" type="body"/>
          </p:nvPr>
        </p:nvSpPr>
        <p:spPr>
          <a:xfrm>
            <a:off x="456840" y="4726080"/>
            <a:ext cx="8217000" cy="285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26520" y="39240"/>
            <a:ext cx="6681960" cy="105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456840" y="1604880"/>
            <a:ext cx="8217000" cy="597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23"/>
          <p:cNvSpPr txBox="1"/>
          <p:nvPr>
            <p:ph idx="10" type="dt"/>
          </p:nvPr>
        </p:nvSpPr>
        <p:spPr>
          <a:xfrm>
            <a:off x="456840" y="6246720"/>
            <a:ext cx="2117880" cy="4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5592240" y="6221160"/>
            <a:ext cx="1906920" cy="4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3265560" y="6246720"/>
            <a:ext cx="2109600" cy="46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6" Type="http://schemas.openxmlformats.org/officeDocument/2006/relationships/oleObject" Target="../embeddings/oleObject2.bin"/><Relationship Id="rId7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3.bin"/><Relationship Id="rId7" Type="http://schemas.openxmlformats.org/officeDocument/2006/relationships/image" Target="../media/image35.png"/><Relationship Id="rId8" Type="http://schemas.openxmlformats.org/officeDocument/2006/relationships/oleObject" Target="../embeddings/oleObject4.bin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4.v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5.bin"/><Relationship Id="rId6" Type="http://schemas.openxmlformats.org/officeDocument/2006/relationships/oleObject" Target="../embeddings/oleObject5.bin"/><Relationship Id="rId7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vmlDrawing" Target="../drawings/vmlDrawing5.v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6" Type="http://schemas.openxmlformats.org/officeDocument/2006/relationships/oleObject" Target="../embeddings/oleObject6.bin"/><Relationship Id="rId7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6.vml"/><Relationship Id="rId4" Type="http://schemas.openxmlformats.org/officeDocument/2006/relationships/image" Target="../media/image5.png"/><Relationship Id="rId5" Type="http://schemas.openxmlformats.org/officeDocument/2006/relationships/oleObject" Target="../embeddings/oleObject7.bin"/><Relationship Id="rId6" Type="http://schemas.openxmlformats.org/officeDocument/2006/relationships/oleObject" Target="../embeddings/oleObject7.bin"/><Relationship Id="rId7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/>
        </p:nvSpPr>
        <p:spPr>
          <a:xfrm>
            <a:off x="457200" y="190080"/>
            <a:ext cx="8229600" cy="131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40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Función de Luminosidad de las Galaxias. SDSS.</a:t>
            </a:r>
            <a:endParaRPr b="0" i="0" sz="4000" u="none" cap="none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468360" y="2133720"/>
            <a:ext cx="8229600" cy="453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Por </a:t>
            </a:r>
            <a:r>
              <a:rPr lang="en-GB" sz="3200">
                <a:latin typeface="Rasa"/>
                <a:ea typeface="Rasa"/>
                <a:cs typeface="Rasa"/>
                <a:sym typeface="Rasa"/>
              </a:rPr>
              <a:t>qué</a:t>
            </a:r>
            <a:r>
              <a:rPr b="0" i="0" lang="en-GB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medir la LF?</a:t>
            </a:r>
            <a:endParaRPr b="0" i="0" sz="32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GB" sz="3200">
                <a:latin typeface="Rasa"/>
                <a:ea typeface="Rasa"/>
                <a:cs typeface="Rasa"/>
                <a:sym typeface="Rasa"/>
              </a:rPr>
              <a:t>Cómo</a:t>
            </a:r>
            <a:r>
              <a:rPr b="0" i="0" lang="en-GB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estimar la función de luminosidad?</a:t>
            </a:r>
            <a:endParaRPr b="0" i="0" sz="32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GB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Algo de historia: Schechter:</a:t>
            </a:r>
            <a:br>
              <a:rPr b="0" i="0" lang="en-GB" sz="1800" u="none" cap="none" strike="noStrike"/>
            </a:br>
            <a:r>
              <a:rPr b="0" i="0" lang="en-GB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1/V</a:t>
            </a:r>
            <a:r>
              <a:rPr b="0" baseline="-25000" i="0" lang="en-GB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br>
              <a:rPr b="0" i="0" lang="en-GB" sz="1800" u="none" cap="none" strike="noStrike"/>
            </a:br>
            <a:r>
              <a:rPr b="0" i="0" lang="en-GB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i="0" sz="32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6120" y="5776920"/>
            <a:ext cx="3421080" cy="8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4">
            <a:alphaModFix/>
          </a:blip>
          <a:tile algn="tl" flip="none" tx="0" sx="100000" ty="0" sy="100000"/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LF en el SDSS:</a:t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456840" y="1484280"/>
            <a:ext cx="7859880" cy="464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GB" sz="1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Uno busca fi(M,z), con esto se puede calcular la densidad de luminosidad. </a:t>
            </a:r>
            <a:endParaRPr b="0" sz="1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GB" sz="1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el caso del SDSS lo hacen para un z de 0.1. </a:t>
            </a:r>
            <a:endParaRPr b="0" sz="1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lang="en-GB" sz="1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Todo se hace para la banda r.</a:t>
            </a:r>
            <a:br>
              <a:rPr lang="en-GB" sz="1800"/>
            </a:br>
            <a:br>
              <a:rPr lang="en-GB" sz="1800"/>
            </a:br>
            <a:r>
              <a:rPr b="0" lang="en-GB" sz="1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 a partir de m: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r>
              <a:rPr b="0" lang="en-GB" sz="1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1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br>
              <a:rPr lang="en-GB" sz="1800"/>
            </a:br>
            <a:br>
              <a:rPr lang="en-GB" sz="1800"/>
            </a:br>
            <a:br>
              <a:rPr lang="en-GB" sz="1800"/>
            </a:br>
            <a:r>
              <a:rPr b="0" lang="en-GB" sz="1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donde DM(......................) es el </a:t>
            </a:r>
            <a:r>
              <a:rPr lang="en-GB" sz="1800">
                <a:latin typeface="Rasa"/>
                <a:ea typeface="Rasa"/>
                <a:cs typeface="Rasa"/>
                <a:sym typeface="Rasa"/>
              </a:rPr>
              <a:t>módulo</a:t>
            </a:r>
            <a:r>
              <a:rPr b="0" lang="en-GB" sz="1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de distancia calculado a partir del z para una dada cosmología.</a:t>
            </a:r>
            <a:br>
              <a:rPr lang="en-GB" sz="1800"/>
            </a:br>
            <a:br>
              <a:rPr lang="en-GB" sz="1800"/>
            </a:br>
            <a:r>
              <a:rPr b="0" lang="en-GB" sz="1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K es la corrección K</a:t>
            </a:r>
            <a:br>
              <a:rPr lang="en-GB" sz="1800"/>
            </a:br>
            <a:endParaRPr b="0" sz="1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aphicFrame>
        <p:nvGraphicFramePr>
          <p:cNvPr id="151" name="Google Shape;151;p10"/>
          <p:cNvGraphicFramePr/>
          <p:nvPr/>
        </p:nvGraphicFramePr>
        <p:xfrm>
          <a:off x="790560" y="3860640"/>
          <a:ext cx="8353440" cy="833760"/>
        </p:xfrm>
        <a:graphic>
          <a:graphicData uri="http://schemas.openxmlformats.org/presentationml/2006/ole">
            <mc:AlternateContent>
              <mc:Choice Requires="v">
                <p:oleObj r:id="rId5" imgH="833760" imgW="8353440" spid="_x0000_s1">
                  <p:embed/>
                </p:oleObj>
              </mc:Choice>
              <mc:Fallback>
                <p:oleObj r:id="rId6" imgH="833760" imgW="8353440">
                  <p:embed/>
                  <p:pic>
                    <p:nvPicPr>
                      <p:cNvPr id="151" name="Google Shape;151;p10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90560" y="3860640"/>
                        <a:ext cx="8353440" cy="833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/>
        </p:nvSpPr>
        <p:spPr>
          <a:xfrm>
            <a:off x="457200" y="585360"/>
            <a:ext cx="8229600" cy="11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457200" y="1599840"/>
            <a:ext cx="8229600" cy="4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Usan un método de Maximum likelihood que permite determinar una FL de forma genérica. 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método contempla evolución de la FL y tiene en cuenta las incertidumbres en el flujo.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basa en funciones </a:t>
            </a:r>
            <a:r>
              <a:rPr lang="en-GB" sz="2400">
                <a:latin typeface="Rasa"/>
                <a:ea typeface="Rasa"/>
                <a:cs typeface="Rasa"/>
                <a:sym typeface="Rasa"/>
              </a:rPr>
              <a:t>Gaussianas</a:t>
            </a: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lugar de maximizar el likelihood de la magnitud absoluta, maximiza el de la M y el z.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Esto hace la estima más sensible a la LSS de la muestra, pero fundamentalmente  más sensitivo a la evolución.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4">
            <a:alphaModFix/>
          </a:blip>
          <a:tile algn="tl" flip="none" tx="0" sx="100000" ty="0" sy="100000"/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/>
        </p:nvSpPr>
        <p:spPr>
          <a:xfrm>
            <a:off x="457200" y="585360"/>
            <a:ext cx="8229600" cy="11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456840" y="476280"/>
            <a:ext cx="8218440" cy="619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modelo de la función de luminosidad-redshift es:</a:t>
            </a:r>
            <a:br>
              <a:rPr lang="en-GB" sz="1800"/>
            </a:br>
            <a:br>
              <a:rPr lang="en-GB" sz="1800"/>
            </a:br>
            <a:br>
              <a:rPr lang="en-GB" sz="1800"/>
            </a:b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(5)</a:t>
            </a:r>
            <a:br>
              <a:rPr lang="en-GB" sz="1800"/>
            </a:br>
            <a:br>
              <a:rPr lang="en-GB" sz="1800"/>
            </a:b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lang="en-GB" sz="2000">
                <a:latin typeface="Rasa"/>
                <a:ea typeface="Rasa"/>
                <a:cs typeface="Rasa"/>
                <a:sym typeface="Rasa"/>
              </a:rPr>
              <a:t>Los 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</a:t>
            </a:r>
            <a:r>
              <a:rPr b="0" baseline="-2500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k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estan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x-espaciados y representan los centros de las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gaussianas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con ancho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σ</a:t>
            </a:r>
            <a:r>
              <a:rPr b="0" baseline="-2500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Los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Φ</a:t>
            </a:r>
            <a:r>
              <a:rPr b="0" baseline="-2500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k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son parámetros ajustables que representan la amplitud de la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gaussiana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Q representa la evolución en luminosidad. Q&gt;0 indica que las galaxias fueron más luminosas en el pasado.</a:t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 cuantifica el cambio en densidad numérica con el z. P representa la contribución de la evolución en la densidad numérica a la evolución en luminosidad.</a:t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aphicFrame>
        <p:nvGraphicFramePr>
          <p:cNvPr id="168" name="Google Shape;168;p12"/>
          <p:cNvGraphicFramePr/>
          <p:nvPr/>
        </p:nvGraphicFramePr>
        <p:xfrm>
          <a:off x="611280" y="1125360"/>
          <a:ext cx="7129440" cy="1295640"/>
        </p:xfrm>
        <a:graphic>
          <a:graphicData uri="http://schemas.openxmlformats.org/presentationml/2006/ole">
            <mc:AlternateContent>
              <mc:Choice Requires="v">
                <p:oleObj r:id="rId5" imgH="1295640" imgW="7129440" spid="_x0000_s1">
                  <p:embed/>
                </p:oleObj>
              </mc:Choice>
              <mc:Fallback>
                <p:oleObj r:id="rId6" imgH="1295640" imgW="7129440">
                  <p:embed/>
                  <p:pic>
                    <p:nvPicPr>
                      <p:cNvPr id="168" name="Google Shape;168;p12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11280" y="1125360"/>
                        <a:ext cx="7129440" cy="1295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457200" y="585360"/>
            <a:ext cx="8229600" cy="11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457200" y="1599840"/>
            <a:ext cx="8229600" cy="52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 puede verse como una evolución verdadera en la densidad numérica o debido a la LSS.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Dadas las características de la muestra, P es solo interpretado en términos de la LSS.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GB" sz="2800">
                <a:latin typeface="Rasa"/>
                <a:ea typeface="Rasa"/>
                <a:cs typeface="Rasa"/>
                <a:sym typeface="Rasa"/>
              </a:rPr>
              <a:t>z</a:t>
            </a:r>
            <a:r>
              <a:rPr baseline="-25000" lang="en-GB" sz="2800">
                <a:latin typeface="Rasa"/>
                <a:ea typeface="Rasa"/>
                <a:cs typeface="Rasa"/>
                <a:sym typeface="Rasa"/>
              </a:rPr>
              <a:t>0</a:t>
            </a: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=0.1, el z donde se quiere medir la densidad de luminosidad. (distancia a la cual uno observa típicamente galaxias con M</a:t>
            </a:r>
            <a:r>
              <a:rPr b="0" baseline="3000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*</a:t>
            </a: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).</a:t>
            </a:r>
            <a:br>
              <a:rPr lang="en-GB" sz="1800"/>
            </a:br>
            <a:br>
              <a:rPr lang="en-GB" sz="1800"/>
            </a:b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4">
            <a:alphaModFix/>
          </a:blip>
          <a:tile algn="tl" flip="none" tx="0" sx="100000" ty="0" sy="100000"/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/>
        </p:nvSpPr>
        <p:spPr>
          <a:xfrm>
            <a:off x="457200" y="585360"/>
            <a:ext cx="8229600" cy="11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456840" y="260280"/>
            <a:ext cx="8147160" cy="6640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ajustan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los parámetros maximizando el likelihood </a:t>
            </a:r>
            <a:br>
              <a:rPr lang="en-GB" sz="1800"/>
            </a:b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construye el likelihood de p(Mi,zi|Q,P,ln(fik)) de cada galaxia i convolucionando la función de luminosidad con una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Gaussiana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de ancho Delta m (incertidumbre en m) y condicionando a la galaxia a satisfacer el flujo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límite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del survey:</a:t>
            </a:r>
            <a:br>
              <a:rPr lang="en-GB" sz="1800"/>
            </a:br>
            <a:br>
              <a:rPr lang="en-GB" sz="1800"/>
            </a:b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NOTA: p es la probabilidad de una galaxias de tener una magnitud Mi igual a la observada.</a:t>
            </a:r>
            <a:br>
              <a:rPr lang="en-GB" sz="1800"/>
            </a:br>
            <a:br>
              <a:rPr lang="en-GB" sz="1800"/>
            </a:b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br>
              <a:rPr lang="en-GB" sz="1800"/>
            </a:br>
            <a:br>
              <a:rPr lang="en-GB" sz="1800"/>
            </a:b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None/>
            </a:pP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(G es la </a:t>
            </a:r>
            <a:r>
              <a:rPr lang="en-GB" sz="2000">
                <a:latin typeface="Rasa"/>
                <a:ea typeface="Rasa"/>
                <a:cs typeface="Rasa"/>
                <a:sym typeface="Rasa"/>
              </a:rPr>
              <a:t>gaussiana</a:t>
            </a:r>
            <a:r>
              <a:rPr b="0" lang="en-GB" sz="20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con ancho Delta m)‏</a:t>
            </a:r>
            <a:endParaRPr b="0" sz="20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aphicFrame>
        <p:nvGraphicFramePr>
          <p:cNvPr id="185" name="Google Shape;185;p14"/>
          <p:cNvGraphicFramePr/>
          <p:nvPr/>
        </p:nvGraphicFramePr>
        <p:xfrm>
          <a:off x="755640" y="1125360"/>
          <a:ext cx="6553080" cy="1335240"/>
        </p:xfrm>
        <a:graphic>
          <a:graphicData uri="http://schemas.openxmlformats.org/presentationml/2006/ole">
            <mc:AlternateContent>
              <mc:Choice Requires="v">
                <p:oleObj r:id="rId5" imgH="1335240" imgW="6553080" spid="_x0000_s1">
                  <p:embed/>
                </p:oleObj>
              </mc:Choice>
              <mc:Fallback>
                <p:oleObj r:id="rId6" imgH="1335240" imgW="6553080">
                  <p:embed/>
                  <p:pic>
                    <p:nvPicPr>
                      <p:cNvPr id="185" name="Google Shape;185;p14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55640" y="1125360"/>
                        <a:ext cx="6553080" cy="1335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Google Shape;186;p14"/>
          <p:cNvGraphicFramePr/>
          <p:nvPr/>
        </p:nvGraphicFramePr>
        <p:xfrm>
          <a:off x="1403285" y="4507580"/>
          <a:ext cx="5905440" cy="1689120"/>
        </p:xfrm>
        <a:graphic>
          <a:graphicData uri="http://schemas.openxmlformats.org/presentationml/2006/ole">
            <mc:AlternateContent>
              <mc:Choice Requires="v">
                <p:oleObj r:id="rId8" imgH="1689120" imgW="5905440" spid="_x0000_s2">
                  <p:embed/>
                </p:oleObj>
              </mc:Choice>
              <mc:Fallback>
                <p:oleObj r:id="rId9" imgH="1689120" imgW="5905440">
                  <p:embed/>
                  <p:pic>
                    <p:nvPicPr>
                      <p:cNvPr id="186" name="Google Shape;186;p14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03285" y="4507580"/>
                        <a:ext cx="5905440" cy="168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4">
            <a:alphaModFix/>
          </a:blip>
          <a:tile algn="tl" flip="none" tx="0" sx="100000" ty="0" sy="100000"/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457200" y="585360"/>
            <a:ext cx="8229600" cy="11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457200" y="549360"/>
            <a:ext cx="8362800" cy="590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</a:t>
            </a:r>
            <a:r>
              <a:rPr lang="en-GB" sz="2400">
                <a:latin typeface="Rasa"/>
                <a:ea typeface="Rasa"/>
                <a:cs typeface="Rasa"/>
                <a:sym typeface="Rasa"/>
              </a:rPr>
              <a:t>l</a:t>
            </a: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número de parámetros que requiere este </a:t>
            </a:r>
            <a:r>
              <a:rPr lang="en-GB" sz="2400">
                <a:latin typeface="Rasa"/>
                <a:ea typeface="Rasa"/>
                <a:cs typeface="Rasa"/>
                <a:sym typeface="Rasa"/>
              </a:rPr>
              <a:t>ajuste</a:t>
            </a: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es de entre 50-100 (recordar que hay una </a:t>
            </a:r>
            <a:r>
              <a:rPr lang="en-GB" sz="2400">
                <a:latin typeface="Rasa"/>
                <a:ea typeface="Rasa"/>
                <a:cs typeface="Rasa"/>
                <a:sym typeface="Rasa"/>
              </a:rPr>
              <a:t>gaussiana</a:t>
            </a: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para cada k.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parámetro de normalización n no sale de este ajuste de likelihood. Se lo estima por un método de variación estándar mínima:</a:t>
            </a:r>
            <a:br>
              <a:rPr lang="en-GB" sz="1800"/>
            </a:br>
            <a:br>
              <a:rPr lang="en-GB" sz="1800"/>
            </a:b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integral se hace sobre el volumen del survey entre el z mínimo y el máximo.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8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W(z</a:t>
            </a:r>
            <a:r>
              <a:rPr b="0" baseline="-2500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j</a:t>
            </a: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 es el peso para cada galaxia. Ojo, este </a:t>
            </a:r>
            <a:r>
              <a:rPr lang="en-GB" sz="2400">
                <a:latin typeface="Rasa"/>
                <a:ea typeface="Rasa"/>
                <a:cs typeface="Rasa"/>
                <a:sym typeface="Rasa"/>
              </a:rPr>
              <a:t>Φ</a:t>
            </a: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es función de z y es  la función de selección, que es una integral de la </a:t>
            </a:r>
            <a:r>
              <a:rPr lang="en-GB" sz="2400">
                <a:latin typeface="Rasa"/>
                <a:ea typeface="Rasa"/>
                <a:cs typeface="Rasa"/>
                <a:sym typeface="Rasa"/>
              </a:rPr>
              <a:t>LF</a:t>
            </a:r>
            <a:r>
              <a:rPr b="0" lang="en-GB" sz="24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 b="0" sz="24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aphicFrame>
        <p:nvGraphicFramePr>
          <p:cNvPr id="195" name="Google Shape;195;p15"/>
          <p:cNvGraphicFramePr/>
          <p:nvPr/>
        </p:nvGraphicFramePr>
        <p:xfrm>
          <a:off x="457200" y="2533950"/>
          <a:ext cx="8423025" cy="1150925"/>
        </p:xfrm>
        <a:graphic>
          <a:graphicData uri="http://schemas.openxmlformats.org/presentationml/2006/ole">
            <mc:AlternateContent>
              <mc:Choice Requires="v">
                <p:oleObj r:id="rId5" imgH="1150925" imgW="8423025" spid="_x0000_s1">
                  <p:embed/>
                </p:oleObj>
              </mc:Choice>
              <mc:Fallback>
                <p:oleObj r:id="rId6" imgH="1150925" imgW="8423025">
                  <p:embed/>
                  <p:pic>
                    <p:nvPicPr>
                      <p:cNvPr id="195" name="Google Shape;195;p1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2533950"/>
                        <a:ext cx="8423025" cy="11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Resultados</a:t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640" y="1341360"/>
            <a:ext cx="5400720" cy="53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4">
            <a:alphaModFix/>
          </a:blip>
          <a:tile algn="tl" flip="none" tx="0" sx="100000" ty="0" sy="100000"/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17"/>
          <p:cNvGraphicFramePr/>
          <p:nvPr/>
        </p:nvGraphicFramePr>
        <p:xfrm>
          <a:off x="1476360" y="260280"/>
          <a:ext cx="6242040" cy="6335640"/>
        </p:xfrm>
        <a:graphic>
          <a:graphicData uri="http://schemas.openxmlformats.org/presentationml/2006/ole">
            <mc:AlternateContent>
              <mc:Choice Requires="v">
                <p:oleObj r:id="rId5" imgH="6335640" imgW="6242040" spid="_x0000_s1">
                  <p:embed/>
                </p:oleObj>
              </mc:Choice>
              <mc:Fallback>
                <p:oleObj r:id="rId6" imgH="6335640" imgW="6242040">
                  <p:embed/>
                  <p:pic>
                    <p:nvPicPr>
                      <p:cNvPr id="210" name="Google Shape;210;p1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476360" y="260280"/>
                        <a:ext cx="6242040" cy="6335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>
            <a:off x="457200" y="585360"/>
            <a:ext cx="8229600" cy="11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457200" y="1599840"/>
            <a:ext cx="8229600" cy="48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Notar Q diferente de cero, P=0 dentro de los errores. 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las figuras se muestra también la densidad de luminosidad: expresada como la magnitud absoluta de las galaxias por h</a:t>
            </a:r>
            <a:r>
              <a:rPr b="0" baseline="3000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-3</a:t>
            </a: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Mpc</a:t>
            </a:r>
            <a:r>
              <a:rPr b="0" baseline="3000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3</a:t>
            </a: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en promedio.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hacen cálculos para diferentes cosmologías.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/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Evolución</a:t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Hay que tener en cuenta que el modelo asume que todas las galaxias de cualquier luminosidad evolucionan igual, lo cual puede no ser cierto. Por ejemplo diferentes tipos ( que se sabe que evolucionan diferente) tienen diferentes luminosidades medias.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Por varios motivos la estima de Q puede estar biased.</a:t>
            </a:r>
            <a:br>
              <a:rPr lang="en-GB" sz="1800"/>
            </a:b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/>
        </p:nvSpPr>
        <p:spPr>
          <a:xfrm>
            <a:off x="326880" y="61560"/>
            <a:ext cx="831384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Una de las últimas estima de la LF con el SDSS (0806.4930)‏</a:t>
            </a:r>
            <a:endParaRPr b="0" i="0" sz="3600" u="none" cap="none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14000" y="1498320"/>
            <a:ext cx="8226360" cy="5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5720" lvl="0" marL="42048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SDSS DR6 (un factor 4 a 9 respecto de Blanton)‏</a:t>
            </a:r>
            <a:endParaRPr b="0" i="0" sz="28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spcBef>
                <a:spcPts val="142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Resultados: </a:t>
            </a:r>
            <a:r>
              <a:rPr lang="en-GB" sz="2800">
                <a:latin typeface="Rasa"/>
                <a:ea typeface="Rasa"/>
                <a:cs typeface="Rasa"/>
                <a:sym typeface="Rasa"/>
              </a:rPr>
              <a:t>Ф</a:t>
            </a:r>
            <a:r>
              <a:rPr b="0" i="0" lang="en-GB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*=0.90+/-0.07, M*-5log10h=</a:t>
            </a:r>
            <a:endParaRPr b="0" i="0" sz="28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spcBef>
                <a:spcPts val="1423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-20.73+/-0.04, </a:t>
            </a:r>
            <a:r>
              <a:rPr lang="en-GB" sz="2800">
                <a:latin typeface="Rasa"/>
                <a:ea typeface="Rasa"/>
                <a:cs typeface="Rasa"/>
                <a:sym typeface="Rasa"/>
              </a:rPr>
              <a:t>α</a:t>
            </a:r>
            <a:r>
              <a:rPr b="0" i="0" lang="en-GB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=-1.23+/-0.02.</a:t>
            </a:r>
            <a:endParaRPr b="0" i="0" sz="28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spcBef>
                <a:spcPts val="142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Comparando: encuentran un exceso en el filtro u para galaxias brillantes: sería debido a la actividad nuclear.</a:t>
            </a:r>
            <a:endParaRPr b="0" i="0" sz="28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spcBef>
                <a:spcPts val="142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Parte débil: logran 1-1.5 magnitud más y encuentran un mayor exceso: </a:t>
            </a:r>
            <a:endParaRPr b="0" i="0" sz="28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spcBef>
                <a:spcPts val="142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GB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pendientes entre 1.01 (u) a 1.26 (z) </a:t>
            </a:r>
            <a:endParaRPr b="0" i="0" sz="2800" u="none" cap="none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280" y="260280"/>
            <a:ext cx="6462720" cy="628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/>
        </p:nvSpPr>
        <p:spPr>
          <a:xfrm>
            <a:off x="457200" y="585360"/>
            <a:ext cx="8229600" cy="11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GB" sz="32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banda u tiene una fuerte evolución (Q~4)  pero con grandes incertidumbres.</a:t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GB" sz="32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resto de las bandas tienen entre 1-2 de Q.</a:t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4">
            <a:alphaModFix/>
          </a:blip>
          <a:tile algn="tl" flip="none" tx="0" sx="100000" ty="0" sy="100000"/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/>
        </p:nvSpPr>
        <p:spPr>
          <a:xfrm>
            <a:off x="457200" y="585360"/>
            <a:ext cx="8229600" cy="1150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457200" y="333360"/>
            <a:ext cx="8291520" cy="62071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15720" lvl="0" marL="4204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Si en lugar de usar las luminosidad de Petrosian usan las de Sérsic, se encuentran diferencias en la densidad de luminosidad que van desde 0.01 (banda u) a 0.1 (banda z) de magnitud.</a:t>
            </a:r>
            <a:br>
              <a:rPr lang="en-GB" sz="1800"/>
            </a:b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magnitud de Sérsic sale de aplicar un perfil radial de la forma:</a:t>
            </a:r>
            <a:br>
              <a:rPr lang="en-GB" sz="1800"/>
            </a:br>
            <a:br>
              <a:rPr lang="en-GB" sz="1800"/>
            </a:b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19" lvl="0" marL="421919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15720" lvl="0" marL="420480" marR="0" rtl="0" algn="l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en-GB" sz="2800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mayor diferencia entre la mag de P y la de S esta en las espirales, por eso la diferencia es mayor para el filtro u.</a:t>
            </a:r>
            <a:endParaRPr b="0" sz="28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graphicFrame>
        <p:nvGraphicFramePr>
          <p:cNvPr id="250" name="Google Shape;250;p22"/>
          <p:cNvGraphicFramePr/>
          <p:nvPr/>
        </p:nvGraphicFramePr>
        <p:xfrm>
          <a:off x="219800" y="3370900"/>
          <a:ext cx="8467000" cy="1147675"/>
        </p:xfrm>
        <a:graphic>
          <a:graphicData uri="http://schemas.openxmlformats.org/presentationml/2006/ole">
            <mc:AlternateContent>
              <mc:Choice Requires="v">
                <p:oleObj r:id="rId5" imgH="1147675" imgW="8467000" spid="_x0000_s1">
                  <p:embed/>
                </p:oleObj>
              </mc:Choice>
              <mc:Fallback>
                <p:oleObj r:id="rId6" imgH="1147675" imgW="8467000">
                  <p:embed/>
                  <p:pic>
                    <p:nvPicPr>
                      <p:cNvPr id="250" name="Google Shape;250;p22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19800" y="3370900"/>
                        <a:ext cx="8467000" cy="11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326520" y="262080"/>
            <a:ext cx="6691320" cy="97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456840" y="1604880"/>
            <a:ext cx="8226360" cy="479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80" y="1079640"/>
            <a:ext cx="5940360" cy="486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/>
        </p:nvSpPr>
        <p:spPr>
          <a:xfrm>
            <a:off x="326520" y="262080"/>
            <a:ext cx="6691320" cy="97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456840" y="1604880"/>
            <a:ext cx="8226360" cy="479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80" y="1079640"/>
            <a:ext cx="5580000" cy="52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326520" y="262080"/>
            <a:ext cx="6691320" cy="97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56840" y="1604880"/>
            <a:ext cx="8226360" cy="479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640" y="720720"/>
            <a:ext cx="5219640" cy="5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326520" y="262080"/>
            <a:ext cx="6691320" cy="97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56840" y="1604880"/>
            <a:ext cx="8226360" cy="479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000" y="0"/>
            <a:ext cx="7504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326520" y="262080"/>
            <a:ext cx="6691320" cy="97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456840" y="1604880"/>
            <a:ext cx="8226360" cy="479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0360" y="1079640"/>
            <a:ext cx="5580000" cy="52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326520" y="262080"/>
            <a:ext cx="6691320" cy="97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456840" y="1604880"/>
            <a:ext cx="8226360" cy="479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640" y="735120"/>
            <a:ext cx="5219640" cy="556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326880" y="39600"/>
            <a:ext cx="6686640" cy="106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600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Flujo vs. luminosidad</a:t>
            </a:r>
            <a:endParaRPr b="0" sz="3600" strike="noStrik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3022560" y="3600360"/>
            <a:ext cx="3168720" cy="3476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</a:t>
            </a:r>
            <a:endParaRPr b="0" sz="1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magnitude        flux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difference       ratio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1             2.51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2             6.31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3            15.8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4            39.8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5           100.0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6           251.3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7           631.5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             .  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             .  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             .   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______________________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1944720" y="2124000"/>
            <a:ext cx="4716360" cy="1474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M1 - M2 = -2.5 log (F1/F2).</a:t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197"/>
              </a:spcBef>
              <a:spcAft>
                <a:spcPts val="0"/>
              </a:spcAft>
              <a:buNone/>
            </a:pPr>
            <a:r>
              <a:rPr b="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F1/F2 = 10</a:t>
            </a:r>
            <a:r>
              <a:rPr b="0" baseline="30000" lang="en-GB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(M2 - M1)/2.5</a:t>
            </a:r>
            <a:endParaRPr b="0" baseline="3000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197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