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7559675" cx="10080625"/>
  <p:notesSz cx="7556500" cy="10691800"/>
  <p:embeddedFontLst>
    <p:embeddedFont>
      <p:font typeface="Ras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5" roundtripDataSignature="AMtx7mgOJJZ2sIKRDZH//5PqZluKbWE4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s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sa-italic.fntdata"/><Relationship Id="rId10" Type="http://schemas.openxmlformats.org/officeDocument/2006/relationships/slide" Target="slides/slide5.xml"/><Relationship Id="rId32" Type="http://schemas.openxmlformats.org/officeDocument/2006/relationships/font" Target="fonts/Rasa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as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6725" y="10158412"/>
            <a:ext cx="32623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n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n"/>
          <p:cNvSpPr txBox="1"/>
          <p:nvPr>
            <p:ph idx="3" type="hdr"/>
          </p:nvPr>
        </p:nvSpPr>
        <p:spPr>
          <a:xfrm>
            <a:off x="0" y="0"/>
            <a:ext cx="3262312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4276725" y="0"/>
            <a:ext cx="3262312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>
            <p:ph idx="11" type="ftr"/>
          </p:nvPr>
        </p:nvSpPr>
        <p:spPr>
          <a:xfrm>
            <a:off x="0" y="10158412"/>
            <a:ext cx="32623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n"/>
          <p:cNvSpPr txBox="1"/>
          <p:nvPr>
            <p:ph idx="4" type="sldNum"/>
          </p:nvPr>
        </p:nvSpPr>
        <p:spPr>
          <a:xfrm>
            <a:off x="4276725" y="10158412"/>
            <a:ext cx="32623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/>
        </p:nvSpPr>
        <p:spPr>
          <a:xfrm>
            <a:off x="1104900" y="812800"/>
            <a:ext cx="5337175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/>
        </p:nvSpPr>
        <p:spPr>
          <a:xfrm>
            <a:off x="1104900" y="812800"/>
            <a:ext cx="5345112" cy="400843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/>
        </p:nvSpPr>
        <p:spPr>
          <a:xfrm>
            <a:off x="1104900" y="812800"/>
            <a:ext cx="5341937" cy="400685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:notes"/>
          <p:cNvSpPr/>
          <p:nvPr/>
        </p:nvSpPr>
        <p:spPr>
          <a:xfrm>
            <a:off x="755650" y="5078412"/>
            <a:ext cx="6030912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755650" y="5078412"/>
            <a:ext cx="6027737" cy="47942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04900" y="812800"/>
            <a:ext cx="53276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60362" y="98425"/>
            <a:ext cx="7362825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503237" y="1768475"/>
            <a:ext cx="90551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79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79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79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79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79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79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79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503237" y="6886575"/>
            <a:ext cx="23304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6164262" y="6858000"/>
            <a:ext cx="20986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3600450" y="6886575"/>
            <a:ext cx="232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0" type="dt"/>
          </p:nvPr>
        </p:nvSpPr>
        <p:spPr>
          <a:xfrm>
            <a:off x="503237" y="6886575"/>
            <a:ext cx="23304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6164262" y="6858000"/>
            <a:ext cx="20986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3600450" y="6886575"/>
            <a:ext cx="232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360362" y="98425"/>
            <a:ext cx="7362825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503237" y="6886575"/>
            <a:ext cx="23304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6164262" y="6858000"/>
            <a:ext cx="20986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3600450" y="6886575"/>
            <a:ext cx="232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60362" y="98425"/>
            <a:ext cx="7362825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1pPr>
            <a:lvl2pPr lvl="1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2pPr>
            <a:lvl3pPr lvl="2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3pPr>
            <a:lvl4pPr lvl="3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4pPr>
            <a:lvl5pPr lvl="4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5pPr>
            <a:lvl6pPr lvl="5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6pPr>
            <a:lvl7pPr lvl="6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7pPr>
            <a:lvl8pPr lvl="7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8pPr>
            <a:lvl9pPr lvl="8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503237" y="1768475"/>
            <a:ext cx="90551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-228600" lvl="1" marL="914400" marR="0" rtl="0" algn="l">
              <a:lnSpc>
                <a:spcPct val="79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-228600" lvl="2" marL="1371600" marR="0" rtl="0" algn="l">
              <a:lnSpc>
                <a:spcPct val="79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-228600" lvl="3" marL="1828800" marR="0" rtl="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-228600" lvl="4" marL="2286000" marR="0" rtl="0" algn="l">
              <a:lnSpc>
                <a:spcPct val="79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-228600" lvl="5" marL="2743200" marR="0" rtl="0" algn="l">
              <a:lnSpc>
                <a:spcPct val="79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-228600" lvl="6" marL="3200400" marR="0" rtl="0" algn="l">
              <a:lnSpc>
                <a:spcPct val="79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-228600" lvl="7" marL="3657600" marR="0" rtl="0" algn="l">
              <a:lnSpc>
                <a:spcPct val="79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-228600" lvl="8" marL="4114800" marR="0" rtl="0" algn="l">
              <a:lnSpc>
                <a:spcPct val="79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503237" y="6886575"/>
            <a:ext cx="23304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6164262" y="6858000"/>
            <a:ext cx="20986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3600450" y="6886575"/>
            <a:ext cx="232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179387" y="-44450"/>
            <a:ext cx="9540875" cy="177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Distribución de tamaños de galaxias en el SDSS (Shen et al 2003)‏</a:t>
            </a:r>
            <a:endParaRPr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503237" y="1768475"/>
            <a:ext cx="90725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tamaño es una de las propiedades básicas de las galaxias.</a:t>
            </a:r>
            <a:endParaRPr/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Ya se sabe que los radios efectivos cubren un rango desde 0.1 a 10 kpc</a:t>
            </a:r>
            <a:endParaRPr/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correlacionan los tamaños con la luminosidad, la masa estelar y la morfología.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60362" y="409575"/>
            <a:ext cx="73771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503237" y="1768475"/>
            <a:ext cx="9069387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y el correspondiente volumen máximo:</a:t>
            </a:r>
            <a:endParaRPr/>
          </a:p>
          <a:p>
            <a:pPr indent="-311150" lvl="0" marL="4159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f(</a:t>
            </a:r>
            <a:r>
              <a:rPr lang="en-US"/>
              <a:t>Ө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,</a:t>
            </a:r>
            <a:r>
              <a:rPr lang="en-US"/>
              <a:t>Φ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 es la fracción del sampleo como función de la posición en el cielo). </a:t>
            </a:r>
            <a:r>
              <a:rPr lang="en-US"/>
              <a:t>Ω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el ángulo sólido. d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(z) es la distancia por diámetro angular.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212" y="2557462"/>
            <a:ext cx="6673850" cy="122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idx="4294967295" type="title"/>
          </p:nvPr>
        </p:nvSpPr>
        <p:spPr>
          <a:xfrm>
            <a:off x="360362" y="409575"/>
            <a:ext cx="73771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1"/>
          <p:cNvSpPr txBox="1"/>
          <p:nvPr>
            <p:ph idx="4294967295" type="body"/>
          </p:nvPr>
        </p:nvSpPr>
        <p:spPr>
          <a:xfrm>
            <a:off x="503237" y="1768475"/>
            <a:ext cx="867727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distribución de tamaños por rango de magnitud absoluta </a:t>
            </a:r>
            <a:r>
              <a:rPr lang="en-US"/>
              <a:t>quedará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(V*</a:t>
            </a:r>
            <a:r>
              <a:rPr baseline="-25000" lang="en-US"/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prop. A V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y es un volumen condicional)‏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3240087"/>
            <a:ext cx="6300787" cy="108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360362" y="98425"/>
            <a:ext cx="7375525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sa"/>
              <a:buNone/>
            </a:pPr>
            <a:r>
              <a:rPr b="0" i="0" lang="en-US" sz="3600" u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Resultados: Early</a:t>
            </a:r>
            <a:endParaRPr/>
          </a:p>
        </p:txBody>
      </p:sp>
      <p:sp>
        <p:nvSpPr>
          <p:cNvPr id="140" name="Google Shape;140;p12"/>
          <p:cNvSpPr txBox="1"/>
          <p:nvPr>
            <p:ph idx="2" type="chart"/>
          </p:nvPr>
        </p:nvSpPr>
        <p:spPr>
          <a:xfrm>
            <a:off x="503237" y="1768475"/>
            <a:ext cx="9067800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337" y="1079500"/>
            <a:ext cx="5580062" cy="630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60362" y="98425"/>
            <a:ext cx="7375525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sa"/>
              <a:buNone/>
            </a:pPr>
            <a:r>
              <a:rPr b="0" i="0" lang="en-US" sz="3600" u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Resultados: Late</a:t>
            </a:r>
            <a:endParaRPr/>
          </a:p>
        </p:txBody>
      </p:sp>
      <p:sp>
        <p:nvSpPr>
          <p:cNvPr id="149" name="Google Shape;149;p13"/>
          <p:cNvSpPr txBox="1"/>
          <p:nvPr>
            <p:ph idx="2" type="chart"/>
          </p:nvPr>
        </p:nvSpPr>
        <p:spPr>
          <a:xfrm>
            <a:off x="503237" y="1768475"/>
            <a:ext cx="9067800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1071562"/>
            <a:ext cx="5842000" cy="6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60362" y="454025"/>
            <a:ext cx="73771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503237" y="1768475"/>
            <a:ext cx="9069387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que son los radios 50 y que se </a:t>
            </a:r>
            <a:r>
              <a:rPr lang="en-US"/>
              <a:t>separó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entre early (FIG 2) y late (FIG 3)‏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que para una dada magnitud, las late son más grandes que las early.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0362" y="365125"/>
            <a:ext cx="7375525" cy="1074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503237" y="1768475"/>
            <a:ext cx="9067800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Las distribuciones pueden ser ajustadas por una función del tipo: "log-normal"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Asumiendo esta forma: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cual queda caracterizada por la mediana R y la dispersión </a:t>
            </a:r>
            <a:r>
              <a:rPr lang="en-US"/>
              <a:t>σ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ln(R(M))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562" y="3614737"/>
            <a:ext cx="5567362" cy="160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idx="4294967295" type="title"/>
          </p:nvPr>
        </p:nvSpPr>
        <p:spPr>
          <a:xfrm>
            <a:off x="360362" y="98425"/>
            <a:ext cx="7373937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sa"/>
              <a:buNone/>
            </a:pPr>
            <a:r>
              <a:rPr b="0" i="0" lang="en-US" sz="3600" u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Ajustes</a:t>
            </a:r>
            <a:endParaRPr/>
          </a:p>
        </p:txBody>
      </p:sp>
      <p:sp>
        <p:nvSpPr>
          <p:cNvPr id="175" name="Google Shape;175;p16"/>
          <p:cNvSpPr txBox="1"/>
          <p:nvPr>
            <p:ph idx="4294967295" type="body"/>
          </p:nvPr>
        </p:nvSpPr>
        <p:spPr>
          <a:xfrm>
            <a:off x="503237" y="1768475"/>
            <a:ext cx="44243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Usan un método de maximum likelihood para estimar estos dos parámetros. 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que sigma es mucho menor para galaxias más brillantes que -20.5 </a:t>
            </a:r>
            <a:endParaRPr/>
          </a:p>
        </p:txBody>
      </p:sp>
      <p:sp>
        <p:nvSpPr>
          <p:cNvPr id="176" name="Google Shape;176;p16"/>
          <p:cNvSpPr txBox="1"/>
          <p:nvPr>
            <p:ph idx="2" type="chart"/>
          </p:nvPr>
        </p:nvSpPr>
        <p:spPr>
          <a:xfrm>
            <a:off x="5148262" y="1768475"/>
            <a:ext cx="44243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150" y="1860550"/>
            <a:ext cx="47625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5148262" y="1768475"/>
            <a:ext cx="44244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early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late</a:t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25" y="1800225"/>
            <a:ext cx="34480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3060700"/>
            <a:ext cx="4319587" cy="36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360362" y="454025"/>
            <a:ext cx="73771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503237" y="1768475"/>
            <a:ext cx="9069387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También han subdividido en sub tipos morfológicos. Nada nuevo.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Un comportamiento similar sale usando el n de Sérsic, salvo que las early tienen tamaño sistemáticamente mayor para una dada magnitud.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360362" y="276225"/>
            <a:ext cx="737235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02" name="Google Shape;202;p19"/>
          <p:cNvSpPr txBox="1"/>
          <p:nvPr>
            <p:ph idx="2" type="chart"/>
          </p:nvPr>
        </p:nvSpPr>
        <p:spPr>
          <a:xfrm>
            <a:off x="503237" y="1768475"/>
            <a:ext cx="906462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0587" y="1139825"/>
            <a:ext cx="5761037" cy="5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360362" y="498475"/>
            <a:ext cx="7380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503237" y="1768475"/>
            <a:ext cx="90725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Muestra: 168958 galaxias</a:t>
            </a:r>
            <a:endParaRPr/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De esta muestra hay una sub-muestr de 122808 galaxias con estimas de masa estelar (se basa en las características espectrales, Kauffmann et al. 2002)‏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idx="4294967295" type="title"/>
          </p:nvPr>
        </p:nvSpPr>
        <p:spPr>
          <a:xfrm>
            <a:off x="360362" y="276225"/>
            <a:ext cx="737235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0"/>
          <p:cNvSpPr txBox="1"/>
          <p:nvPr>
            <p:ph idx="4294967295" type="body"/>
          </p:nvPr>
        </p:nvSpPr>
        <p:spPr>
          <a:xfrm>
            <a:off x="539750" y="539750"/>
            <a:ext cx="9180512" cy="1624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También estimaron los tamaños en función de la masa estelar:  </a:t>
            </a:r>
            <a:endParaRPr/>
          </a:p>
        </p:txBody>
      </p:sp>
      <p:sp>
        <p:nvSpPr>
          <p:cNvPr id="212" name="Google Shape;212;p20"/>
          <p:cNvSpPr txBox="1"/>
          <p:nvPr>
            <p:ph idx="2" type="chart"/>
          </p:nvPr>
        </p:nvSpPr>
        <p:spPr>
          <a:xfrm>
            <a:off x="5146675" y="1768475"/>
            <a:ext cx="442277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0575" y="1562100"/>
            <a:ext cx="6022975" cy="576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4294967295" type="body"/>
          </p:nvPr>
        </p:nvSpPr>
        <p:spPr>
          <a:xfrm>
            <a:off x="257175" y="179387"/>
            <a:ext cx="4783137" cy="7129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Con la magnitud y el tamaño se puede sacar el brillo superficial: dependencia de mu con M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que para las late el brillo decrece para magnitudes </a:t>
            </a:r>
            <a:r>
              <a:rPr lang="en-US"/>
              <a:t>más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débiles y que lo opuesto pasa para las early (esto se conoce como la relación de Kormendy, 1977).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720725"/>
            <a:ext cx="4762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60362" y="98425"/>
            <a:ext cx="7366000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1149" lvl="0" marL="4175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Distribución de brillos superficiales.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12" y="1260475"/>
            <a:ext cx="6300787" cy="59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360362" y="98425"/>
            <a:ext cx="7377112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sa"/>
              <a:buNone/>
            </a:pPr>
            <a:r>
              <a:rPr b="0" i="0" lang="en-US" sz="3600" u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Resultados vs. modelos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503237" y="1768475"/>
            <a:ext cx="9069387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Los resultados son comparados con las predicciones de modelos de formación de galaxias del tipo semi-analíticos: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relación &lt;R&gt;-M para los objetos tardíos puede ser explicada si el material en una galaxia tiene un momento angular </a:t>
            </a:r>
            <a:r>
              <a:rPr lang="en-US"/>
              <a:t>específico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similar al del halo y si la fracción de bariones que forma estrellas es similar a la usual en los modelos de  feedback basados en vientos galácticos.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503237" y="1768475"/>
            <a:ext cx="9069387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Un modelo exitoso para explicar la relación observada entre σ</a:t>
            </a:r>
            <a:r>
              <a:rPr b="0" baseline="-2500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lnR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- M También requiere que el B/D sea mayor en halos de bajo momento angular y que el material del bulge transfiera parte de su momento angular a la componente disco. 	</a:t>
            </a:r>
            <a:endParaRPr/>
          </a:p>
          <a:p>
            <a:pPr indent="-311150" lvl="0" marL="415925" marR="0" rtl="0" algn="l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Para las galaxias tempranas encuentran la relación </a:t>
            </a:r>
            <a:r>
              <a:rPr lang="en-US" sz="2800"/>
              <a:t>σ</a:t>
            </a:r>
            <a:r>
              <a:rPr b="0" baseline="-2500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lnR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- R es inconsistente con la asunción de que son el remanente de grandes mergers de discos como los que hoy vemos. </a:t>
            </a:r>
            <a:endParaRPr/>
          </a:p>
          <a:p>
            <a:pPr indent="-311150" lvl="0" marL="415925" marR="0" rtl="0" algn="l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/>
              <a:t>Sería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más consistente  con mergers ocurridos en tiempos tempranos e involucra a discos más compactos. </a:t>
            </a:r>
            <a:endParaRPr/>
          </a:p>
          <a:p>
            <a:pPr indent="-311150" lvl="0" marL="415925" marR="0" rtl="0" algn="l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Los modelos que mejor ajustan son aquellos que involucran repetidos mergers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439862"/>
            <a:ext cx="47625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7775" y="1328737"/>
            <a:ext cx="47625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360362" y="498475"/>
            <a:ext cx="7380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64" name="Google Shape;64;p3"/>
          <p:cNvSpPr txBox="1"/>
          <p:nvPr>
            <p:ph idx="2" type="chart"/>
          </p:nvPr>
        </p:nvSpPr>
        <p:spPr>
          <a:xfrm>
            <a:off x="360362" y="1490662"/>
            <a:ext cx="9072562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675" y="1079500"/>
            <a:ext cx="6202362" cy="611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60362" y="498475"/>
            <a:ext cx="7380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503237" y="1768475"/>
            <a:ext cx="9072562" cy="1056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muestra a analizar y que </a:t>
            </a:r>
            <a:r>
              <a:rPr lang="en-US"/>
              <a:t>sería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razonablemente completa es 15</a:t>
            </a:r>
            <a:r>
              <a:rPr lang="en-US"/>
              <a:t>≤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</a:t>
            </a:r>
            <a:r>
              <a:rPr lang="en-US"/>
              <a:t>≤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17.77 y con mu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50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≤23.0 mag arcsec</a:t>
            </a:r>
            <a:r>
              <a:rPr b="0" baseline="30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-2</a:t>
            </a:r>
            <a:endParaRPr baseline="30000"/>
          </a:p>
          <a:p>
            <a:pPr indent="-311150" lvl="0" marL="415925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También usan un </a:t>
            </a:r>
            <a:r>
              <a:rPr lang="en-US"/>
              <a:t>límite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en tamaño aparente </a:t>
            </a:r>
            <a:r>
              <a:rPr lang="en-US"/>
              <a:t>-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eliminan objetos compactos posiblemente afectados por la PSF</a:t>
            </a:r>
            <a:r>
              <a:rPr lang="en-US"/>
              <a:t>-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 R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50</a:t>
            </a:r>
            <a:r>
              <a:rPr lang="en-US"/>
              <a:t>≥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1.6"  y r&lt;15.0  y z</a:t>
            </a:r>
            <a:r>
              <a:rPr lang="en-US"/>
              <a:t>≥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0.005 (mal la distancia por velocidad peculiar). </a:t>
            </a:r>
            <a:r>
              <a:rPr lang="en-US"/>
              <a:t>-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50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el radio que encierra el 50% del flujo de Petrosian</a:t>
            </a:r>
            <a:r>
              <a:rPr lang="en-US"/>
              <a:t>-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60362" y="498475"/>
            <a:ext cx="7380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503237" y="1768475"/>
            <a:ext cx="90725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Hay problemas con la completitud en r a lo largo del cielo para la muestra utilizada.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Teniendo en cuenta todas estas limitaciones queda una muestra de 138521 gxs (99786 con masa estelar)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60362" y="498475"/>
            <a:ext cx="7380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503237" y="1768475"/>
            <a:ext cx="9072562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Para discriminar morfológicamente se usa el parámetro de concentración c usando un </a:t>
            </a:r>
            <a:r>
              <a:rPr lang="en-US"/>
              <a:t>límite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de c=2.86 que separa en las S</a:t>
            </a:r>
            <a:r>
              <a:rPr lang="en-US"/>
              <a:t>0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/a 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También se usa el n de Sérsic asumiendo un corte en n=2.5.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60362" y="498475"/>
            <a:ext cx="7380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68312" y="1101725"/>
            <a:ext cx="9072562" cy="61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Para calcular la función de tamaño usan el método V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y binean en magnitud (o masa). 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método V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usado para tener en cuenta las incompletitudes debido a los efectos de selección. 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 que se busca es la F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(R|M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 a cada galaxia se le da un peso proporcional a la inversa del volumen máximo (V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 en el cual una galaxia idéntica a la observada puede ser observada.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60362" y="454025"/>
            <a:ext cx="73771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469900" y="1274762"/>
            <a:ext cx="9069387" cy="592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Para una galaxia de magnitud r, R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50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, </a:t>
            </a:r>
            <a:r>
              <a:rPr lang="en-US"/>
              <a:t>μ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50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y z se hace de la siguiente forma: </a:t>
            </a:r>
            <a:endParaRPr/>
          </a:p>
          <a:p>
            <a:pPr indent="-311150" lvl="0" marL="415925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limite r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≤ r ≤ r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corresponde a un z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max,m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y un z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min,m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y por lo tanto a las correspondientes distancias por luminosidad: dL(z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max,m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 y dL(z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min,m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 .</a:t>
            </a:r>
            <a:endParaRPr/>
          </a:p>
          <a:p>
            <a:pPr indent="-311150" lvl="0" marL="415925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También habrá un límite impuesto por el brillo superficial: z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max,</a:t>
            </a:r>
            <a:r>
              <a:rPr baseline="-25000" lang="en-US"/>
              <a:t>μ</a:t>
            </a:r>
            <a:endParaRPr baseline="-25000"/>
          </a:p>
          <a:p>
            <a:pPr indent="-311150" lvl="0" marL="415925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mínimo de tamaño aparente también define un límite en z: z</a:t>
            </a:r>
            <a:r>
              <a:rPr b="0" baseline="-2500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max,R</a:t>
            </a:r>
            <a:endParaRPr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60362" y="454025"/>
            <a:ext cx="73771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503237" y="1768475"/>
            <a:ext cx="9069387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15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Sumando todas estas limitaciones, los máximos y mínimos de z </a:t>
            </a:r>
            <a:r>
              <a:rPr lang="en-US"/>
              <a:t>quedarán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de la siguiente manera:</a:t>
            </a:r>
            <a:endParaRPr/>
          </a:p>
          <a:p>
            <a:pPr indent="-311150" lvl="0" marL="415925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42900" lvl="0" marL="342900" marR="0" rtl="0" algn="l">
              <a:lnSpc>
                <a:spcPct val="79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75" y="3419475"/>
            <a:ext cx="5505450" cy="143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