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7559675" cx="10080625"/>
  <p:notesSz cx="7556500" cy="10691800"/>
  <p:embeddedFontLst>
    <p:embeddedFont>
      <p:font typeface="Rasa"/>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60" roundtripDataSignature="AMtx7mhFjC8Ias1wOiW99uRN1ZlpnRXc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asa-bold.fntdata"/><Relationship Id="rId12" Type="http://schemas.openxmlformats.org/officeDocument/2006/relationships/slide" Target="slides/slide7.xml"/><Relationship Id="rId56" Type="http://schemas.openxmlformats.org/officeDocument/2006/relationships/font" Target="fonts/Rasa-regular.fntdata"/><Relationship Id="rId15" Type="http://schemas.openxmlformats.org/officeDocument/2006/relationships/slide" Target="slides/slide10.xml"/><Relationship Id="rId59" Type="http://schemas.openxmlformats.org/officeDocument/2006/relationships/font" Target="fonts/Rasa-boldItalic.fntdata"/><Relationship Id="rId14" Type="http://schemas.openxmlformats.org/officeDocument/2006/relationships/slide" Target="slides/slide9.xml"/><Relationship Id="rId58" Type="http://schemas.openxmlformats.org/officeDocument/2006/relationships/font" Target="fonts/Rasa-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6725" y="10158412"/>
            <a:ext cx="3248025" cy="503237"/>
          </a:xfrm>
          <a:prstGeom prst="rect">
            <a:avLst/>
          </a:prstGeom>
          <a:noFill/>
          <a:ln>
            <a:noFill/>
          </a:ln>
        </p:spPr>
        <p:txBody>
          <a:bodyPr anchorCtr="0" anchor="b" bIns="0" lIns="0" spcFirstLastPara="1" rIns="0" wrap="square" tIns="0">
            <a:noAutofit/>
          </a:bodyPr>
          <a:lstStyle/>
          <a:p>
            <a:pPr indent="0" lvl="0" marL="0" marR="0" rtl="0" algn="l">
              <a:lnSpc>
                <a:spcPct val="82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 name="Google Shape;9;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 name="Google Shape;10;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 name="Google Shape;11;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 name="Google Shape;12;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 name="Google Shape;13;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 name="Google Shape;14;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 name="Google Shape;15;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 name="Google Shape;16;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 name="Google Shape;17;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 name="Google Shape;18;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 name="Google Shape;19;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 name="Google Shape;20;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 name="Google Shape;21;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 name="Google Shape;22;n"/>
          <p:cNvSpPr/>
          <p:nvPr/>
        </p:nvSpPr>
        <p:spPr>
          <a:xfrm>
            <a:off x="0" y="0"/>
            <a:ext cx="7556500"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 name="Google Shape;23;n"/>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 name="Google Shape;24;n"/>
          <p:cNvSpPr txBox="1"/>
          <p:nvPr>
            <p:ph idx="1" type="body"/>
          </p:nvPr>
        </p:nvSpPr>
        <p:spPr>
          <a:xfrm>
            <a:off x="755650" y="5078412"/>
            <a:ext cx="6013450" cy="4779962"/>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 name="Google Shape;25;n"/>
          <p:cNvSpPr txBox="1"/>
          <p:nvPr>
            <p:ph idx="3" type="hdr"/>
          </p:nvPr>
        </p:nvSpPr>
        <p:spPr>
          <a:xfrm>
            <a:off x="0" y="0"/>
            <a:ext cx="3248025" cy="511175"/>
          </a:xfrm>
          <a:prstGeom prst="rect">
            <a:avLst/>
          </a:prstGeom>
          <a:noFill/>
          <a:ln>
            <a:noFill/>
          </a:ln>
        </p:spPr>
        <p:txBody>
          <a:bodyPr anchorCtr="0" anchor="t" bIns="0" lIns="0" spcFirstLastPara="1" rIns="0" wrap="square" tIns="0">
            <a:noAutofit/>
          </a:bodyPr>
          <a:lstStyle>
            <a:lvl1pPr lvl="0" marR="0" rtl="0" algn="l">
              <a:lnSpc>
                <a:spcPct val="102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6" name="Google Shape;26;n"/>
          <p:cNvSpPr txBox="1"/>
          <p:nvPr>
            <p:ph idx="10" type="dt"/>
          </p:nvPr>
        </p:nvSpPr>
        <p:spPr>
          <a:xfrm>
            <a:off x="4276725" y="0"/>
            <a:ext cx="3248025" cy="511175"/>
          </a:xfrm>
          <a:prstGeom prst="rect">
            <a:avLst/>
          </a:prstGeom>
          <a:noFill/>
          <a:ln>
            <a:noFill/>
          </a:ln>
        </p:spPr>
        <p:txBody>
          <a:bodyPr anchorCtr="0" anchor="t" bIns="0" lIns="0" spcFirstLastPara="1" rIns="0" wrap="square" tIns="0">
            <a:noAutofit/>
          </a:bodyPr>
          <a:lstStyle>
            <a:lvl1pPr lvl="0" marR="0" rtl="0" algn="r">
              <a:lnSpc>
                <a:spcPct val="102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7" name="Google Shape;27;n"/>
          <p:cNvSpPr txBox="1"/>
          <p:nvPr>
            <p:ph idx="11" type="ftr"/>
          </p:nvPr>
        </p:nvSpPr>
        <p:spPr>
          <a:xfrm>
            <a:off x="0" y="10158412"/>
            <a:ext cx="3248025" cy="503237"/>
          </a:xfrm>
          <a:prstGeom prst="rect">
            <a:avLst/>
          </a:prstGeom>
          <a:noFill/>
          <a:ln>
            <a:noFill/>
          </a:ln>
        </p:spPr>
        <p:txBody>
          <a:bodyPr anchorCtr="0" anchor="b" bIns="0" lIns="0" spcFirstLastPara="1" rIns="0" wrap="square" tIns="0">
            <a:noAutofit/>
          </a:bodyPr>
          <a:lstStyle>
            <a:lvl1pPr lvl="0" marR="0" rtl="0" algn="l">
              <a:lnSpc>
                <a:spcPct val="102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8" name="Google Shape;28;n"/>
          <p:cNvSpPr txBox="1"/>
          <p:nvPr>
            <p:ph idx="4" type="sldNum"/>
          </p:nvPr>
        </p:nvSpPr>
        <p:spPr>
          <a:xfrm>
            <a:off x="4276725" y="10158412"/>
            <a:ext cx="3248025" cy="503237"/>
          </a:xfrm>
          <a:prstGeom prst="rect">
            <a:avLst/>
          </a:prstGeom>
          <a:noFill/>
          <a:ln>
            <a:noFill/>
          </a:ln>
        </p:spPr>
        <p:txBody>
          <a:bodyPr anchorCtr="0" anchor="b" bIns="0" lIns="0" spcFirstLastPara="1" rIns="0" wrap="square" tIns="0">
            <a:noAutofit/>
          </a:bodyPr>
          <a:lstStyle/>
          <a:p>
            <a:pPr indent="0" lvl="0" marL="0" marR="0" rtl="0" algn="r">
              <a:lnSpc>
                <a:spcPct val="102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9" name="Google Shape;59;p1: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0" name="Google Shape;60;p1: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 name="Google Shape;136;p10: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 name="Google Shape;137;p10: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4" name="Google Shape;144;p11: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5" name="Google Shape;145;p11: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1104900" y="812800"/>
            <a:ext cx="5321300" cy="39909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p12:notes"/>
          <p:cNvSpPr/>
          <p:nvPr/>
        </p:nvSpPr>
        <p:spPr>
          <a:xfrm>
            <a:off x="755650" y="5078412"/>
            <a:ext cx="6021387" cy="4787900"/>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3" name="Google Shape;153;p12: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p:nvPr>
            <p:ph idx="2" type="sldImg"/>
          </p:nvPr>
        </p:nvSpPr>
        <p:spPr>
          <a:xfrm>
            <a:off x="1104900" y="812800"/>
            <a:ext cx="533717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p13:notes"/>
          <p:cNvSpPr/>
          <p:nvPr/>
        </p:nvSpPr>
        <p:spPr>
          <a:xfrm>
            <a:off x="755650" y="5078412"/>
            <a:ext cx="6037262" cy="4714875"/>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0" name="Google Shape;160;p13: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6" name="Google Shape;166;p14: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7" name="Google Shape;167;p14: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4" name="Google Shape;174;p15: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5" name="Google Shape;175;p15: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1104900" y="812800"/>
            <a:ext cx="533717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1" name="Google Shape;181;p16:notes"/>
          <p:cNvSpPr/>
          <p:nvPr/>
        </p:nvSpPr>
        <p:spPr>
          <a:xfrm>
            <a:off x="755650" y="5078412"/>
            <a:ext cx="6037262" cy="4714875"/>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2" name="Google Shape;182;p16: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1104900" y="812800"/>
            <a:ext cx="5337175" cy="40068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7" name="Google Shape;187;p17:notes"/>
          <p:cNvSpPr/>
          <p:nvPr/>
        </p:nvSpPr>
        <p:spPr>
          <a:xfrm>
            <a:off x="755650" y="5078412"/>
            <a:ext cx="6037262" cy="4714875"/>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8" name="Google Shape;188;p17: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p:nvPr>
            <p:ph idx="2" type="sldImg"/>
          </p:nvPr>
        </p:nvSpPr>
        <p:spPr>
          <a:xfrm>
            <a:off x="1104900" y="812800"/>
            <a:ext cx="5332412" cy="400208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4" name="Google Shape;194;p18:notes"/>
          <p:cNvSpPr/>
          <p:nvPr/>
        </p:nvSpPr>
        <p:spPr>
          <a:xfrm>
            <a:off x="755650" y="5078412"/>
            <a:ext cx="6032500" cy="479901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5" name="Google Shape;195;p18: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0" name="Google Shape;200;p19: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1" name="Google Shape;201;p19: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7" name="Google Shape;67;p2: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8" name="Google Shape;68;p2: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9" name="Google Shape;209;p20: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0" name="Google Shape;210;p20: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 name="Google Shape;216;p21: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7" name="Google Shape;217;p21: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 name="Google Shape;223;p22: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 name="Google Shape;224;p22: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5" name="Google Shape;225;p22: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0" name="Google Shape;230;p23: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 name="Google Shape;231;p23: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2" name="Google Shape;232;p23: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7" name="Google Shape;237;p24: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8" name="Google Shape;238;p24: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p24: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5:notes"/>
          <p:cNvSpPr/>
          <p:nvPr>
            <p:ph idx="2" type="sldImg"/>
          </p:nvPr>
        </p:nvSpPr>
        <p:spPr>
          <a:xfrm>
            <a:off x="1104900" y="812800"/>
            <a:ext cx="5324475" cy="399415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5" name="Google Shape;245;p25:notes"/>
          <p:cNvSpPr/>
          <p:nvPr/>
        </p:nvSpPr>
        <p:spPr>
          <a:xfrm>
            <a:off x="755650" y="5078412"/>
            <a:ext cx="6024562" cy="4791075"/>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6" name="Google Shape;246;p25: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1" name="Google Shape;251;p26: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2" name="Google Shape;252;p26: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26: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7: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 name="Google Shape;258;p27: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9" name="Google Shape;259;p27: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0" name="Google Shape;260;p27: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8: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 name="Google Shape;266;p28: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 name="Google Shape;267;p28: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9: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3" name="Google Shape;273;p29: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4" name="Google Shape;274;p29: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p29: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5" name="Google Shape;75;p3: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6" name="Google Shape;76;p3: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2" name="Google Shape;282;p30: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 name="Google Shape;283;p30: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p30: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9" name="Google Shape;289;p31: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0" name="Google Shape;290;p31: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2: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6" name="Google Shape;296;p32: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7" name="Google Shape;297;p32: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3: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5" name="Google Shape;305;p33: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6" name="Google Shape;306;p33: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7" name="Google Shape;307;p33: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4: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3" name="Google Shape;313;p34: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4" name="Google Shape;314;p34: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5" name="Google Shape;315;p34: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5: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1" name="Google Shape;321;p35: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2" name="Google Shape;322;p35: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3" name="Google Shape;323;p35: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6: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9" name="Google Shape;329;p36: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0" name="Google Shape;330;p36: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1" name="Google Shape;331;p36: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7: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7" name="Google Shape;337;p37: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8" name="Google Shape;338;p37: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9" name="Google Shape;339;p37: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8: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6" name="Google Shape;346;p38: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7" name="Google Shape;347;p38: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8" name="Google Shape;348;p38: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9: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4" name="Google Shape;354;p39: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5" name="Google Shape;355;p39: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6" name="Google Shape;356;p39: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4" name="Google Shape;84;p4: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5" name="Google Shape;85;p4: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0: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2" name="Google Shape;362;p40: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3" name="Google Shape;363;p40: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4" name="Google Shape;364;p40: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1: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0" name="Google Shape;370;p41: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1" name="Google Shape;371;p41: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2" name="Google Shape;372;p41: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2: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8" name="Google Shape;378;p42: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9" name="Google Shape;379;p42: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0" name="Google Shape;380;p42: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3: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7" name="Google Shape;387;p43: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8" name="Google Shape;388;p43: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9" name="Google Shape;389;p43: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4: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6" name="Google Shape;396;p44: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7" name="Google Shape;397;p44: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8" name="Google Shape;398;p44: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5: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5" name="Google Shape;405;p45: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6" name="Google Shape;406;p45: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7" name="Google Shape;407;p45: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6: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3" name="Google Shape;413;p46: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14" name="Google Shape;414;p46: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5" name="Google Shape;415;p46: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7: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3" name="Google Shape;423;p47: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24" name="Google Shape;424;p47: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5" name="Google Shape;425;p47: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8: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1" name="Google Shape;431;p48: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2" name="Google Shape;432;p48: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3" name="Google Shape;433;p48: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9:notes"/>
          <p:cNvSpPr/>
          <p:nvPr/>
        </p:nvSpPr>
        <p:spPr>
          <a:xfrm>
            <a:off x="1104900" y="812800"/>
            <a:ext cx="5343525" cy="400685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1" name="Google Shape;441;p49: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42" name="Google Shape;442;p49: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3" name="Google Shape;443;p49: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nvSpPr>
        <p:spPr>
          <a:xfrm>
            <a:off x="1104900" y="812800"/>
            <a:ext cx="5345112" cy="4008437"/>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3" name="Google Shape;93;p5:notes"/>
          <p:cNvSpPr/>
          <p:nvPr/>
        </p:nvSpPr>
        <p:spPr>
          <a:xfrm>
            <a:off x="755650" y="5078412"/>
            <a:ext cx="6037262" cy="4805362"/>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4" name="Google Shape;94;p5: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5" name="Google Shape;95;p5:notes"/>
          <p:cNvSpPr/>
          <p:nvPr>
            <p:ph idx="2" type="sldImg"/>
          </p:nvPr>
        </p:nvSpPr>
        <p:spPr>
          <a:xfrm>
            <a:off x="1104900" y="812800"/>
            <a:ext cx="5313362" cy="39830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50:notes"/>
          <p:cNvSpPr/>
          <p:nvPr>
            <p:ph idx="2" type="sldImg"/>
          </p:nvPr>
        </p:nvSpPr>
        <p:spPr>
          <a:xfrm>
            <a:off x="1104900" y="812800"/>
            <a:ext cx="533558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0" name="Google Shape;450;p50:notes"/>
          <p:cNvSpPr/>
          <p:nvPr/>
        </p:nvSpPr>
        <p:spPr>
          <a:xfrm>
            <a:off x="755650" y="5078412"/>
            <a:ext cx="6035675" cy="4802187"/>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51" name="Google Shape;451;p50: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1104900" y="812800"/>
            <a:ext cx="5335587" cy="40052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1" name="Google Shape;101;p6:notes"/>
          <p:cNvSpPr/>
          <p:nvPr/>
        </p:nvSpPr>
        <p:spPr>
          <a:xfrm>
            <a:off x="755650" y="5078412"/>
            <a:ext cx="6035675" cy="4802187"/>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 name="Google Shape;102;p6: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1104900" y="812800"/>
            <a:ext cx="5334000" cy="40036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8" name="Google Shape;108;p7:notes"/>
          <p:cNvSpPr/>
          <p:nvPr/>
        </p:nvSpPr>
        <p:spPr>
          <a:xfrm>
            <a:off x="755650" y="5078412"/>
            <a:ext cx="6034087" cy="4800600"/>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9" name="Google Shape;109;p7: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p:nvPr>
            <p:ph idx="2" type="sldImg"/>
          </p:nvPr>
        </p:nvSpPr>
        <p:spPr>
          <a:xfrm>
            <a:off x="1104900" y="812800"/>
            <a:ext cx="5334000" cy="400367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7" name="Google Shape;117;p8:notes"/>
          <p:cNvSpPr/>
          <p:nvPr/>
        </p:nvSpPr>
        <p:spPr>
          <a:xfrm>
            <a:off x="755650" y="5078412"/>
            <a:ext cx="6034087" cy="4800600"/>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8" name="Google Shape;118;p8: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9:notes"/>
          <p:cNvSpPr/>
          <p:nvPr>
            <p:ph idx="2" type="sldImg"/>
          </p:nvPr>
        </p:nvSpPr>
        <p:spPr>
          <a:xfrm>
            <a:off x="1104900" y="812800"/>
            <a:ext cx="5330825" cy="40005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6" name="Google Shape;126;p9:notes"/>
          <p:cNvSpPr/>
          <p:nvPr/>
        </p:nvSpPr>
        <p:spPr>
          <a:xfrm>
            <a:off x="755650" y="5078412"/>
            <a:ext cx="6030912" cy="4797425"/>
          </a:xfrm>
          <a:prstGeom prst="rect">
            <a:avLst/>
          </a:prstGeom>
          <a:noFill/>
          <a:ln>
            <a:noFill/>
          </a:ln>
        </p:spPr>
        <p:txBody>
          <a:bodyPr anchorCtr="0" anchor="ctr" bIns="45700" lIns="91425" spcFirstLastPara="1" rIns="91425" wrap="square" tIns="4570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7" name="Google Shape;127;p9:notes"/>
          <p:cNvSpPr txBox="1"/>
          <p:nvPr>
            <p:ph idx="1" type="body"/>
          </p:nvPr>
        </p:nvSpPr>
        <p:spPr>
          <a:xfrm>
            <a:off x="755650" y="5078412"/>
            <a:ext cx="6013450" cy="4779962"/>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35" name="Shape 35"/>
        <p:cNvGrpSpPr/>
        <p:nvPr/>
      </p:nvGrpSpPr>
      <p:grpSpPr>
        <a:xfrm>
          <a:off x="0" y="0"/>
          <a:ext cx="0" cy="0"/>
          <a:chOff x="0" y="0"/>
          <a:chExt cx="0" cy="0"/>
        </a:xfrm>
      </p:grpSpPr>
      <p:sp>
        <p:nvSpPr>
          <p:cNvPr id="36" name="Google Shape;36;p52"/>
          <p:cNvSpPr txBox="1"/>
          <p:nvPr>
            <p:ph type="title"/>
          </p:nvPr>
        </p:nvSpPr>
        <p:spPr>
          <a:xfrm>
            <a:off x="360362" y="98425"/>
            <a:ext cx="7348537" cy="1041400"/>
          </a:xfrm>
          <a:prstGeom prst="rect">
            <a:avLst/>
          </a:prstGeom>
          <a:noFill/>
          <a:ln>
            <a:noFill/>
          </a:ln>
        </p:spPr>
        <p:txBody>
          <a:bodyPr anchorCtr="0" anchor="ctr" bIns="0" lIns="0" spcFirstLastPara="1" rIns="0" wrap="square" tIns="0">
            <a:noAutofit/>
          </a:bodyPr>
          <a:lstStyle>
            <a:lvl1pPr lvl="0" algn="l">
              <a:lnSpc>
                <a:spcPct val="87000"/>
              </a:lnSpc>
              <a:spcBef>
                <a:spcPts val="0"/>
              </a:spcBef>
              <a:spcAft>
                <a:spcPts val="0"/>
              </a:spcAft>
              <a:buSzPts val="1400"/>
              <a:buNone/>
              <a:defRPr/>
            </a:lvl1pPr>
            <a:lvl2pPr lvl="1" algn="l">
              <a:lnSpc>
                <a:spcPct val="87000"/>
              </a:lnSpc>
              <a:spcBef>
                <a:spcPts val="0"/>
              </a:spcBef>
              <a:spcAft>
                <a:spcPts val="0"/>
              </a:spcAft>
              <a:buSzPts val="1400"/>
              <a:buNone/>
              <a:defRPr/>
            </a:lvl2pPr>
            <a:lvl3pPr lvl="2" algn="l">
              <a:lnSpc>
                <a:spcPct val="87000"/>
              </a:lnSpc>
              <a:spcBef>
                <a:spcPts val="0"/>
              </a:spcBef>
              <a:spcAft>
                <a:spcPts val="0"/>
              </a:spcAft>
              <a:buSzPts val="1400"/>
              <a:buNone/>
              <a:defRPr/>
            </a:lvl3pPr>
            <a:lvl4pPr lvl="3" algn="l">
              <a:lnSpc>
                <a:spcPct val="87000"/>
              </a:lnSpc>
              <a:spcBef>
                <a:spcPts val="0"/>
              </a:spcBef>
              <a:spcAft>
                <a:spcPts val="0"/>
              </a:spcAft>
              <a:buSzPts val="1400"/>
              <a:buNone/>
              <a:defRPr/>
            </a:lvl4pPr>
            <a:lvl5pPr lvl="4" algn="l">
              <a:lnSpc>
                <a:spcPct val="87000"/>
              </a:lnSpc>
              <a:spcBef>
                <a:spcPts val="0"/>
              </a:spcBef>
              <a:spcAft>
                <a:spcPts val="0"/>
              </a:spcAft>
              <a:buSzPts val="1400"/>
              <a:buNone/>
              <a:defRPr/>
            </a:lvl5pPr>
            <a:lvl6pPr lvl="5" algn="l">
              <a:lnSpc>
                <a:spcPct val="87000"/>
              </a:lnSpc>
              <a:spcBef>
                <a:spcPts val="0"/>
              </a:spcBef>
              <a:spcAft>
                <a:spcPts val="0"/>
              </a:spcAft>
              <a:buSzPts val="1400"/>
              <a:buNone/>
              <a:defRPr/>
            </a:lvl6pPr>
            <a:lvl7pPr lvl="6" algn="l">
              <a:lnSpc>
                <a:spcPct val="87000"/>
              </a:lnSpc>
              <a:spcBef>
                <a:spcPts val="0"/>
              </a:spcBef>
              <a:spcAft>
                <a:spcPts val="0"/>
              </a:spcAft>
              <a:buSzPts val="1400"/>
              <a:buNone/>
              <a:defRPr/>
            </a:lvl7pPr>
            <a:lvl8pPr lvl="7" algn="l">
              <a:lnSpc>
                <a:spcPct val="87000"/>
              </a:lnSpc>
              <a:spcBef>
                <a:spcPts val="0"/>
              </a:spcBef>
              <a:spcAft>
                <a:spcPts val="0"/>
              </a:spcAft>
              <a:buSzPts val="1400"/>
              <a:buNone/>
              <a:defRPr/>
            </a:lvl8pPr>
            <a:lvl9pPr lvl="8" algn="l">
              <a:lnSpc>
                <a:spcPct val="87000"/>
              </a:lnSpc>
              <a:spcBef>
                <a:spcPts val="0"/>
              </a:spcBef>
              <a:spcAft>
                <a:spcPts val="0"/>
              </a:spcAft>
              <a:buSzPts val="1400"/>
              <a:buNone/>
              <a:defRPr/>
            </a:lvl9pPr>
          </a:lstStyle>
          <a:p/>
        </p:txBody>
      </p:sp>
      <p:sp>
        <p:nvSpPr>
          <p:cNvPr id="37" name="Google Shape;37;p52"/>
          <p:cNvSpPr txBox="1"/>
          <p:nvPr>
            <p:ph idx="1" type="body"/>
          </p:nvPr>
        </p:nvSpPr>
        <p:spPr>
          <a:xfrm>
            <a:off x="503237" y="1768475"/>
            <a:ext cx="9040812" cy="5672137"/>
          </a:xfrm>
          <a:prstGeom prst="rect">
            <a:avLst/>
          </a:prstGeom>
          <a:noFill/>
          <a:ln>
            <a:noFill/>
          </a:ln>
        </p:spPr>
        <p:txBody>
          <a:bodyPr anchorCtr="0" anchor="t" bIns="0" lIns="0" spcFirstLastPara="1" rIns="0" wrap="square" tIns="0">
            <a:noAutofit/>
          </a:bodyPr>
          <a:lstStyle>
            <a:lvl1pPr indent="-228600" lvl="0" marL="457200" algn="l">
              <a:lnSpc>
                <a:spcPct val="87000"/>
              </a:lnSpc>
              <a:spcBef>
                <a:spcPts val="0"/>
              </a:spcBef>
              <a:spcAft>
                <a:spcPts val="0"/>
              </a:spcAft>
              <a:buSzPts val="1400"/>
              <a:buNone/>
              <a:defRPr/>
            </a:lvl1pPr>
            <a:lvl2pPr indent="-228600" lvl="1" marL="914400" algn="l">
              <a:lnSpc>
                <a:spcPct val="87000"/>
              </a:lnSpc>
              <a:spcBef>
                <a:spcPts val="1400"/>
              </a:spcBef>
              <a:spcAft>
                <a:spcPts val="0"/>
              </a:spcAft>
              <a:buSzPts val="1400"/>
              <a:buNone/>
              <a:defRPr/>
            </a:lvl2pPr>
            <a:lvl3pPr indent="-228600" lvl="2" marL="1371600" algn="l">
              <a:lnSpc>
                <a:spcPct val="87000"/>
              </a:lnSpc>
              <a:spcBef>
                <a:spcPts val="1100"/>
              </a:spcBef>
              <a:spcAft>
                <a:spcPts val="0"/>
              </a:spcAft>
              <a:buSzPts val="1400"/>
              <a:buNone/>
              <a:defRPr/>
            </a:lvl3pPr>
            <a:lvl4pPr indent="-228600" lvl="3" marL="1828800" algn="l">
              <a:lnSpc>
                <a:spcPct val="87000"/>
              </a:lnSpc>
              <a:spcBef>
                <a:spcPts val="800"/>
              </a:spcBef>
              <a:spcAft>
                <a:spcPts val="0"/>
              </a:spcAft>
              <a:buSzPts val="1400"/>
              <a:buNone/>
              <a:defRPr/>
            </a:lvl4pPr>
            <a:lvl5pPr indent="-228600" lvl="4" marL="2286000" algn="l">
              <a:lnSpc>
                <a:spcPct val="87000"/>
              </a:lnSpc>
              <a:spcBef>
                <a:spcPts val="500"/>
              </a:spcBef>
              <a:spcAft>
                <a:spcPts val="0"/>
              </a:spcAft>
              <a:buSzPts val="1400"/>
              <a:buNone/>
              <a:defRPr/>
            </a:lvl5pPr>
            <a:lvl6pPr indent="-228600" lvl="5" marL="2743200" algn="l">
              <a:lnSpc>
                <a:spcPct val="87000"/>
              </a:lnSpc>
              <a:spcBef>
                <a:spcPts val="200"/>
              </a:spcBef>
              <a:spcAft>
                <a:spcPts val="0"/>
              </a:spcAft>
              <a:buSzPts val="1400"/>
              <a:buNone/>
              <a:defRPr/>
            </a:lvl6pPr>
            <a:lvl7pPr indent="-228600" lvl="6" marL="3200400" algn="l">
              <a:lnSpc>
                <a:spcPct val="87000"/>
              </a:lnSpc>
              <a:spcBef>
                <a:spcPts val="200"/>
              </a:spcBef>
              <a:spcAft>
                <a:spcPts val="0"/>
              </a:spcAft>
              <a:buSzPts val="1400"/>
              <a:buNone/>
              <a:defRPr/>
            </a:lvl7pPr>
            <a:lvl8pPr indent="-228600" lvl="7" marL="3657600" algn="l">
              <a:lnSpc>
                <a:spcPct val="87000"/>
              </a:lnSpc>
              <a:spcBef>
                <a:spcPts val="200"/>
              </a:spcBef>
              <a:spcAft>
                <a:spcPts val="0"/>
              </a:spcAft>
              <a:buSzPts val="1400"/>
              <a:buNone/>
              <a:defRPr/>
            </a:lvl8pPr>
            <a:lvl9pPr indent="-228600" lvl="8" marL="4114800" algn="l">
              <a:lnSpc>
                <a:spcPct val="87000"/>
              </a:lnSpc>
              <a:spcBef>
                <a:spcPts val="200"/>
              </a:spcBef>
              <a:spcAft>
                <a:spcPts val="200"/>
              </a:spcAft>
              <a:buSzPts val="1400"/>
              <a:buNone/>
              <a:defRPr/>
            </a:lvl9pPr>
          </a:lstStyle>
          <a:p/>
        </p:txBody>
      </p:sp>
      <p:sp>
        <p:nvSpPr>
          <p:cNvPr id="38" name="Google Shape;38;p52"/>
          <p:cNvSpPr txBox="1"/>
          <p:nvPr>
            <p:ph idx="10" type="dt"/>
          </p:nvPr>
        </p:nvSpPr>
        <p:spPr>
          <a:xfrm>
            <a:off x="503237" y="6886575"/>
            <a:ext cx="2316162" cy="498475"/>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39" name="Google Shape;39;p52"/>
          <p:cNvSpPr txBox="1"/>
          <p:nvPr>
            <p:ph idx="11" type="ftr"/>
          </p:nvPr>
        </p:nvSpPr>
        <p:spPr>
          <a:xfrm>
            <a:off x="6164262" y="6858000"/>
            <a:ext cx="2084387" cy="495300"/>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40" name="Google Shape;40;p52"/>
          <p:cNvSpPr txBox="1"/>
          <p:nvPr>
            <p:ph idx="12" type="sldNum"/>
          </p:nvPr>
        </p:nvSpPr>
        <p:spPr>
          <a:xfrm>
            <a:off x="3600450" y="6886575"/>
            <a:ext cx="2308225" cy="498475"/>
          </a:xfrm>
          <a:prstGeom prst="rect">
            <a:avLst/>
          </a:prstGeom>
          <a:noFill/>
          <a:ln>
            <a:noFill/>
          </a:ln>
        </p:spPr>
        <p:txBody>
          <a:bodyPr anchorCtr="0" anchor="t" bIns="0" lIns="0" spcFirstLastPara="1" rIns="0" wrap="square" tIns="0">
            <a:noAutofit/>
          </a:bodyPr>
          <a:lstStyle>
            <a:lvl1pPr indent="0" lvl="0" marL="0" algn="l">
              <a:lnSpc>
                <a:spcPct val="82000"/>
              </a:lnSpc>
              <a:spcBef>
                <a:spcPts val="0"/>
              </a:spcBef>
              <a:spcAft>
                <a:spcPts val="0"/>
              </a:spcAft>
              <a:buNone/>
              <a:defRPr/>
            </a:lvl1pPr>
            <a:lvl2pPr indent="0" lvl="1" marL="0" algn="l">
              <a:lnSpc>
                <a:spcPct val="82000"/>
              </a:lnSpc>
              <a:spcBef>
                <a:spcPts val="0"/>
              </a:spcBef>
              <a:spcAft>
                <a:spcPts val="0"/>
              </a:spcAft>
              <a:buNone/>
              <a:defRPr/>
            </a:lvl2pPr>
            <a:lvl3pPr indent="0" lvl="2" marL="0" algn="l">
              <a:lnSpc>
                <a:spcPct val="82000"/>
              </a:lnSpc>
              <a:spcBef>
                <a:spcPts val="0"/>
              </a:spcBef>
              <a:spcAft>
                <a:spcPts val="0"/>
              </a:spcAft>
              <a:buNone/>
              <a:defRPr/>
            </a:lvl3pPr>
            <a:lvl4pPr indent="0" lvl="3" marL="0" algn="l">
              <a:lnSpc>
                <a:spcPct val="82000"/>
              </a:lnSpc>
              <a:spcBef>
                <a:spcPts val="0"/>
              </a:spcBef>
              <a:spcAft>
                <a:spcPts val="0"/>
              </a:spcAft>
              <a:buNone/>
              <a:defRPr/>
            </a:lvl4pPr>
            <a:lvl5pPr indent="0" lvl="4" marL="0" algn="l">
              <a:lnSpc>
                <a:spcPct val="82000"/>
              </a:lnSpc>
              <a:spcBef>
                <a:spcPts val="0"/>
              </a:spcBef>
              <a:spcAft>
                <a:spcPts val="0"/>
              </a:spcAft>
              <a:buNone/>
              <a:defRPr/>
            </a:lvl5pPr>
            <a:lvl6pPr indent="0" lvl="5" marL="0" algn="l">
              <a:lnSpc>
                <a:spcPct val="82000"/>
              </a:lnSpc>
              <a:spcBef>
                <a:spcPts val="0"/>
              </a:spcBef>
              <a:spcAft>
                <a:spcPts val="0"/>
              </a:spcAft>
              <a:buNone/>
              <a:defRPr/>
            </a:lvl6pPr>
            <a:lvl7pPr indent="0" lvl="6" marL="0" algn="l">
              <a:lnSpc>
                <a:spcPct val="82000"/>
              </a:lnSpc>
              <a:spcBef>
                <a:spcPts val="0"/>
              </a:spcBef>
              <a:spcAft>
                <a:spcPts val="0"/>
              </a:spcAft>
              <a:buNone/>
              <a:defRPr/>
            </a:lvl7pPr>
            <a:lvl8pPr indent="0" lvl="7" marL="0" algn="l">
              <a:lnSpc>
                <a:spcPct val="82000"/>
              </a:lnSpc>
              <a:spcBef>
                <a:spcPts val="0"/>
              </a:spcBef>
              <a:spcAft>
                <a:spcPts val="0"/>
              </a:spcAft>
              <a:buNone/>
              <a:defRPr/>
            </a:lvl8pPr>
            <a:lvl9pPr indent="0" lvl="8" marL="0" algn="l">
              <a:lnSpc>
                <a:spcPct val="82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41" name="Shape 41"/>
        <p:cNvGrpSpPr/>
        <p:nvPr/>
      </p:nvGrpSpPr>
      <p:grpSpPr>
        <a:xfrm>
          <a:off x="0" y="0"/>
          <a:ext cx="0" cy="0"/>
          <a:chOff x="0" y="0"/>
          <a:chExt cx="0" cy="0"/>
        </a:xfrm>
      </p:grpSpPr>
      <p:sp>
        <p:nvSpPr>
          <p:cNvPr id="42" name="Google Shape;42;p53"/>
          <p:cNvSpPr txBox="1"/>
          <p:nvPr>
            <p:ph idx="10" type="dt"/>
          </p:nvPr>
        </p:nvSpPr>
        <p:spPr>
          <a:xfrm>
            <a:off x="503237" y="6886575"/>
            <a:ext cx="2316162" cy="498475"/>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43" name="Google Shape;43;p53"/>
          <p:cNvSpPr txBox="1"/>
          <p:nvPr>
            <p:ph idx="11" type="ftr"/>
          </p:nvPr>
        </p:nvSpPr>
        <p:spPr>
          <a:xfrm>
            <a:off x="6164262" y="6858000"/>
            <a:ext cx="2084387" cy="495300"/>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44" name="Google Shape;44;p53"/>
          <p:cNvSpPr txBox="1"/>
          <p:nvPr>
            <p:ph idx="12" type="sldNum"/>
          </p:nvPr>
        </p:nvSpPr>
        <p:spPr>
          <a:xfrm>
            <a:off x="3600450" y="6886575"/>
            <a:ext cx="2308225" cy="498475"/>
          </a:xfrm>
          <a:prstGeom prst="rect">
            <a:avLst/>
          </a:prstGeom>
          <a:noFill/>
          <a:ln>
            <a:noFill/>
          </a:ln>
        </p:spPr>
        <p:txBody>
          <a:bodyPr anchorCtr="0" anchor="t" bIns="0" lIns="0" spcFirstLastPara="1" rIns="0" wrap="square" tIns="0">
            <a:noAutofit/>
          </a:bodyPr>
          <a:lstStyle>
            <a:lvl1pPr indent="0" lvl="0" marL="0" algn="l">
              <a:lnSpc>
                <a:spcPct val="82000"/>
              </a:lnSpc>
              <a:spcBef>
                <a:spcPts val="0"/>
              </a:spcBef>
              <a:spcAft>
                <a:spcPts val="0"/>
              </a:spcAft>
              <a:buNone/>
              <a:defRPr/>
            </a:lvl1pPr>
            <a:lvl2pPr indent="0" lvl="1" marL="0" algn="l">
              <a:lnSpc>
                <a:spcPct val="82000"/>
              </a:lnSpc>
              <a:spcBef>
                <a:spcPts val="0"/>
              </a:spcBef>
              <a:spcAft>
                <a:spcPts val="0"/>
              </a:spcAft>
              <a:buNone/>
              <a:defRPr/>
            </a:lvl2pPr>
            <a:lvl3pPr indent="0" lvl="2" marL="0" algn="l">
              <a:lnSpc>
                <a:spcPct val="82000"/>
              </a:lnSpc>
              <a:spcBef>
                <a:spcPts val="0"/>
              </a:spcBef>
              <a:spcAft>
                <a:spcPts val="0"/>
              </a:spcAft>
              <a:buNone/>
              <a:defRPr/>
            </a:lvl3pPr>
            <a:lvl4pPr indent="0" lvl="3" marL="0" algn="l">
              <a:lnSpc>
                <a:spcPct val="82000"/>
              </a:lnSpc>
              <a:spcBef>
                <a:spcPts val="0"/>
              </a:spcBef>
              <a:spcAft>
                <a:spcPts val="0"/>
              </a:spcAft>
              <a:buNone/>
              <a:defRPr/>
            </a:lvl4pPr>
            <a:lvl5pPr indent="0" lvl="4" marL="0" algn="l">
              <a:lnSpc>
                <a:spcPct val="82000"/>
              </a:lnSpc>
              <a:spcBef>
                <a:spcPts val="0"/>
              </a:spcBef>
              <a:spcAft>
                <a:spcPts val="0"/>
              </a:spcAft>
              <a:buNone/>
              <a:defRPr/>
            </a:lvl5pPr>
            <a:lvl6pPr indent="0" lvl="5" marL="0" algn="l">
              <a:lnSpc>
                <a:spcPct val="82000"/>
              </a:lnSpc>
              <a:spcBef>
                <a:spcPts val="0"/>
              </a:spcBef>
              <a:spcAft>
                <a:spcPts val="0"/>
              </a:spcAft>
              <a:buNone/>
              <a:defRPr/>
            </a:lvl6pPr>
            <a:lvl7pPr indent="0" lvl="6" marL="0" algn="l">
              <a:lnSpc>
                <a:spcPct val="82000"/>
              </a:lnSpc>
              <a:spcBef>
                <a:spcPts val="0"/>
              </a:spcBef>
              <a:spcAft>
                <a:spcPts val="0"/>
              </a:spcAft>
              <a:buNone/>
              <a:defRPr/>
            </a:lvl7pPr>
            <a:lvl8pPr indent="0" lvl="7" marL="0" algn="l">
              <a:lnSpc>
                <a:spcPct val="82000"/>
              </a:lnSpc>
              <a:spcBef>
                <a:spcPts val="0"/>
              </a:spcBef>
              <a:spcAft>
                <a:spcPts val="0"/>
              </a:spcAft>
              <a:buNone/>
              <a:defRPr/>
            </a:lvl8pPr>
            <a:lvl9pPr indent="0" lvl="8" marL="0" algn="l">
              <a:lnSpc>
                <a:spcPct val="82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objects on top, text on bottom" type="twoObjOverTx">
  <p:cSld name="TWO_OBJECTS_OVER_TEXT">
    <p:spTree>
      <p:nvGrpSpPr>
        <p:cNvPr id="45" name="Shape 45"/>
        <p:cNvGrpSpPr/>
        <p:nvPr/>
      </p:nvGrpSpPr>
      <p:grpSpPr>
        <a:xfrm>
          <a:off x="0" y="0"/>
          <a:ext cx="0" cy="0"/>
          <a:chOff x="0" y="0"/>
          <a:chExt cx="0" cy="0"/>
        </a:xfrm>
      </p:grpSpPr>
      <p:sp>
        <p:nvSpPr>
          <p:cNvPr id="46" name="Google Shape;46;p54"/>
          <p:cNvSpPr txBox="1"/>
          <p:nvPr>
            <p:ph idx="10" type="dt"/>
          </p:nvPr>
        </p:nvSpPr>
        <p:spPr>
          <a:xfrm>
            <a:off x="503237" y="6886575"/>
            <a:ext cx="2316162" cy="498475"/>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47" name="Google Shape;47;p54"/>
          <p:cNvSpPr txBox="1"/>
          <p:nvPr>
            <p:ph idx="11" type="ftr"/>
          </p:nvPr>
        </p:nvSpPr>
        <p:spPr>
          <a:xfrm>
            <a:off x="6164262" y="6858000"/>
            <a:ext cx="2084387" cy="495300"/>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48" name="Google Shape;48;p54"/>
          <p:cNvSpPr txBox="1"/>
          <p:nvPr>
            <p:ph idx="12" type="sldNum"/>
          </p:nvPr>
        </p:nvSpPr>
        <p:spPr>
          <a:xfrm>
            <a:off x="3600450" y="6886575"/>
            <a:ext cx="2308225" cy="498475"/>
          </a:xfrm>
          <a:prstGeom prst="rect">
            <a:avLst/>
          </a:prstGeom>
          <a:noFill/>
          <a:ln>
            <a:noFill/>
          </a:ln>
        </p:spPr>
        <p:txBody>
          <a:bodyPr anchorCtr="0" anchor="t" bIns="0" lIns="0" spcFirstLastPara="1" rIns="0" wrap="square" tIns="0">
            <a:noAutofit/>
          </a:bodyPr>
          <a:lstStyle>
            <a:lvl1pPr indent="0" lvl="0" marL="0" algn="l">
              <a:lnSpc>
                <a:spcPct val="82000"/>
              </a:lnSpc>
              <a:spcBef>
                <a:spcPts val="0"/>
              </a:spcBef>
              <a:spcAft>
                <a:spcPts val="0"/>
              </a:spcAft>
              <a:buNone/>
              <a:defRPr/>
            </a:lvl1pPr>
            <a:lvl2pPr indent="0" lvl="1" marL="0" algn="l">
              <a:lnSpc>
                <a:spcPct val="82000"/>
              </a:lnSpc>
              <a:spcBef>
                <a:spcPts val="0"/>
              </a:spcBef>
              <a:spcAft>
                <a:spcPts val="0"/>
              </a:spcAft>
              <a:buNone/>
              <a:defRPr/>
            </a:lvl2pPr>
            <a:lvl3pPr indent="0" lvl="2" marL="0" algn="l">
              <a:lnSpc>
                <a:spcPct val="82000"/>
              </a:lnSpc>
              <a:spcBef>
                <a:spcPts val="0"/>
              </a:spcBef>
              <a:spcAft>
                <a:spcPts val="0"/>
              </a:spcAft>
              <a:buNone/>
              <a:defRPr/>
            </a:lvl3pPr>
            <a:lvl4pPr indent="0" lvl="3" marL="0" algn="l">
              <a:lnSpc>
                <a:spcPct val="82000"/>
              </a:lnSpc>
              <a:spcBef>
                <a:spcPts val="0"/>
              </a:spcBef>
              <a:spcAft>
                <a:spcPts val="0"/>
              </a:spcAft>
              <a:buNone/>
              <a:defRPr/>
            </a:lvl4pPr>
            <a:lvl5pPr indent="0" lvl="4" marL="0" algn="l">
              <a:lnSpc>
                <a:spcPct val="82000"/>
              </a:lnSpc>
              <a:spcBef>
                <a:spcPts val="0"/>
              </a:spcBef>
              <a:spcAft>
                <a:spcPts val="0"/>
              </a:spcAft>
              <a:buNone/>
              <a:defRPr/>
            </a:lvl5pPr>
            <a:lvl6pPr indent="0" lvl="5" marL="0" algn="l">
              <a:lnSpc>
                <a:spcPct val="82000"/>
              </a:lnSpc>
              <a:spcBef>
                <a:spcPts val="0"/>
              </a:spcBef>
              <a:spcAft>
                <a:spcPts val="0"/>
              </a:spcAft>
              <a:buNone/>
              <a:defRPr/>
            </a:lvl6pPr>
            <a:lvl7pPr indent="0" lvl="6" marL="0" algn="l">
              <a:lnSpc>
                <a:spcPct val="82000"/>
              </a:lnSpc>
              <a:spcBef>
                <a:spcPts val="0"/>
              </a:spcBef>
              <a:spcAft>
                <a:spcPts val="0"/>
              </a:spcAft>
              <a:buNone/>
              <a:defRPr/>
            </a:lvl7pPr>
            <a:lvl8pPr indent="0" lvl="7" marL="0" algn="l">
              <a:lnSpc>
                <a:spcPct val="82000"/>
              </a:lnSpc>
              <a:spcBef>
                <a:spcPts val="0"/>
              </a:spcBef>
              <a:spcAft>
                <a:spcPts val="0"/>
              </a:spcAft>
              <a:buNone/>
              <a:defRPr/>
            </a:lvl8pPr>
            <a:lvl9pPr indent="0" lvl="8" marL="0" algn="l">
              <a:lnSpc>
                <a:spcPct val="82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49" name="Shape 49"/>
        <p:cNvGrpSpPr/>
        <p:nvPr/>
      </p:nvGrpSpPr>
      <p:grpSpPr>
        <a:xfrm>
          <a:off x="0" y="0"/>
          <a:ext cx="0" cy="0"/>
          <a:chOff x="0" y="0"/>
          <a:chExt cx="0" cy="0"/>
        </a:xfrm>
      </p:grpSpPr>
      <p:sp>
        <p:nvSpPr>
          <p:cNvPr id="50" name="Google Shape;50;p55"/>
          <p:cNvSpPr txBox="1"/>
          <p:nvPr>
            <p:ph idx="10" type="dt"/>
          </p:nvPr>
        </p:nvSpPr>
        <p:spPr>
          <a:xfrm>
            <a:off x="503237" y="6886575"/>
            <a:ext cx="2316162" cy="498475"/>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51" name="Google Shape;51;p55"/>
          <p:cNvSpPr txBox="1"/>
          <p:nvPr>
            <p:ph idx="11" type="ftr"/>
          </p:nvPr>
        </p:nvSpPr>
        <p:spPr>
          <a:xfrm>
            <a:off x="6164262" y="6858000"/>
            <a:ext cx="2084387" cy="495300"/>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52" name="Google Shape;52;p55"/>
          <p:cNvSpPr txBox="1"/>
          <p:nvPr>
            <p:ph idx="12" type="sldNum"/>
          </p:nvPr>
        </p:nvSpPr>
        <p:spPr>
          <a:xfrm>
            <a:off x="3600450" y="6886575"/>
            <a:ext cx="2308225" cy="498475"/>
          </a:xfrm>
          <a:prstGeom prst="rect">
            <a:avLst/>
          </a:prstGeom>
          <a:noFill/>
          <a:ln>
            <a:noFill/>
          </a:ln>
        </p:spPr>
        <p:txBody>
          <a:bodyPr anchorCtr="0" anchor="t" bIns="0" lIns="0" spcFirstLastPara="1" rIns="0" wrap="square" tIns="0">
            <a:noAutofit/>
          </a:bodyPr>
          <a:lstStyle>
            <a:lvl1pPr indent="0" lvl="0" marL="0" algn="l">
              <a:lnSpc>
                <a:spcPct val="82000"/>
              </a:lnSpc>
              <a:spcBef>
                <a:spcPts val="0"/>
              </a:spcBef>
              <a:spcAft>
                <a:spcPts val="0"/>
              </a:spcAft>
              <a:buNone/>
              <a:defRPr/>
            </a:lvl1pPr>
            <a:lvl2pPr indent="0" lvl="1" marL="0" algn="l">
              <a:lnSpc>
                <a:spcPct val="82000"/>
              </a:lnSpc>
              <a:spcBef>
                <a:spcPts val="0"/>
              </a:spcBef>
              <a:spcAft>
                <a:spcPts val="0"/>
              </a:spcAft>
              <a:buNone/>
              <a:defRPr/>
            </a:lvl2pPr>
            <a:lvl3pPr indent="0" lvl="2" marL="0" algn="l">
              <a:lnSpc>
                <a:spcPct val="82000"/>
              </a:lnSpc>
              <a:spcBef>
                <a:spcPts val="0"/>
              </a:spcBef>
              <a:spcAft>
                <a:spcPts val="0"/>
              </a:spcAft>
              <a:buNone/>
              <a:defRPr/>
            </a:lvl3pPr>
            <a:lvl4pPr indent="0" lvl="3" marL="0" algn="l">
              <a:lnSpc>
                <a:spcPct val="82000"/>
              </a:lnSpc>
              <a:spcBef>
                <a:spcPts val="0"/>
              </a:spcBef>
              <a:spcAft>
                <a:spcPts val="0"/>
              </a:spcAft>
              <a:buNone/>
              <a:defRPr/>
            </a:lvl4pPr>
            <a:lvl5pPr indent="0" lvl="4" marL="0" algn="l">
              <a:lnSpc>
                <a:spcPct val="82000"/>
              </a:lnSpc>
              <a:spcBef>
                <a:spcPts val="0"/>
              </a:spcBef>
              <a:spcAft>
                <a:spcPts val="0"/>
              </a:spcAft>
              <a:buNone/>
              <a:defRPr/>
            </a:lvl5pPr>
            <a:lvl6pPr indent="0" lvl="5" marL="0" algn="l">
              <a:lnSpc>
                <a:spcPct val="82000"/>
              </a:lnSpc>
              <a:spcBef>
                <a:spcPts val="0"/>
              </a:spcBef>
              <a:spcAft>
                <a:spcPts val="0"/>
              </a:spcAft>
              <a:buNone/>
              <a:defRPr/>
            </a:lvl6pPr>
            <a:lvl7pPr indent="0" lvl="6" marL="0" algn="l">
              <a:lnSpc>
                <a:spcPct val="82000"/>
              </a:lnSpc>
              <a:spcBef>
                <a:spcPts val="0"/>
              </a:spcBef>
              <a:spcAft>
                <a:spcPts val="0"/>
              </a:spcAft>
              <a:buNone/>
              <a:defRPr/>
            </a:lvl7pPr>
            <a:lvl8pPr indent="0" lvl="7" marL="0" algn="l">
              <a:lnSpc>
                <a:spcPct val="82000"/>
              </a:lnSpc>
              <a:spcBef>
                <a:spcPts val="0"/>
              </a:spcBef>
              <a:spcAft>
                <a:spcPts val="0"/>
              </a:spcAft>
              <a:buNone/>
              <a:defRPr/>
            </a:lvl8pPr>
            <a:lvl9pPr indent="0" lvl="8" marL="0" algn="l">
              <a:lnSpc>
                <a:spcPct val="82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wo objects on left, text on right" type="twoObjAndTx">
  <p:cSld name="TWO_OBJECTS_AND_TEXT">
    <p:spTree>
      <p:nvGrpSpPr>
        <p:cNvPr id="53" name="Shape 53"/>
        <p:cNvGrpSpPr/>
        <p:nvPr/>
      </p:nvGrpSpPr>
      <p:grpSpPr>
        <a:xfrm>
          <a:off x="0" y="0"/>
          <a:ext cx="0" cy="0"/>
          <a:chOff x="0" y="0"/>
          <a:chExt cx="0" cy="0"/>
        </a:xfrm>
      </p:grpSpPr>
      <p:sp>
        <p:nvSpPr>
          <p:cNvPr id="54" name="Google Shape;54;p56"/>
          <p:cNvSpPr txBox="1"/>
          <p:nvPr>
            <p:ph idx="10" type="dt"/>
          </p:nvPr>
        </p:nvSpPr>
        <p:spPr>
          <a:xfrm>
            <a:off x="503237" y="6886575"/>
            <a:ext cx="2316162" cy="498475"/>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55" name="Google Shape;55;p56"/>
          <p:cNvSpPr txBox="1"/>
          <p:nvPr>
            <p:ph idx="11" type="ftr"/>
          </p:nvPr>
        </p:nvSpPr>
        <p:spPr>
          <a:xfrm>
            <a:off x="6164262" y="6858000"/>
            <a:ext cx="2084387" cy="495300"/>
          </a:xfrm>
          <a:prstGeom prst="rect">
            <a:avLst/>
          </a:prstGeom>
          <a:noFill/>
          <a:ln>
            <a:noFill/>
          </a:ln>
        </p:spPr>
        <p:txBody>
          <a:bodyPr anchorCtr="0" anchor="t" bIns="0" lIns="0" spcFirstLastPara="1" rIns="0" wrap="square" tIns="0">
            <a:noAutofit/>
          </a:bodyPr>
          <a:lstStyle>
            <a:lvl1pPr lvl="0" algn="l">
              <a:lnSpc>
                <a:spcPct val="82000"/>
              </a:lnSpc>
              <a:spcBef>
                <a:spcPts val="0"/>
              </a:spcBef>
              <a:spcAft>
                <a:spcPts val="0"/>
              </a:spcAft>
              <a:buSzPts val="1400"/>
              <a:buNone/>
              <a:defRPr/>
            </a:lvl1pPr>
            <a:lvl2pPr lvl="1" algn="l">
              <a:lnSpc>
                <a:spcPct val="82000"/>
              </a:lnSpc>
              <a:spcBef>
                <a:spcPts val="0"/>
              </a:spcBef>
              <a:spcAft>
                <a:spcPts val="0"/>
              </a:spcAft>
              <a:buSzPts val="1400"/>
              <a:buNone/>
              <a:defRPr/>
            </a:lvl2pPr>
            <a:lvl3pPr lvl="2" algn="l">
              <a:lnSpc>
                <a:spcPct val="82000"/>
              </a:lnSpc>
              <a:spcBef>
                <a:spcPts val="0"/>
              </a:spcBef>
              <a:spcAft>
                <a:spcPts val="0"/>
              </a:spcAft>
              <a:buSzPts val="1400"/>
              <a:buNone/>
              <a:defRPr/>
            </a:lvl3pPr>
            <a:lvl4pPr lvl="3" algn="l">
              <a:lnSpc>
                <a:spcPct val="82000"/>
              </a:lnSpc>
              <a:spcBef>
                <a:spcPts val="0"/>
              </a:spcBef>
              <a:spcAft>
                <a:spcPts val="0"/>
              </a:spcAft>
              <a:buSzPts val="1400"/>
              <a:buNone/>
              <a:defRPr/>
            </a:lvl4pPr>
            <a:lvl5pPr lvl="4" algn="l">
              <a:lnSpc>
                <a:spcPct val="82000"/>
              </a:lnSpc>
              <a:spcBef>
                <a:spcPts val="0"/>
              </a:spcBef>
              <a:spcAft>
                <a:spcPts val="0"/>
              </a:spcAft>
              <a:buSzPts val="1400"/>
              <a:buNone/>
              <a:defRPr/>
            </a:lvl5pPr>
            <a:lvl6pPr lvl="5" algn="l">
              <a:lnSpc>
                <a:spcPct val="82000"/>
              </a:lnSpc>
              <a:spcBef>
                <a:spcPts val="0"/>
              </a:spcBef>
              <a:spcAft>
                <a:spcPts val="0"/>
              </a:spcAft>
              <a:buSzPts val="1400"/>
              <a:buNone/>
              <a:defRPr/>
            </a:lvl6pPr>
            <a:lvl7pPr lvl="6" algn="l">
              <a:lnSpc>
                <a:spcPct val="82000"/>
              </a:lnSpc>
              <a:spcBef>
                <a:spcPts val="0"/>
              </a:spcBef>
              <a:spcAft>
                <a:spcPts val="0"/>
              </a:spcAft>
              <a:buSzPts val="1400"/>
              <a:buNone/>
              <a:defRPr/>
            </a:lvl7pPr>
            <a:lvl8pPr lvl="7" algn="l">
              <a:lnSpc>
                <a:spcPct val="82000"/>
              </a:lnSpc>
              <a:spcBef>
                <a:spcPts val="0"/>
              </a:spcBef>
              <a:spcAft>
                <a:spcPts val="0"/>
              </a:spcAft>
              <a:buSzPts val="1400"/>
              <a:buNone/>
              <a:defRPr/>
            </a:lvl8pPr>
            <a:lvl9pPr lvl="8" algn="l">
              <a:lnSpc>
                <a:spcPct val="82000"/>
              </a:lnSpc>
              <a:spcBef>
                <a:spcPts val="0"/>
              </a:spcBef>
              <a:spcAft>
                <a:spcPts val="0"/>
              </a:spcAft>
              <a:buSzPts val="1400"/>
              <a:buNone/>
              <a:defRPr/>
            </a:lvl9pPr>
          </a:lstStyle>
          <a:p/>
        </p:txBody>
      </p:sp>
      <p:sp>
        <p:nvSpPr>
          <p:cNvPr id="56" name="Google Shape;56;p56"/>
          <p:cNvSpPr txBox="1"/>
          <p:nvPr>
            <p:ph idx="12" type="sldNum"/>
          </p:nvPr>
        </p:nvSpPr>
        <p:spPr>
          <a:xfrm>
            <a:off x="3600450" y="6886575"/>
            <a:ext cx="2308225" cy="498475"/>
          </a:xfrm>
          <a:prstGeom prst="rect">
            <a:avLst/>
          </a:prstGeom>
          <a:noFill/>
          <a:ln>
            <a:noFill/>
          </a:ln>
        </p:spPr>
        <p:txBody>
          <a:bodyPr anchorCtr="0" anchor="t" bIns="0" lIns="0" spcFirstLastPara="1" rIns="0" wrap="square" tIns="0">
            <a:noAutofit/>
          </a:bodyPr>
          <a:lstStyle>
            <a:lvl1pPr indent="0" lvl="0" marL="0" algn="l">
              <a:lnSpc>
                <a:spcPct val="82000"/>
              </a:lnSpc>
              <a:spcBef>
                <a:spcPts val="0"/>
              </a:spcBef>
              <a:spcAft>
                <a:spcPts val="0"/>
              </a:spcAft>
              <a:buNone/>
              <a:defRPr/>
            </a:lvl1pPr>
            <a:lvl2pPr indent="0" lvl="1" marL="0" algn="l">
              <a:lnSpc>
                <a:spcPct val="82000"/>
              </a:lnSpc>
              <a:spcBef>
                <a:spcPts val="0"/>
              </a:spcBef>
              <a:spcAft>
                <a:spcPts val="0"/>
              </a:spcAft>
              <a:buNone/>
              <a:defRPr/>
            </a:lvl2pPr>
            <a:lvl3pPr indent="0" lvl="2" marL="0" algn="l">
              <a:lnSpc>
                <a:spcPct val="82000"/>
              </a:lnSpc>
              <a:spcBef>
                <a:spcPts val="0"/>
              </a:spcBef>
              <a:spcAft>
                <a:spcPts val="0"/>
              </a:spcAft>
              <a:buNone/>
              <a:defRPr/>
            </a:lvl3pPr>
            <a:lvl4pPr indent="0" lvl="3" marL="0" algn="l">
              <a:lnSpc>
                <a:spcPct val="82000"/>
              </a:lnSpc>
              <a:spcBef>
                <a:spcPts val="0"/>
              </a:spcBef>
              <a:spcAft>
                <a:spcPts val="0"/>
              </a:spcAft>
              <a:buNone/>
              <a:defRPr/>
            </a:lvl4pPr>
            <a:lvl5pPr indent="0" lvl="4" marL="0" algn="l">
              <a:lnSpc>
                <a:spcPct val="82000"/>
              </a:lnSpc>
              <a:spcBef>
                <a:spcPts val="0"/>
              </a:spcBef>
              <a:spcAft>
                <a:spcPts val="0"/>
              </a:spcAft>
              <a:buNone/>
              <a:defRPr/>
            </a:lvl5pPr>
            <a:lvl6pPr indent="0" lvl="5" marL="0" algn="l">
              <a:lnSpc>
                <a:spcPct val="82000"/>
              </a:lnSpc>
              <a:spcBef>
                <a:spcPts val="0"/>
              </a:spcBef>
              <a:spcAft>
                <a:spcPts val="0"/>
              </a:spcAft>
              <a:buNone/>
              <a:defRPr/>
            </a:lvl6pPr>
            <a:lvl7pPr indent="0" lvl="6" marL="0" algn="l">
              <a:lnSpc>
                <a:spcPct val="82000"/>
              </a:lnSpc>
              <a:spcBef>
                <a:spcPts val="0"/>
              </a:spcBef>
              <a:spcAft>
                <a:spcPts val="0"/>
              </a:spcAft>
              <a:buNone/>
              <a:defRPr/>
            </a:lvl7pPr>
            <a:lvl8pPr indent="0" lvl="7" marL="0" algn="l">
              <a:lnSpc>
                <a:spcPct val="82000"/>
              </a:lnSpc>
              <a:spcBef>
                <a:spcPts val="0"/>
              </a:spcBef>
              <a:spcAft>
                <a:spcPts val="0"/>
              </a:spcAft>
              <a:buNone/>
              <a:defRPr/>
            </a:lvl8pPr>
            <a:lvl9pPr indent="0" lvl="8" marL="0" algn="l">
              <a:lnSpc>
                <a:spcPct val="82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9" name="Shape 29"/>
        <p:cNvGrpSpPr/>
        <p:nvPr/>
      </p:nvGrpSpPr>
      <p:grpSpPr>
        <a:xfrm>
          <a:off x="0" y="0"/>
          <a:ext cx="0" cy="0"/>
          <a:chOff x="0" y="0"/>
          <a:chExt cx="0" cy="0"/>
        </a:xfrm>
      </p:grpSpPr>
      <p:sp>
        <p:nvSpPr>
          <p:cNvPr id="30" name="Google Shape;30;p51"/>
          <p:cNvSpPr txBox="1"/>
          <p:nvPr>
            <p:ph type="title"/>
          </p:nvPr>
        </p:nvSpPr>
        <p:spPr>
          <a:xfrm>
            <a:off x="360362" y="98425"/>
            <a:ext cx="7348537" cy="1041400"/>
          </a:xfrm>
          <a:prstGeom prst="rect">
            <a:avLst/>
          </a:prstGeom>
          <a:noFill/>
          <a:ln>
            <a:noFill/>
          </a:ln>
        </p:spPr>
        <p:txBody>
          <a:bodyPr anchorCtr="0" anchor="ctr" bIns="0" lIns="0" spcFirstLastPara="1" rIns="0" wrap="square" tIns="0">
            <a:noAutofit/>
          </a:bodyPr>
          <a:lstStyle>
            <a:lvl1pPr lvl="0"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1pPr>
            <a:lvl2pPr lvl="1"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2pPr>
            <a:lvl3pPr lvl="2"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3pPr>
            <a:lvl4pPr lvl="3"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4pPr>
            <a:lvl5pPr lvl="4"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5pPr>
            <a:lvl6pPr lvl="5"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6pPr>
            <a:lvl7pPr lvl="6"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7pPr>
            <a:lvl8pPr lvl="7"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8pPr>
            <a:lvl9pPr lvl="8" marR="0" rtl="0" algn="l">
              <a:lnSpc>
                <a:spcPct val="87000"/>
              </a:lnSpc>
              <a:spcBef>
                <a:spcPts val="0"/>
              </a:spcBef>
              <a:spcAft>
                <a:spcPts val="0"/>
              </a:spcAft>
              <a:buSzPts val="1400"/>
              <a:buNone/>
              <a:defRPr b="0" i="0" sz="3600" u="none" cap="none" strike="noStrike">
                <a:solidFill>
                  <a:srgbClr val="FFFFFF"/>
                </a:solidFill>
                <a:latin typeface="Rasa"/>
                <a:ea typeface="Rasa"/>
                <a:cs typeface="Rasa"/>
                <a:sym typeface="Rasa"/>
              </a:defRPr>
            </a:lvl9pPr>
          </a:lstStyle>
          <a:p/>
        </p:txBody>
      </p:sp>
      <p:sp>
        <p:nvSpPr>
          <p:cNvPr id="31" name="Google Shape;31;p51"/>
          <p:cNvSpPr txBox="1"/>
          <p:nvPr>
            <p:ph idx="1" type="body"/>
          </p:nvPr>
        </p:nvSpPr>
        <p:spPr>
          <a:xfrm>
            <a:off x="503237" y="1768475"/>
            <a:ext cx="9040812" cy="5672137"/>
          </a:xfrm>
          <a:prstGeom prst="rect">
            <a:avLst/>
          </a:prstGeom>
          <a:noFill/>
          <a:ln>
            <a:noFill/>
          </a:ln>
        </p:spPr>
        <p:txBody>
          <a:bodyPr anchorCtr="0" anchor="t" bIns="0" lIns="0" spcFirstLastPara="1" rIns="0" wrap="square" tIns="0">
            <a:noAutofit/>
          </a:bodyPr>
          <a:lstStyle>
            <a:lvl1pPr indent="-228600" lvl="0" marL="457200" marR="0" rtl="0" algn="l">
              <a:lnSpc>
                <a:spcPct val="87000"/>
              </a:lnSpc>
              <a:spcBef>
                <a:spcPts val="0"/>
              </a:spcBef>
              <a:spcAft>
                <a:spcPts val="0"/>
              </a:spcAft>
              <a:buSzPts val="1400"/>
              <a:buNone/>
              <a:defRPr b="0" i="0" sz="3200" u="none" cap="none" strike="noStrike">
                <a:solidFill>
                  <a:srgbClr val="000000"/>
                </a:solidFill>
                <a:latin typeface="Rasa"/>
                <a:ea typeface="Rasa"/>
                <a:cs typeface="Rasa"/>
                <a:sym typeface="Rasa"/>
              </a:defRPr>
            </a:lvl1pPr>
            <a:lvl2pPr indent="-228600" lvl="1" marL="914400" marR="0" rtl="0" algn="l">
              <a:lnSpc>
                <a:spcPct val="87000"/>
              </a:lnSpc>
              <a:spcBef>
                <a:spcPts val="1400"/>
              </a:spcBef>
              <a:spcAft>
                <a:spcPts val="0"/>
              </a:spcAft>
              <a:buSzPts val="1400"/>
              <a:buNone/>
              <a:defRPr b="0" i="0" sz="2800" u="none" cap="none" strike="noStrike">
                <a:solidFill>
                  <a:srgbClr val="000000"/>
                </a:solidFill>
                <a:latin typeface="Rasa"/>
                <a:ea typeface="Rasa"/>
                <a:cs typeface="Rasa"/>
                <a:sym typeface="Rasa"/>
              </a:defRPr>
            </a:lvl2pPr>
            <a:lvl3pPr indent="-228600" lvl="2" marL="1371600" marR="0" rtl="0" algn="l">
              <a:lnSpc>
                <a:spcPct val="87000"/>
              </a:lnSpc>
              <a:spcBef>
                <a:spcPts val="1100"/>
              </a:spcBef>
              <a:spcAft>
                <a:spcPts val="0"/>
              </a:spcAft>
              <a:buSzPts val="1400"/>
              <a:buNone/>
              <a:defRPr b="0" i="0" sz="2400" u="none" cap="none" strike="noStrike">
                <a:solidFill>
                  <a:srgbClr val="000000"/>
                </a:solidFill>
                <a:latin typeface="Rasa"/>
                <a:ea typeface="Rasa"/>
                <a:cs typeface="Rasa"/>
                <a:sym typeface="Rasa"/>
              </a:defRPr>
            </a:lvl3pPr>
            <a:lvl4pPr indent="-228600" lvl="3" marL="1828800" marR="0" rtl="0" algn="l">
              <a:lnSpc>
                <a:spcPct val="87000"/>
              </a:lnSpc>
              <a:spcBef>
                <a:spcPts val="800"/>
              </a:spcBef>
              <a:spcAft>
                <a:spcPts val="0"/>
              </a:spcAft>
              <a:buSzPts val="1400"/>
              <a:buNone/>
              <a:defRPr b="0" i="0" sz="2000" u="none" cap="none" strike="noStrike">
                <a:solidFill>
                  <a:srgbClr val="000000"/>
                </a:solidFill>
                <a:latin typeface="Rasa"/>
                <a:ea typeface="Rasa"/>
                <a:cs typeface="Rasa"/>
                <a:sym typeface="Rasa"/>
              </a:defRPr>
            </a:lvl4pPr>
            <a:lvl5pPr indent="-228600" lvl="4" marL="2286000" marR="0" rtl="0" algn="l">
              <a:lnSpc>
                <a:spcPct val="87000"/>
              </a:lnSpc>
              <a:spcBef>
                <a:spcPts val="500"/>
              </a:spcBef>
              <a:spcAft>
                <a:spcPts val="0"/>
              </a:spcAft>
              <a:buSzPts val="1400"/>
              <a:buNone/>
              <a:defRPr b="0" i="0" sz="2000" u="none" cap="none" strike="noStrike">
                <a:solidFill>
                  <a:srgbClr val="000000"/>
                </a:solidFill>
                <a:latin typeface="Rasa"/>
                <a:ea typeface="Rasa"/>
                <a:cs typeface="Rasa"/>
                <a:sym typeface="Rasa"/>
              </a:defRPr>
            </a:lvl5pPr>
            <a:lvl6pPr indent="-228600" lvl="5" marL="2743200" marR="0" rtl="0" algn="l">
              <a:lnSpc>
                <a:spcPct val="87000"/>
              </a:lnSpc>
              <a:spcBef>
                <a:spcPts val="200"/>
              </a:spcBef>
              <a:spcAft>
                <a:spcPts val="0"/>
              </a:spcAft>
              <a:buSzPts val="1400"/>
              <a:buNone/>
              <a:defRPr b="0" i="0" sz="2000" u="none" cap="none" strike="noStrike">
                <a:solidFill>
                  <a:srgbClr val="000000"/>
                </a:solidFill>
                <a:latin typeface="Rasa"/>
                <a:ea typeface="Rasa"/>
                <a:cs typeface="Rasa"/>
                <a:sym typeface="Rasa"/>
              </a:defRPr>
            </a:lvl6pPr>
            <a:lvl7pPr indent="-228600" lvl="6" marL="3200400" marR="0" rtl="0" algn="l">
              <a:lnSpc>
                <a:spcPct val="87000"/>
              </a:lnSpc>
              <a:spcBef>
                <a:spcPts val="200"/>
              </a:spcBef>
              <a:spcAft>
                <a:spcPts val="0"/>
              </a:spcAft>
              <a:buSzPts val="1400"/>
              <a:buNone/>
              <a:defRPr b="0" i="0" sz="2000" u="none" cap="none" strike="noStrike">
                <a:solidFill>
                  <a:srgbClr val="000000"/>
                </a:solidFill>
                <a:latin typeface="Rasa"/>
                <a:ea typeface="Rasa"/>
                <a:cs typeface="Rasa"/>
                <a:sym typeface="Rasa"/>
              </a:defRPr>
            </a:lvl7pPr>
            <a:lvl8pPr indent="-228600" lvl="7" marL="3657600" marR="0" rtl="0" algn="l">
              <a:lnSpc>
                <a:spcPct val="87000"/>
              </a:lnSpc>
              <a:spcBef>
                <a:spcPts val="200"/>
              </a:spcBef>
              <a:spcAft>
                <a:spcPts val="0"/>
              </a:spcAft>
              <a:buSzPts val="1400"/>
              <a:buNone/>
              <a:defRPr b="0" i="0" sz="2000" u="none" cap="none" strike="noStrike">
                <a:solidFill>
                  <a:srgbClr val="000000"/>
                </a:solidFill>
                <a:latin typeface="Rasa"/>
                <a:ea typeface="Rasa"/>
                <a:cs typeface="Rasa"/>
                <a:sym typeface="Rasa"/>
              </a:defRPr>
            </a:lvl8pPr>
            <a:lvl9pPr indent="-228600" lvl="8" marL="4114800" marR="0" rtl="0" algn="l">
              <a:lnSpc>
                <a:spcPct val="87000"/>
              </a:lnSpc>
              <a:spcBef>
                <a:spcPts val="200"/>
              </a:spcBef>
              <a:spcAft>
                <a:spcPts val="200"/>
              </a:spcAft>
              <a:buSzPts val="1400"/>
              <a:buNone/>
              <a:defRPr b="0" i="0" sz="2000" u="none" cap="none" strike="noStrike">
                <a:solidFill>
                  <a:srgbClr val="000000"/>
                </a:solidFill>
                <a:latin typeface="Rasa"/>
                <a:ea typeface="Rasa"/>
                <a:cs typeface="Rasa"/>
                <a:sym typeface="Rasa"/>
              </a:defRPr>
            </a:lvl9pPr>
          </a:lstStyle>
          <a:p/>
        </p:txBody>
      </p:sp>
      <p:sp>
        <p:nvSpPr>
          <p:cNvPr id="32" name="Google Shape;32;p51"/>
          <p:cNvSpPr txBox="1"/>
          <p:nvPr>
            <p:ph idx="10" type="dt"/>
          </p:nvPr>
        </p:nvSpPr>
        <p:spPr>
          <a:xfrm>
            <a:off x="503237" y="6886575"/>
            <a:ext cx="2316162" cy="498475"/>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3" name="Google Shape;33;p51"/>
          <p:cNvSpPr txBox="1"/>
          <p:nvPr>
            <p:ph idx="11" type="ftr"/>
          </p:nvPr>
        </p:nvSpPr>
        <p:spPr>
          <a:xfrm>
            <a:off x="6164262" y="6858000"/>
            <a:ext cx="2084387" cy="495300"/>
          </a:xfrm>
          <a:prstGeom prst="rect">
            <a:avLst/>
          </a:prstGeom>
          <a:noFill/>
          <a:ln>
            <a:noFill/>
          </a:ln>
        </p:spPr>
        <p:txBody>
          <a:bodyPr anchorCtr="0" anchor="t" bIns="0" lIns="0" spcFirstLastPara="1" rIns="0" wrap="square" tIns="0">
            <a:noAutofit/>
          </a:bodyPr>
          <a:lstStyle>
            <a:lvl1pPr lvl="0" marR="0" rtl="0" algn="l">
              <a:lnSpc>
                <a:spcPct val="82000"/>
              </a:lnSpc>
              <a:spcBef>
                <a:spcPts val="0"/>
              </a:spcBef>
              <a:spcAft>
                <a:spcPts val="0"/>
              </a:spcAft>
              <a:buSzPts val="1400"/>
              <a:buNone/>
              <a:defRPr b="0" i="0" sz="1800" u="none">
                <a:solidFill>
                  <a:srgbClr val="000000"/>
                </a:solidFill>
                <a:latin typeface="Arial"/>
                <a:ea typeface="Arial"/>
                <a:cs typeface="Arial"/>
                <a:sym typeface="Arial"/>
              </a:defRPr>
            </a:lvl1pPr>
            <a:lvl2pPr lvl="1"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2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34" name="Google Shape;34;p51"/>
          <p:cNvSpPr txBox="1"/>
          <p:nvPr>
            <p:ph idx="12" type="sldNum"/>
          </p:nvPr>
        </p:nvSpPr>
        <p:spPr>
          <a:xfrm>
            <a:off x="3600450" y="6886575"/>
            <a:ext cx="2308225" cy="498475"/>
          </a:xfrm>
          <a:prstGeom prst="rect">
            <a:avLst/>
          </a:prstGeom>
          <a:noFill/>
          <a:ln>
            <a:noFill/>
          </a:ln>
        </p:spPr>
        <p:txBody>
          <a:bodyPr anchorCtr="0" anchor="t" bIns="0" lIns="0" spcFirstLastPara="1" rIns="0" wrap="square" tIns="0">
            <a:noAutofit/>
          </a:bodyPr>
          <a:lstStyle>
            <a:lvl1pPr indent="0" lvl="0"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1pPr>
            <a:lvl2pPr indent="0" lvl="1"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2pPr>
            <a:lvl3pPr indent="0" lvl="2"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3pPr>
            <a:lvl4pPr indent="0" lvl="3"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4pPr>
            <a:lvl5pPr indent="0" lvl="4"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5pPr>
            <a:lvl6pPr indent="0" lvl="5"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6pPr>
            <a:lvl7pPr indent="0" lvl="6"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7pPr>
            <a:lvl8pPr indent="0" lvl="7"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8pPr>
            <a:lvl9pPr indent="0" lvl="8" marL="0" marR="0" rtl="0" algn="l">
              <a:lnSpc>
                <a:spcPct val="82000"/>
              </a:lnSpc>
              <a:spcBef>
                <a:spcPts val="0"/>
              </a:spcBef>
              <a:spcAft>
                <a:spcPts val="0"/>
              </a:spcAft>
              <a:buClr>
                <a:srgbClr val="000000"/>
              </a:buClr>
              <a:buSzPts val="1800"/>
              <a:buFont typeface="Arial"/>
              <a:buNone/>
              <a:defRPr b="0" i="0" sz="1800" u="non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6.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9.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png"/><Relationship Id="rId4" Type="http://schemas.openxmlformats.org/officeDocument/2006/relationships/image" Target="../media/image21.png"/><Relationship Id="rId5" Type="http://schemas.openxmlformats.org/officeDocument/2006/relationships/hyperlink" Target="http://www.journals.uchicago.edu/ApJ/journal/issues/ApJ/v599n2/58532/58532.text.html" TargetMode="External"/><Relationship Id="rId6" Type="http://schemas.openxmlformats.org/officeDocument/2006/relationships/hyperlink" Target="http://www.journals.uchicago.edu/ApJ/journal/issues/ApJ/v599n2/58532/58532.text.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png"/><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6.png"/><Relationship Id="rId4" Type="http://schemas.openxmlformats.org/officeDocument/2006/relationships/image" Target="../media/image25.png"/><Relationship Id="rId5"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6.png"/><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6.png"/><Relationship Id="rId4" Type="http://schemas.openxmlformats.org/officeDocument/2006/relationships/image" Target="../media/image26.png"/><Relationship Id="rId5" Type="http://schemas.openxmlformats.org/officeDocument/2006/relationships/hyperlink" Target="http://www.journals.uchicago.edu/ApJ/journal/issues/ApJ/v599n2/58532/58532.text.html" TargetMode="External"/><Relationship Id="rId6" Type="http://schemas.openxmlformats.org/officeDocument/2006/relationships/hyperlink" Target="http://www.journals.uchicago.edu/ApJ/journal/issues/ApJ/v599n2/58532/58532.text.html" TargetMode="External"/><Relationship Id="rId7" Type="http://schemas.openxmlformats.org/officeDocument/2006/relationships/hyperlink" Target="http://www.journals.uchicago.edu/ApJ/journal/issues/ApJ/v599n2/58532/58532.text.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image" Target="../media/image6.png"/><Relationship Id="rId4" Type="http://schemas.openxmlformats.org/officeDocument/2006/relationships/image" Target="../media/image37.png"/><Relationship Id="rId5" Type="http://schemas.openxmlformats.org/officeDocument/2006/relationships/image" Target="../media/image3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png"/><Relationship Id="rId4" Type="http://schemas.openxmlformats.org/officeDocument/2006/relationships/image" Target="../media/image32.png"/><Relationship Id="rId5"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6.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0.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jpg"/><Relationship Id="rId5" Type="http://schemas.openxmlformats.org/officeDocument/2006/relationships/image" Target="../media/image12.jpg"/><Relationship Id="rId6"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1"/>
          <p:cNvSpPr txBox="1"/>
          <p:nvPr>
            <p:ph type="title"/>
          </p:nvPr>
        </p:nvSpPr>
        <p:spPr>
          <a:xfrm>
            <a:off x="360362" y="71437"/>
            <a:ext cx="7380287" cy="1127125"/>
          </a:xfrm>
          <a:prstGeom prst="rect">
            <a:avLst/>
          </a:prstGeom>
          <a:noFill/>
          <a:ln>
            <a:noFill/>
          </a:ln>
        </p:spPr>
        <p:txBody>
          <a:bodyPr anchorCtr="0" anchor="ctr" bIns="0" lIns="0" spcFirstLastPara="1" rIns="0" wrap="square" tIns="0">
            <a:noAutofit/>
          </a:bodyPr>
          <a:lstStyle/>
          <a:p>
            <a:pPr indent="0" lvl="0" marL="0" rtl="0" algn="l">
              <a:lnSpc>
                <a:spcPct val="102000"/>
              </a:lnSpc>
              <a:spcBef>
                <a:spcPts val="0"/>
              </a:spcBef>
              <a:spcAft>
                <a:spcPts val="0"/>
              </a:spcAft>
              <a:buClr>
                <a:srgbClr val="FFFFFF"/>
              </a:buClr>
              <a:buSzPts val="3600"/>
              <a:buFont typeface="Times"/>
              <a:buNone/>
            </a:pPr>
            <a:r>
              <a:rPr b="0" i="0" lang="en-US" sz="3600" u="none">
                <a:solidFill>
                  <a:srgbClr val="FFFFFF"/>
                </a:solidFill>
                <a:latin typeface="Times"/>
                <a:ea typeface="Times"/>
                <a:cs typeface="Times"/>
                <a:sym typeface="Times"/>
              </a:rPr>
              <a:t>Relación morfología densidad en el SDSS. Goto et al. Astro-ph0312043</a:t>
            </a:r>
            <a:endParaRPr/>
          </a:p>
        </p:txBody>
      </p:sp>
      <p:sp>
        <p:nvSpPr>
          <p:cNvPr id="64" name="Google Shape;64;p1"/>
          <p:cNvSpPr txBox="1"/>
          <p:nvPr>
            <p:ph idx="1" type="body"/>
          </p:nvPr>
        </p:nvSpPr>
        <p:spPr>
          <a:xfrm>
            <a:off x="503237" y="1768475"/>
            <a:ext cx="9072562" cy="5722937"/>
          </a:xfrm>
          <a:prstGeom prst="rect">
            <a:avLst/>
          </a:prstGeom>
          <a:noFill/>
          <a:ln>
            <a:noFill/>
          </a:ln>
        </p:spPr>
        <p:txBody>
          <a:bodyPr anchorCtr="0" anchor="t" bIns="0" lIns="0" spcFirstLastPara="1" rIns="0" wrap="square" tIns="0">
            <a:noAutofit/>
          </a:bodyPr>
          <a:lstStyle/>
          <a:p>
            <a:pPr indent="-296862" lvl="0" marL="401637" marR="0" rtl="0" algn="l">
              <a:lnSpc>
                <a:spcPct val="98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En cúmulos y para todas galaxias en general  </a:t>
            </a:r>
            <a:endParaRPr/>
          </a:p>
          <a:p>
            <a:pPr indent="-296862" lvl="0" marL="401637" marR="0" rtl="0" algn="l">
              <a:lnSpc>
                <a:spcPct val="97000"/>
              </a:lnSpc>
              <a:spcBef>
                <a:spcPts val="140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Volumen: 0.005-0.1 (en z) y M_r &lt; -20.5</a:t>
            </a:r>
            <a:endParaRPr/>
          </a:p>
          <a:p>
            <a:pPr indent="-296862" lvl="0" marL="401637" marR="0" rtl="0" algn="l">
              <a:lnSpc>
                <a:spcPct val="97000"/>
              </a:lnSpc>
              <a:spcBef>
                <a:spcPts val="1400"/>
              </a:spcBef>
              <a:spcAft>
                <a:spcPts val="0"/>
              </a:spcAft>
              <a:buClr>
                <a:srgbClr val="000000"/>
              </a:buClr>
              <a:buSzPts val="1170"/>
              <a:buFont typeface="Noto Sans Symbols"/>
              <a:buChar char="●"/>
            </a:pPr>
            <a:r>
              <a:rPr lang="en-US" sz="2600"/>
              <a:t>Qué</a:t>
            </a:r>
            <a:r>
              <a:rPr b="0" i="0" lang="en-US" sz="2600" u="none" cap="none" strike="noStrike">
                <a:solidFill>
                  <a:srgbClr val="000000"/>
                </a:solidFill>
                <a:latin typeface="Rasa"/>
                <a:ea typeface="Rasa"/>
                <a:cs typeface="Rasa"/>
                <a:sym typeface="Rasa"/>
              </a:rPr>
              <a:t> morfología?: 2 automática:</a:t>
            </a:r>
            <a:endParaRPr/>
          </a:p>
          <a:p>
            <a:pPr indent="-296862" lvl="0" marL="401637" marR="0" rtl="0" algn="l">
              <a:lnSpc>
                <a:spcPct val="97000"/>
              </a:lnSpc>
              <a:spcBef>
                <a:spcPts val="140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Cir: parámetro de concentración (3 subtipos).</a:t>
            </a:r>
            <a:endParaRPr/>
          </a:p>
          <a:p>
            <a:pPr indent="-296862" lvl="0" marL="401637" marR="0" rtl="0" algn="l">
              <a:lnSpc>
                <a:spcPct val="97000"/>
              </a:lnSpc>
              <a:spcBef>
                <a:spcPts val="140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Tauto: se basa en el índice de concentración (C</a:t>
            </a:r>
            <a:r>
              <a:rPr b="0" baseline="-25000" i="0" lang="en-US" sz="2600" u="none" cap="none" strike="noStrike">
                <a:solidFill>
                  <a:srgbClr val="000000"/>
                </a:solidFill>
                <a:latin typeface="Rasa"/>
                <a:ea typeface="Rasa"/>
                <a:cs typeface="Rasa"/>
                <a:sym typeface="Rasa"/>
              </a:rPr>
              <a:t>i</a:t>
            </a:r>
            <a:r>
              <a:rPr b="0" i="0" lang="en-US" sz="2600" u="none" cap="none" strike="noStrike">
                <a:solidFill>
                  <a:srgbClr val="000000"/>
                </a:solidFill>
                <a:latin typeface="Rasa"/>
                <a:ea typeface="Rasa"/>
                <a:cs typeface="Rasa"/>
                <a:sym typeface="Rasa"/>
              </a:rPr>
              <a:t>) pero corregido por elongación. Se calcula un parámetro</a:t>
            </a:r>
            <a:r>
              <a:rPr b="0" i="1" lang="en-US" sz="2600" u="none" cap="none" strike="noStrike">
                <a:solidFill>
                  <a:srgbClr val="000000"/>
                </a:solidFill>
                <a:latin typeface="Rasa"/>
                <a:ea typeface="Rasa"/>
                <a:cs typeface="Rasa"/>
                <a:sym typeface="Rasa"/>
              </a:rPr>
              <a:t> </a:t>
            </a:r>
            <a:r>
              <a:rPr b="0" i="0" lang="en-US" sz="2600" u="none" cap="none" strike="noStrike">
                <a:solidFill>
                  <a:srgbClr val="000000"/>
                </a:solidFill>
                <a:latin typeface="Rasa"/>
                <a:ea typeface="Rasa"/>
                <a:cs typeface="Rasa"/>
                <a:sym typeface="Rasa"/>
              </a:rPr>
              <a:t>(grosero) (C</a:t>
            </a:r>
            <a:r>
              <a:rPr b="0" baseline="-25000" i="0" lang="en-US" sz="2600" u="none" cap="none" strike="noStrike">
                <a:solidFill>
                  <a:srgbClr val="000000"/>
                </a:solidFill>
                <a:latin typeface="Rasa"/>
                <a:ea typeface="Rasa"/>
                <a:cs typeface="Rasa"/>
                <a:sym typeface="Rasa"/>
              </a:rPr>
              <a:t>n</a:t>
            </a:r>
            <a:r>
              <a:rPr b="0" i="0" lang="en-US" sz="2600" u="none" cap="none" strike="noStrike">
                <a:solidFill>
                  <a:srgbClr val="000000"/>
                </a:solidFill>
                <a:latin typeface="Rasa"/>
                <a:ea typeface="Rasa"/>
                <a:cs typeface="Rasa"/>
                <a:sym typeface="Rasa"/>
              </a:rPr>
              <a:t>) de las galaxias que tiene en cuenta los residuos del mejor ajuste al perfil radial, lo cual lo hace sensitivo a los brazos espirales. Luego se combinan ambos parámetros y sale el Tauto: C</a:t>
            </a:r>
            <a:r>
              <a:rPr b="0" baseline="-25000" i="0" lang="en-US" sz="2600" u="none" cap="none" strike="noStrike">
                <a:solidFill>
                  <a:srgbClr val="000000"/>
                </a:solidFill>
                <a:latin typeface="Rasa"/>
                <a:ea typeface="Rasa"/>
                <a:cs typeface="Rasa"/>
                <a:sym typeface="Rasa"/>
              </a:rPr>
              <a:t>i</a:t>
            </a:r>
            <a:r>
              <a:rPr b="0" i="0" lang="en-US" sz="2600" u="none" cap="none" strike="noStrike">
                <a:solidFill>
                  <a:srgbClr val="000000"/>
                </a:solidFill>
                <a:latin typeface="Rasa"/>
                <a:ea typeface="Rasa"/>
                <a:cs typeface="Rasa"/>
                <a:sym typeface="Rasa"/>
              </a:rPr>
              <a:t> + C</a:t>
            </a:r>
            <a:r>
              <a:rPr b="0" baseline="-25000" i="0" lang="en-US" sz="2600" u="none" cap="none" strike="noStrike">
                <a:solidFill>
                  <a:srgbClr val="000000"/>
                </a:solidFill>
                <a:latin typeface="Rasa"/>
                <a:ea typeface="Rasa"/>
                <a:cs typeface="Rasa"/>
                <a:sym typeface="Rasa"/>
              </a:rPr>
              <a:t>n</a:t>
            </a:r>
            <a:r>
              <a:rPr b="0" i="0" lang="en-US" sz="2600" u="none" cap="none" strike="noStrike">
                <a:solidFill>
                  <a:srgbClr val="000000"/>
                </a:solidFill>
                <a:latin typeface="Rasa"/>
                <a:ea typeface="Rasa"/>
                <a:cs typeface="Rasa"/>
                <a:sym typeface="Rasa"/>
              </a:rPr>
              <a:t> (cada parámetro adecuadamente normalizado a 0.5 cada uno). Consideran 4 subtipos.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0"/>
          <p:cNvSpPr txBox="1"/>
          <p:nvPr>
            <p:ph type="title"/>
          </p:nvPr>
        </p:nvSpPr>
        <p:spPr>
          <a:xfrm>
            <a:off x="360362" y="623887"/>
            <a:ext cx="7380287" cy="549275"/>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41" name="Google Shape;141;p10"/>
          <p:cNvSpPr txBox="1"/>
          <p:nvPr>
            <p:ph idx="1" type="body"/>
          </p:nvPr>
        </p:nvSpPr>
        <p:spPr>
          <a:xfrm>
            <a:off x="503237" y="1768475"/>
            <a:ext cx="9072562" cy="5268912"/>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La formación de estrellas es el motor de la formación y evolución de las galaxias.</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Dos elementos fundamentales pueden permitir resumir una descripción cuantitativa del fenómeno: IMF y SFR.</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Ambas pueden depender del entorno y del tiempo.</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Ambas no tienen que ser independientes, pero en primer instancia se las puede tratar así.</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11"/>
          <p:cNvSpPr txBox="1"/>
          <p:nvPr>
            <p:ph type="title"/>
          </p:nvPr>
        </p:nvSpPr>
        <p:spPr>
          <a:xfrm>
            <a:off x="360362" y="676275"/>
            <a:ext cx="7380287" cy="1073150"/>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49" name="Google Shape;149;p11"/>
          <p:cNvSpPr txBox="1"/>
          <p:nvPr>
            <p:ph idx="1" type="body"/>
          </p:nvPr>
        </p:nvSpPr>
        <p:spPr>
          <a:xfrm>
            <a:off x="503237" y="1768475"/>
            <a:ext cx="9072562" cy="4149725"/>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A la hora de estudiar la formación estelar (SF) la escala de la que se trate es importante, dado que las condiciones físicas pueden ser muy diferentes.</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Dos ejemplos de escalas muy diferentes son: una nube molecular y una galaxia.</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En escala estelar uno esperaría que la densidad sea un parámetro importante.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12"/>
          <p:cNvSpPr txBox="1"/>
          <p:nvPr>
            <p:ph type="title"/>
          </p:nvPr>
        </p:nvSpPr>
        <p:spPr>
          <a:xfrm>
            <a:off x="360362" y="98425"/>
            <a:ext cx="7356475" cy="1049337"/>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56" name="Google Shape;156;p12"/>
          <p:cNvSpPr txBox="1"/>
          <p:nvPr>
            <p:ph idx="1" type="body"/>
          </p:nvPr>
        </p:nvSpPr>
        <p:spPr>
          <a:xfrm>
            <a:off x="503237" y="1768475"/>
            <a:ext cx="9048750" cy="5680075"/>
          </a:xfrm>
          <a:prstGeom prst="rect">
            <a:avLst/>
          </a:prstGeom>
          <a:noFill/>
          <a:ln>
            <a:noFill/>
          </a:ln>
        </p:spPr>
        <p:txBody>
          <a:bodyPr anchorCtr="0" anchor="t" bIns="0" lIns="0" spcFirstLastPara="1" rIns="0" wrap="square" tIns="0">
            <a:noAutofit/>
          </a:bodyPr>
          <a:lstStyle/>
          <a:p>
            <a:pPr indent="-334962" lvl="0" marL="342900" marR="0" rtl="0" algn="l">
              <a:lnSpc>
                <a:spcPct val="87000"/>
              </a:lnSpc>
              <a:spcBef>
                <a:spcPts val="0"/>
              </a:spcBef>
              <a:spcAft>
                <a:spcPts val="0"/>
              </a:spcAft>
              <a:buClr>
                <a:srgbClr val="000000"/>
              </a:buClr>
              <a:buSzPts val="3200"/>
              <a:buFont typeface="Rasa"/>
              <a:buNone/>
            </a:pPr>
            <a:r>
              <a:rPr b="0" i="0" lang="en-US" sz="3200" u="none">
                <a:solidFill>
                  <a:srgbClr val="000000"/>
                </a:solidFill>
                <a:latin typeface="Rasa"/>
                <a:ea typeface="Rasa"/>
                <a:cs typeface="Rasa"/>
                <a:sym typeface="Rasa"/>
              </a:rPr>
              <a:t>Ver jeans.pdf</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13"/>
          <p:cNvSpPr txBox="1"/>
          <p:nvPr>
            <p:ph type="title"/>
          </p:nvPr>
        </p:nvSpPr>
        <p:spPr>
          <a:xfrm>
            <a:off x="360362" y="498475"/>
            <a:ext cx="7372350" cy="976312"/>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63" name="Google Shape;163;p13"/>
          <p:cNvSpPr txBox="1"/>
          <p:nvPr>
            <p:ph idx="1" type="body"/>
          </p:nvPr>
        </p:nvSpPr>
        <p:spPr>
          <a:xfrm>
            <a:off x="503237" y="1768475"/>
            <a:ext cx="9064625" cy="4899025"/>
          </a:xfrm>
          <a:prstGeom prst="rect">
            <a:avLst/>
          </a:prstGeom>
          <a:noFill/>
          <a:ln>
            <a:noFill/>
          </a:ln>
        </p:spPr>
        <p:txBody>
          <a:bodyPr anchorCtr="0" anchor="t" bIns="0" lIns="0" spcFirstLastPara="1" rIns="0" wrap="square" tIns="0">
            <a:noAutofit/>
          </a:bodyPr>
          <a:lstStyle/>
          <a:p>
            <a:pPr indent="-296862" lvl="0" marL="401637" marR="0" rtl="0" algn="l">
              <a:lnSpc>
                <a:spcPct val="8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Prácticamente todos los estudios se remiten a las estrellas O y B y se extrapola a las demás estrellas (las estrellas menos masivas no pueden ser observadas)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14"/>
          <p:cNvSpPr txBox="1"/>
          <p:nvPr>
            <p:ph type="title"/>
          </p:nvPr>
        </p:nvSpPr>
        <p:spPr>
          <a:xfrm>
            <a:off x="360362" y="676275"/>
            <a:ext cx="7380287" cy="1073150"/>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71" name="Google Shape;171;p14"/>
          <p:cNvSpPr txBox="1"/>
          <p:nvPr>
            <p:ph idx="1" type="body"/>
          </p:nvPr>
        </p:nvSpPr>
        <p:spPr>
          <a:xfrm>
            <a:off x="430212" y="2160587"/>
            <a:ext cx="9072562" cy="5089525"/>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Primeros estudios: comparación de la densidad espacial de estrellas nuevas y la densidad de H vía la línea de 21cm. Posteriormente se pasó a prestar atención al H2 (molecular) que es el que verdaderamente importa en la SF.</a:t>
            </a:r>
            <a:endParaRPr/>
          </a:p>
          <a:p>
            <a:pPr indent="-296862" lvl="0" marL="401637" marR="0" rtl="0" algn="l">
              <a:lnSpc>
                <a:spcPct val="97000"/>
              </a:lnSpc>
              <a:spcBef>
                <a:spcPts val="1400"/>
              </a:spcBef>
              <a:spcAft>
                <a:spcPts val="0"/>
              </a:spcAft>
              <a:buClr>
                <a:srgbClr val="000000"/>
              </a:buClr>
              <a:buSzPts val="3200"/>
              <a:buFont typeface="Rasa"/>
              <a:buNone/>
            </a:pPr>
            <a:r>
              <a:t/>
            </a:r>
            <a:endParaRPr b="0" i="0" sz="3200" u="none">
              <a:solidFill>
                <a:srgbClr val="000000"/>
              </a:solidFill>
              <a:latin typeface="Rasa"/>
              <a:ea typeface="Rasa"/>
              <a:cs typeface="Rasa"/>
              <a:sym typeface="Rasa"/>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Las estrellas masivas ionizan con su radiación el gas próximo formando regiones HII.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15"/>
          <p:cNvSpPr txBox="1"/>
          <p:nvPr>
            <p:ph idx="1" type="body"/>
          </p:nvPr>
        </p:nvSpPr>
        <p:spPr>
          <a:xfrm>
            <a:off x="539750" y="985837"/>
            <a:ext cx="9072562" cy="6216650"/>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Fotones con energías que superan los 13,6 eV (lambda &lt;912 Å) son suficiente como para ionizar el hidrógeno neutro.</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El H es ionizado por absorción de fotones Lyman del continuo. Las líneas observadas son de recombinación de los electrones.</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En equilibrio habrá un balance entre fotoionización y recombinación lo que permite medir el flujo ionizante UV de la estrella midiendo la radiación del gas ionizado circundante.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16"/>
          <p:cNvSpPr txBox="1"/>
          <p:nvPr>
            <p:ph idx="1" type="body"/>
          </p:nvPr>
        </p:nvSpPr>
        <p:spPr>
          <a:xfrm>
            <a:off x="503237" y="1768475"/>
            <a:ext cx="9064625" cy="4899025"/>
          </a:xfrm>
          <a:prstGeom prst="rect">
            <a:avLst/>
          </a:prstGeom>
          <a:noFill/>
          <a:ln>
            <a:noFill/>
          </a:ln>
        </p:spPr>
        <p:txBody>
          <a:bodyPr anchorCtr="0" anchor="t" bIns="0" lIns="0" spcFirstLastPara="1" rIns="0" wrap="square" tIns="0">
            <a:noAutofit/>
          </a:bodyPr>
          <a:lstStyle/>
          <a:p>
            <a:pPr indent="-296862" lvl="0" marL="401637" marR="0" rtl="0" algn="l">
              <a:lnSpc>
                <a:spcPct val="8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La teoría de atmósferas estelares predice  un número de fotones Lya como función de tipo espectral (temperatura efectiva) y clase de luminosidad (estado evolutivo).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17"/>
          <p:cNvSpPr txBox="1"/>
          <p:nvPr>
            <p:ph idx="1" type="body"/>
          </p:nvPr>
        </p:nvSpPr>
        <p:spPr>
          <a:xfrm>
            <a:off x="503237" y="1768475"/>
            <a:ext cx="9064625" cy="4899025"/>
          </a:xfrm>
          <a:prstGeom prst="rect">
            <a:avLst/>
          </a:prstGeom>
          <a:noFill/>
          <a:ln>
            <a:noFill/>
          </a:ln>
        </p:spPr>
        <p:txBody>
          <a:bodyPr anchorCtr="0" anchor="t" bIns="0" lIns="0" spcFirstLastPara="1" rIns="0" wrap="square" tIns="0">
            <a:noAutofit/>
          </a:bodyPr>
          <a:lstStyle/>
          <a:p>
            <a:pPr indent="-296862" lvl="0" marL="401637" marR="0" rtl="0" algn="l">
              <a:lnSpc>
                <a:spcPct val="95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El número de fotones del continuo de Lyman (N</a:t>
            </a:r>
            <a:r>
              <a:rPr b="0" baseline="-25000" i="0" lang="en-US" sz="3200" u="none">
                <a:solidFill>
                  <a:srgbClr val="000000"/>
                </a:solidFill>
                <a:latin typeface="Rasa"/>
                <a:ea typeface="Rasa"/>
                <a:cs typeface="Rasa"/>
                <a:sym typeface="Rasa"/>
              </a:rPr>
              <a:t>Lyc</a:t>
            </a:r>
            <a:r>
              <a:rPr b="0" i="0" lang="en-US" sz="3200" u="none">
                <a:solidFill>
                  <a:srgbClr val="000000"/>
                </a:solidFill>
                <a:latin typeface="Rasa"/>
                <a:ea typeface="Rasa"/>
                <a:cs typeface="Rasa"/>
                <a:sym typeface="Rasa"/>
              </a:rPr>
              <a:t>) en el tiempo t* </a:t>
            </a:r>
            <a:r>
              <a:rPr lang="en-US"/>
              <a:t>está</a:t>
            </a:r>
            <a:r>
              <a:rPr b="0" i="0" lang="en-US" sz="3200" u="none">
                <a:solidFill>
                  <a:srgbClr val="000000"/>
                </a:solidFill>
                <a:latin typeface="Rasa"/>
                <a:ea typeface="Rasa"/>
                <a:cs typeface="Rasa"/>
                <a:sym typeface="Rasa"/>
              </a:rPr>
              <a:t> dado por el aporte de cada estrella según una IMF </a:t>
            </a:r>
            <a:r>
              <a:rPr lang="en-US"/>
              <a:t>ф</a:t>
            </a:r>
            <a:r>
              <a:rPr b="0" i="0" lang="en-US" sz="3200" u="none">
                <a:solidFill>
                  <a:srgbClr val="000000"/>
                </a:solidFill>
                <a:latin typeface="Rasa"/>
                <a:ea typeface="Rasa"/>
                <a:cs typeface="Rasa"/>
                <a:sym typeface="Rasa"/>
              </a:rPr>
              <a:t> (~M</a:t>
            </a:r>
            <a:r>
              <a:rPr baseline="30000" lang="en-US"/>
              <a:t>–α</a:t>
            </a:r>
            <a:r>
              <a:rPr b="0" i="0" lang="en-US" sz="3200" u="none">
                <a:solidFill>
                  <a:srgbClr val="000000"/>
                </a:solidFill>
                <a:latin typeface="Rasa"/>
                <a:ea typeface="Rasa"/>
                <a:cs typeface="Rasa"/>
                <a:sym typeface="Rasa"/>
              </a:rPr>
              <a:t> (*)) y un </a:t>
            </a:r>
            <a:r>
              <a:rPr lang="en-US"/>
              <a:t>τ</a:t>
            </a:r>
            <a:r>
              <a:rPr b="0" i="0" lang="en-US" sz="3200" u="none">
                <a:solidFill>
                  <a:srgbClr val="000000"/>
                </a:solidFill>
                <a:latin typeface="Rasa"/>
                <a:ea typeface="Rasa"/>
                <a:cs typeface="Rasa"/>
                <a:sym typeface="Rasa"/>
              </a:rPr>
              <a:t>(m)  (duración de la SP (secuencia principal) para una estrella de masa m):</a:t>
            </a:r>
            <a:endParaRPr/>
          </a:p>
          <a:p>
            <a:pPr indent="-296862" lvl="0" marL="401637" marR="0" rtl="0" algn="l">
              <a:lnSpc>
                <a:spcPct val="95000"/>
              </a:lnSpc>
              <a:spcBef>
                <a:spcPts val="1400"/>
              </a:spcBef>
              <a:spcAft>
                <a:spcPts val="0"/>
              </a:spcAft>
              <a:buClr>
                <a:srgbClr val="000000"/>
              </a:buClr>
              <a:buSzPts val="3200"/>
              <a:buFont typeface="Rasa"/>
              <a:buNone/>
            </a:pPr>
            <a:r>
              <a:t/>
            </a:r>
            <a:endParaRPr b="0" i="0" sz="3200" u="none">
              <a:solidFill>
                <a:srgbClr val="000000"/>
              </a:solidFill>
              <a:latin typeface="Rasa"/>
              <a:ea typeface="Rasa"/>
              <a:cs typeface="Rasa"/>
              <a:sym typeface="Rasa"/>
            </a:endParaRPr>
          </a:p>
          <a:p>
            <a:pPr indent="-296862" lvl="0" marL="401637" marR="0" rtl="0" algn="l">
              <a:lnSpc>
                <a:spcPct val="95000"/>
              </a:lnSpc>
              <a:spcBef>
                <a:spcPts val="1400"/>
              </a:spcBef>
              <a:spcAft>
                <a:spcPts val="0"/>
              </a:spcAft>
              <a:buClr>
                <a:srgbClr val="000000"/>
              </a:buClr>
              <a:buSzPts val="3200"/>
              <a:buFont typeface="Rasa"/>
              <a:buNone/>
            </a:pPr>
            <a:r>
              <a:rPr b="0" i="0" lang="en-US" sz="3200" u="none">
                <a:solidFill>
                  <a:srgbClr val="000000"/>
                </a:solidFill>
                <a:latin typeface="Rasa"/>
                <a:ea typeface="Rasa"/>
                <a:cs typeface="Rasa"/>
                <a:sym typeface="Rasa"/>
              </a:rPr>
              <a:t>* </a:t>
            </a:r>
            <a:r>
              <a:rPr lang="en-US"/>
              <a:t>α</a:t>
            </a:r>
            <a:r>
              <a:rPr b="0" i="0" lang="en-US" sz="3200" u="none">
                <a:solidFill>
                  <a:srgbClr val="000000"/>
                </a:solidFill>
                <a:latin typeface="Rasa"/>
                <a:ea typeface="Rasa"/>
                <a:cs typeface="Rasa"/>
                <a:sym typeface="Rasa"/>
              </a:rPr>
              <a:t>=2.3 para m&gt;= solar, 1.3 entre 0.08-05 y 0.3 debajo de 0.08.</a:t>
            </a:r>
            <a:endParaRPr/>
          </a:p>
        </p:txBody>
      </p:sp>
      <p:pic>
        <p:nvPicPr>
          <p:cNvPr id="191" name="Google Shape;191;p17"/>
          <p:cNvPicPr preferRelativeResize="0"/>
          <p:nvPr/>
        </p:nvPicPr>
        <p:blipFill rotWithShape="1">
          <a:blip r:embed="rId4">
            <a:alphaModFix/>
          </a:blip>
          <a:srcRect b="0" l="0" r="0" t="0"/>
          <a:stretch/>
        </p:blipFill>
        <p:spPr>
          <a:xfrm>
            <a:off x="2660525" y="3795450"/>
            <a:ext cx="4137025" cy="63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pic>
        <p:nvPicPr>
          <p:cNvPr id="197" name="Google Shape;197;p18"/>
          <p:cNvPicPr preferRelativeResize="0"/>
          <p:nvPr/>
        </p:nvPicPr>
        <p:blipFill rotWithShape="1">
          <a:blip r:embed="rId4">
            <a:alphaModFix/>
          </a:blip>
          <a:srcRect b="0" l="0" r="0" t="0"/>
          <a:stretch/>
        </p:blipFill>
        <p:spPr>
          <a:xfrm>
            <a:off x="1258887" y="1766887"/>
            <a:ext cx="7546975" cy="5683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19"/>
          <p:cNvSpPr txBox="1"/>
          <p:nvPr>
            <p:ph idx="1" type="body"/>
          </p:nvPr>
        </p:nvSpPr>
        <p:spPr>
          <a:xfrm>
            <a:off x="503237" y="1768475"/>
            <a:ext cx="9072562" cy="4976812"/>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Si uno asume que la vida de una estrella masiva en la SP es muy corta y que en ese tiempo la SFR sea constante:</a:t>
            </a:r>
            <a:endParaRPr/>
          </a:p>
          <a:p>
            <a:pPr indent="-296862" lvl="0" marL="401637" marR="0" rtl="0" algn="l">
              <a:lnSpc>
                <a:spcPct val="97000"/>
              </a:lnSpc>
              <a:spcBef>
                <a:spcPts val="1400"/>
              </a:spcBef>
              <a:spcAft>
                <a:spcPts val="0"/>
              </a:spcAft>
              <a:buClr>
                <a:srgbClr val="000000"/>
              </a:buClr>
              <a:buSzPts val="3200"/>
              <a:buFont typeface="Rasa"/>
              <a:buNone/>
            </a:pPr>
            <a:r>
              <a:rPr b="0" i="0" lang="en-US" sz="3200" u="none">
                <a:solidFill>
                  <a:srgbClr val="000000"/>
                </a:solidFill>
                <a:latin typeface="Rasa"/>
                <a:ea typeface="Rasa"/>
                <a:cs typeface="Rasa"/>
                <a:sym typeface="Rasa"/>
              </a:rPr>
              <a:t>       </a:t>
            </a:r>
            <a:endParaRPr/>
          </a:p>
          <a:p>
            <a:pPr indent="-296862" lvl="0" marL="401637" marR="0" rtl="0" algn="l">
              <a:lnSpc>
                <a:spcPct val="97000"/>
              </a:lnSpc>
              <a:spcBef>
                <a:spcPts val="1400"/>
              </a:spcBef>
              <a:spcAft>
                <a:spcPts val="0"/>
              </a:spcAft>
              <a:buClr>
                <a:srgbClr val="000000"/>
              </a:buClr>
              <a:buSzPts val="3200"/>
              <a:buFont typeface="Rasa"/>
              <a:buNone/>
            </a:pPr>
            <a:r>
              <a:t/>
            </a:r>
            <a:endParaRPr b="0" i="0" sz="3200" u="none">
              <a:solidFill>
                <a:srgbClr val="000000"/>
              </a:solidFill>
              <a:latin typeface="Rasa"/>
              <a:ea typeface="Rasa"/>
              <a:cs typeface="Rasa"/>
              <a:sym typeface="Rasa"/>
            </a:endParaRPr>
          </a:p>
          <a:p>
            <a:pPr indent="-296862" lvl="0" marL="401637" marR="0" rtl="0" algn="l">
              <a:lnSpc>
                <a:spcPct val="97000"/>
              </a:lnSpc>
              <a:spcBef>
                <a:spcPts val="1400"/>
              </a:spcBef>
              <a:spcAft>
                <a:spcPts val="0"/>
              </a:spcAft>
              <a:buClr>
                <a:srgbClr val="000000"/>
              </a:buClr>
              <a:buSzPts val="3200"/>
              <a:buFont typeface="Rasa"/>
              <a:buNone/>
            </a:pPr>
            <a:r>
              <a:rPr b="0" i="0" lang="en-US" sz="3200" u="none">
                <a:solidFill>
                  <a:srgbClr val="000000"/>
                </a:solidFill>
                <a:latin typeface="Rasa"/>
                <a:ea typeface="Rasa"/>
                <a:cs typeface="Rasa"/>
                <a:sym typeface="Rasa"/>
              </a:rPr>
              <a:t>Observacionalmente se encuentra que el número de estrellas OB es una función de la densidad superficial de gas </a:t>
            </a:r>
            <a:endParaRPr/>
          </a:p>
          <a:p>
            <a:pPr indent="-296862" lvl="0" marL="401637" marR="0" rtl="0" algn="l">
              <a:lnSpc>
                <a:spcPct val="97000"/>
              </a:lnSpc>
              <a:spcBef>
                <a:spcPts val="1400"/>
              </a:spcBef>
              <a:spcAft>
                <a:spcPts val="0"/>
              </a:spcAft>
              <a:buClr>
                <a:srgbClr val="000000"/>
              </a:buClr>
              <a:buSzPts val="3200"/>
              <a:buFont typeface="Rasa"/>
              <a:buNone/>
            </a:pPr>
            <a:r>
              <a:rPr b="0" i="0" lang="en-US" sz="3200" u="none">
                <a:solidFill>
                  <a:srgbClr val="000000"/>
                </a:solidFill>
                <a:latin typeface="Rasa"/>
                <a:ea typeface="Rasa"/>
                <a:cs typeface="Rasa"/>
                <a:sym typeface="Rasa"/>
              </a:rPr>
              <a:t>con N~2.</a:t>
            </a:r>
            <a:endParaRPr/>
          </a:p>
        </p:txBody>
      </p:sp>
      <p:pic>
        <p:nvPicPr>
          <p:cNvPr id="205" name="Google Shape;205;p19"/>
          <p:cNvPicPr preferRelativeResize="0"/>
          <p:nvPr/>
        </p:nvPicPr>
        <p:blipFill rotWithShape="1">
          <a:blip r:embed="rId4">
            <a:alphaModFix/>
          </a:blip>
          <a:srcRect b="0" l="0" r="0" t="0"/>
          <a:stretch/>
        </p:blipFill>
        <p:spPr>
          <a:xfrm>
            <a:off x="2879725" y="3455987"/>
            <a:ext cx="4327525" cy="654050"/>
          </a:xfrm>
          <a:prstGeom prst="rect">
            <a:avLst/>
          </a:prstGeom>
          <a:noFill/>
          <a:ln>
            <a:noFill/>
          </a:ln>
        </p:spPr>
      </p:pic>
      <p:pic>
        <p:nvPicPr>
          <p:cNvPr id="206" name="Google Shape;206;p19"/>
          <p:cNvPicPr preferRelativeResize="0"/>
          <p:nvPr/>
        </p:nvPicPr>
        <p:blipFill rotWithShape="1">
          <a:blip r:embed="rId5">
            <a:alphaModFix/>
          </a:blip>
          <a:srcRect b="0" l="0" r="0" t="0"/>
          <a:stretch/>
        </p:blipFill>
        <p:spPr>
          <a:xfrm>
            <a:off x="6840537" y="5832475"/>
            <a:ext cx="1112837" cy="67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2"/>
          <p:cNvSpPr txBox="1"/>
          <p:nvPr>
            <p:ph type="title"/>
          </p:nvPr>
        </p:nvSpPr>
        <p:spPr>
          <a:xfrm>
            <a:off x="360362" y="676275"/>
            <a:ext cx="7380287" cy="1073150"/>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72" name="Google Shape;72;p2"/>
          <p:cNvSpPr txBox="1"/>
          <p:nvPr>
            <p:ph idx="1" type="body"/>
          </p:nvPr>
        </p:nvSpPr>
        <p:spPr>
          <a:xfrm>
            <a:off x="503237" y="1768475"/>
            <a:ext cx="9072562" cy="5734050"/>
          </a:xfrm>
          <a:prstGeom prst="rect">
            <a:avLst/>
          </a:prstGeom>
          <a:noFill/>
          <a:ln>
            <a:noFill/>
          </a:ln>
        </p:spPr>
        <p:txBody>
          <a:bodyPr anchorCtr="0" anchor="t" bIns="0" lIns="0" spcFirstLastPara="1" rIns="0" wrap="square" tIns="0">
            <a:noAutofit/>
          </a:bodyPr>
          <a:lstStyle/>
          <a:p>
            <a:pPr indent="-296862" lvl="0" marL="401637" marR="0" rtl="0" algn="l">
              <a:lnSpc>
                <a:spcPct val="98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Que densidad?: tridimensional: mide la distancia proyectada a la 5</a:t>
            </a:r>
            <a:r>
              <a:rPr b="0" baseline="30000" i="0" lang="en-US" sz="2600" u="none" cap="none" strike="noStrike">
                <a:solidFill>
                  <a:srgbClr val="000000"/>
                </a:solidFill>
                <a:latin typeface="Rasa"/>
                <a:ea typeface="Rasa"/>
                <a:cs typeface="Rasa"/>
                <a:sym typeface="Rasa"/>
              </a:rPr>
              <a:t>ta</a:t>
            </a:r>
            <a:r>
              <a:rPr b="0" i="0" lang="en-US" sz="2600" u="none" cap="none" strike="noStrike">
                <a:solidFill>
                  <a:srgbClr val="000000"/>
                </a:solidFill>
                <a:latin typeface="Rasa"/>
                <a:ea typeface="Rasa"/>
                <a:cs typeface="Rasa"/>
                <a:sym typeface="Rasa"/>
              </a:rPr>
              <a:t> galaxia dentro de +-1000 km/s. Esta distancia es el radio de área a considerar.</a:t>
            </a:r>
            <a:endParaRPr/>
          </a:p>
          <a:p>
            <a:pPr indent="-296862" lvl="0" marL="401637" marR="0" rtl="0" algn="l">
              <a:lnSpc>
                <a:spcPct val="97000"/>
              </a:lnSpc>
              <a:spcBef>
                <a:spcPts val="140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T-Sigma: se incrementa para galaxias early y disminuye para las late. </a:t>
            </a:r>
            <a:endParaRPr/>
          </a:p>
          <a:p>
            <a:pPr indent="-296862" lvl="0" marL="401637" marR="0" rtl="0" algn="l">
              <a:lnSpc>
                <a:spcPct val="97000"/>
              </a:lnSpc>
              <a:spcBef>
                <a:spcPts val="140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En las regiones de más baja densidad (menos de 1 gal x Mpc</a:t>
            </a:r>
            <a:r>
              <a:rPr b="0" baseline="30000" i="0" lang="en-US" sz="2600" u="none" cap="none" strike="noStrike">
                <a:solidFill>
                  <a:srgbClr val="000000"/>
                </a:solidFill>
                <a:latin typeface="Rasa"/>
                <a:ea typeface="Rasa"/>
                <a:cs typeface="Rasa"/>
                <a:sym typeface="Rasa"/>
              </a:rPr>
              <a:t>-2</a:t>
            </a:r>
            <a:r>
              <a:rPr b="0" i="0" lang="en-US" sz="2600" u="none" cap="none" strike="noStrike">
                <a:solidFill>
                  <a:srgbClr val="000000"/>
                </a:solidFill>
                <a:latin typeface="Rasa"/>
                <a:ea typeface="Rasa"/>
                <a:cs typeface="Rasa"/>
                <a:sym typeface="Rasa"/>
              </a:rPr>
              <a:t>) la relación es muy pobre.</a:t>
            </a:r>
            <a:endParaRPr/>
          </a:p>
          <a:p>
            <a:pPr indent="-296862" lvl="0" marL="401637" marR="0" rtl="0" algn="l">
              <a:lnSpc>
                <a:spcPct val="97000"/>
              </a:lnSpc>
              <a:spcBef>
                <a:spcPts val="140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En densidades intermedias (de 1 a 6), los tipos intermedios aumentan hacia las regiones densas mientras que las late disminuyen.</a:t>
            </a:r>
            <a:endParaRPr/>
          </a:p>
          <a:p>
            <a:pPr indent="-296862" lvl="0" marL="401637" marR="0" rtl="0" algn="l">
              <a:lnSpc>
                <a:spcPct val="97000"/>
              </a:lnSpc>
              <a:spcBef>
                <a:spcPts val="1400"/>
              </a:spcBef>
              <a:spcAft>
                <a:spcPts val="0"/>
              </a:spcAft>
              <a:buClr>
                <a:srgbClr val="000000"/>
              </a:buClr>
              <a:buSzPts val="1170"/>
              <a:buFont typeface="Noto Sans Symbols"/>
              <a:buChar char="●"/>
            </a:pPr>
            <a:r>
              <a:rPr b="0" i="0" lang="en-US" sz="2600" u="none" cap="none" strike="noStrike">
                <a:solidFill>
                  <a:srgbClr val="000000"/>
                </a:solidFill>
                <a:latin typeface="Rasa"/>
                <a:ea typeface="Rasa"/>
                <a:cs typeface="Rasa"/>
                <a:sym typeface="Rasa"/>
              </a:rPr>
              <a:t>En regiones densas (más de 6) la fracción de tipos intermedios decrece rápidamente.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20"/>
          <p:cNvSpPr txBox="1"/>
          <p:nvPr>
            <p:ph idx="1" type="body"/>
          </p:nvPr>
        </p:nvSpPr>
        <p:spPr>
          <a:xfrm>
            <a:off x="503237" y="1768475"/>
            <a:ext cx="9072562" cy="5276850"/>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Lo que sobran son indicadores, los hay en muchas longitudes de onda, con un acuerdo general razonables entre </a:t>
            </a:r>
            <a:r>
              <a:rPr lang="en-US"/>
              <a:t>sí</a:t>
            </a:r>
            <a:r>
              <a:rPr b="0" i="0" lang="en-US" sz="3200" u="none">
                <a:solidFill>
                  <a:srgbClr val="000000"/>
                </a:solidFill>
                <a:latin typeface="Rasa"/>
                <a:ea typeface="Rasa"/>
                <a:cs typeface="Rasa"/>
                <a:sym typeface="Rasa"/>
              </a:rPr>
              <a:t> pero con algunas discrepancias puntuales.</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Las estrellas O y B son los grandes aportadores de observables. </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Luminosidad UV (tienen problema por las correcciones por extinción) .</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Conteos directos de estrellas en galaxias próximas (problemas de completitud)‏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21"/>
          <p:cNvSpPr txBox="1"/>
          <p:nvPr>
            <p:ph idx="1" type="body"/>
          </p:nvPr>
        </p:nvSpPr>
        <p:spPr>
          <a:xfrm>
            <a:off x="503237" y="1768475"/>
            <a:ext cx="9072562" cy="5094287"/>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Emisión térmica en radio y luminosidades de la línea de recombinación del H, que mide el flujo de fotones del continuo Lyman vía modelos de fotoionización.</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Luminosidades en FIR debido al polvo calentado por estrellas O y B (pueden existir otras fuentes de calentamiento).</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Luminosidad en el continuo de radio (correlaciona con otros indicadores de SF, aunque no queda del todo claro por </a:t>
            </a:r>
            <a:r>
              <a:rPr lang="en-US"/>
              <a:t>qué</a:t>
            </a:r>
            <a:r>
              <a:rPr b="0" i="0" lang="en-US" sz="3200" u="none">
                <a:solidFill>
                  <a:srgbClr val="000000"/>
                </a:solidFill>
                <a:latin typeface="Rasa"/>
                <a:ea typeface="Rasa"/>
                <a:cs typeface="Rasa"/>
                <a:sym typeface="Rasa"/>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2"/>
          <p:cNvSpPr txBox="1"/>
          <p:nvPr>
            <p:ph idx="1" type="body"/>
          </p:nvPr>
        </p:nvSpPr>
        <p:spPr>
          <a:xfrm>
            <a:off x="503237" y="1768475"/>
            <a:ext cx="9070975" cy="4994275"/>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OII</a:t>
            </a:r>
            <a:endParaRPr/>
          </a:p>
          <a:p>
            <a:pPr indent="-296862" lvl="0" marL="401637" marR="0" rtl="0" algn="l">
              <a:lnSpc>
                <a:spcPct val="97000"/>
              </a:lnSpc>
              <a:spcBef>
                <a:spcPts val="1400"/>
              </a:spcBef>
              <a:spcAft>
                <a:spcPts val="0"/>
              </a:spcAft>
              <a:buClr>
                <a:srgbClr val="000000"/>
              </a:buClr>
              <a:buSzPts val="3200"/>
              <a:buFont typeface="Rasa"/>
              <a:buNone/>
            </a:pPr>
            <a:r>
              <a:t/>
            </a:r>
            <a:endParaRPr b="0" i="0" sz="3200" u="none">
              <a:solidFill>
                <a:srgbClr val="000000"/>
              </a:solidFill>
              <a:latin typeface="Rasa"/>
              <a:ea typeface="Rasa"/>
              <a:cs typeface="Rasa"/>
              <a:sym typeface="Rasa"/>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Luminosidad en rayos X (aunque es muy débil la lum. asociada con la SFR y hacen falta observaciones muy grandes).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3" name="Shape 233"/>
        <p:cNvGrpSpPr/>
        <p:nvPr/>
      </p:nvGrpSpPr>
      <p:grpSpPr>
        <a:xfrm>
          <a:off x="0" y="0"/>
          <a:ext cx="0" cy="0"/>
          <a:chOff x="0" y="0"/>
          <a:chExt cx="0" cy="0"/>
        </a:xfrm>
      </p:grpSpPr>
      <p:sp>
        <p:nvSpPr>
          <p:cNvPr id="234" name="Google Shape;234;p23"/>
          <p:cNvSpPr txBox="1"/>
          <p:nvPr>
            <p:ph idx="1" type="body"/>
          </p:nvPr>
        </p:nvSpPr>
        <p:spPr>
          <a:xfrm>
            <a:off x="503237" y="1692275"/>
            <a:ext cx="9070975" cy="5681662"/>
          </a:xfrm>
          <a:prstGeom prst="rect">
            <a:avLst/>
          </a:prstGeom>
          <a:noFill/>
          <a:ln>
            <a:noFill/>
          </a:ln>
        </p:spPr>
        <p:txBody>
          <a:bodyPr anchorCtr="0" anchor="t" bIns="0" lIns="0" spcFirstLastPara="1" rIns="0" wrap="square" tIns="0">
            <a:noAutofit/>
          </a:bodyPr>
          <a:lstStyle/>
          <a:p>
            <a:pPr indent="-296862" lvl="0" marL="401637" marR="0" rtl="0" algn="l">
              <a:lnSpc>
                <a:spcPct val="77000"/>
              </a:lnSpc>
              <a:spcBef>
                <a:spcPts val="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Particular atención se pone SFR en función del tipo morfológico y del entorno.</a:t>
            </a:r>
            <a:endParaRPr/>
          </a:p>
          <a:p>
            <a:pPr indent="-296862" lvl="0" marL="401637" marR="0" rtl="0" algn="l">
              <a:lnSpc>
                <a:spcPct val="77000"/>
              </a:lnSpc>
              <a:spcBef>
                <a:spcPts val="1400"/>
              </a:spcBef>
              <a:spcAft>
                <a:spcPts val="0"/>
              </a:spcAft>
              <a:buClr>
                <a:srgbClr val="000000"/>
              </a:buClr>
              <a:buSzPts val="2800"/>
              <a:buFont typeface="Rasa"/>
              <a:buNone/>
            </a:pPr>
            <a:r>
              <a:t/>
            </a:r>
            <a:endParaRPr b="0" i="0" sz="2800" u="none">
              <a:solidFill>
                <a:srgbClr val="000000"/>
              </a:solidFill>
              <a:latin typeface="Rasa"/>
              <a:ea typeface="Rasa"/>
              <a:cs typeface="Rasa"/>
              <a:sym typeface="Rasa"/>
            </a:endParaRPr>
          </a:p>
          <a:p>
            <a:pPr indent="-296862" lvl="0" marL="401637" marR="0" rtl="0" algn="l">
              <a:lnSpc>
                <a:spcPct val="77000"/>
              </a:lnSpc>
              <a:spcBef>
                <a:spcPts val="140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Un parámetro que se usa para este tipo de estudios es el cociente entre la masa de gas y la SFR. Se incluye un factor de corrección por el reciclado de gas.</a:t>
            </a:r>
            <a:endParaRPr/>
          </a:p>
          <a:p>
            <a:pPr indent="-296862" lvl="0" marL="401637" marR="0" rtl="0" algn="l">
              <a:lnSpc>
                <a:spcPct val="77000"/>
              </a:lnSpc>
              <a:spcBef>
                <a:spcPts val="1400"/>
              </a:spcBef>
              <a:spcAft>
                <a:spcPts val="0"/>
              </a:spcAft>
              <a:buClr>
                <a:srgbClr val="000000"/>
              </a:buClr>
              <a:buSzPts val="2800"/>
              <a:buFont typeface="Rasa"/>
              <a:buNone/>
            </a:pPr>
            <a:r>
              <a:t/>
            </a:r>
            <a:endParaRPr b="0" i="0" sz="2800" u="none">
              <a:solidFill>
                <a:srgbClr val="000000"/>
              </a:solidFill>
              <a:latin typeface="Rasa"/>
              <a:ea typeface="Rasa"/>
              <a:cs typeface="Rasa"/>
              <a:sym typeface="Rasa"/>
            </a:endParaRPr>
          </a:p>
          <a:p>
            <a:pPr indent="-296862" lvl="0" marL="401637" marR="0" rtl="0" algn="l">
              <a:lnSpc>
                <a:spcPct val="77000"/>
              </a:lnSpc>
              <a:spcBef>
                <a:spcPts val="140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Donde esta la SF?: fundamentalmente en los brazos espirales.</a:t>
            </a:r>
            <a:endParaRPr/>
          </a:p>
          <a:p>
            <a:pPr indent="-296862" lvl="0" marL="401637" marR="0" rtl="0" algn="l">
              <a:lnSpc>
                <a:spcPct val="77000"/>
              </a:lnSpc>
              <a:spcBef>
                <a:spcPts val="1400"/>
              </a:spcBef>
              <a:spcAft>
                <a:spcPts val="0"/>
              </a:spcAft>
              <a:buClr>
                <a:srgbClr val="000000"/>
              </a:buClr>
              <a:buSzPts val="2800"/>
              <a:buFont typeface="Rasa"/>
              <a:buNone/>
            </a:pPr>
            <a:r>
              <a:t/>
            </a:r>
            <a:endParaRPr b="0" i="0" sz="2800" u="none">
              <a:solidFill>
                <a:srgbClr val="000000"/>
              </a:solidFill>
              <a:latin typeface="Rasa"/>
              <a:ea typeface="Rasa"/>
              <a:cs typeface="Rasa"/>
              <a:sym typeface="Rasa"/>
            </a:endParaRPr>
          </a:p>
          <a:p>
            <a:pPr indent="-296862" lvl="0" marL="401637" marR="0" rtl="0" algn="l">
              <a:lnSpc>
                <a:spcPct val="77000"/>
              </a:lnSpc>
              <a:spcBef>
                <a:spcPts val="140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La SFR promediada sobre todo el disco correlaciona con la densidad media del gas atómico y débilmente con la del gas molecular.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24"/>
          <p:cNvSpPr txBox="1"/>
          <p:nvPr>
            <p:ph type="title"/>
          </p:nvPr>
        </p:nvSpPr>
        <p:spPr>
          <a:xfrm>
            <a:off x="360362" y="157162"/>
            <a:ext cx="7378700" cy="946150"/>
          </a:xfrm>
          <a:prstGeom prst="rect">
            <a:avLst/>
          </a:prstGeom>
          <a:noFill/>
          <a:ln>
            <a:noFill/>
          </a:ln>
        </p:spPr>
        <p:txBody>
          <a:bodyPr anchorCtr="0" anchor="ctr" bIns="0" lIns="0" spcFirstLastPara="1" rIns="0" wrap="square" tIns="0">
            <a:noAutofit/>
          </a:bodyPr>
          <a:lstStyle/>
          <a:p>
            <a:pPr indent="0" lvl="0" marL="0" rtl="0" algn="l">
              <a:lnSpc>
                <a:spcPct val="97000"/>
              </a:lnSpc>
              <a:spcBef>
                <a:spcPts val="0"/>
              </a:spcBef>
              <a:spcAft>
                <a:spcPts val="0"/>
              </a:spcAft>
              <a:buClr>
                <a:srgbClr val="FFFFFF"/>
              </a:buClr>
              <a:buSzPts val="3200"/>
              <a:buFont typeface="Rasa"/>
              <a:buNone/>
            </a:pPr>
            <a:r>
              <a:rPr b="0" i="0" lang="en-US" sz="3200" u="none">
                <a:solidFill>
                  <a:srgbClr val="FFFFFF"/>
                </a:solidFill>
                <a:latin typeface="Rasa"/>
                <a:ea typeface="Rasa"/>
                <a:cs typeface="Rasa"/>
                <a:sym typeface="Rasa"/>
              </a:rPr>
              <a:t>Que indicadores de SFR se pueden definir para el SDSS? ( ApJ 599,791)‏</a:t>
            </a:r>
            <a:endParaRPr/>
          </a:p>
        </p:txBody>
      </p:sp>
      <p:sp>
        <p:nvSpPr>
          <p:cNvPr id="242" name="Google Shape;242;p24"/>
          <p:cNvSpPr txBox="1"/>
          <p:nvPr>
            <p:ph idx="1" type="body"/>
          </p:nvPr>
        </p:nvSpPr>
        <p:spPr>
          <a:xfrm>
            <a:off x="503237" y="1768475"/>
            <a:ext cx="9070975" cy="4994275"/>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Datos: DR1, de las cuales hay 3079 con mediciones en 1.4 Ghz con FIRST.</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Usan tres diagramas espectrales para clasificar galaxias como SF, AGN o no clasificadas.</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Los diagramas (BPT) son [OIII]/Hβ</a:t>
            </a:r>
            <a:r>
              <a:rPr lang="en-US"/>
              <a:t> </a:t>
            </a:r>
            <a:r>
              <a:rPr b="0" i="0" lang="en-US" sz="3200" u="none">
                <a:solidFill>
                  <a:srgbClr val="000000"/>
                </a:solidFill>
                <a:latin typeface="Rasa"/>
                <a:ea typeface="Rasa"/>
                <a:cs typeface="Rasa"/>
                <a:sym typeface="Rasa"/>
              </a:rPr>
              <a:t> vs [NII/H</a:t>
            </a:r>
            <a:r>
              <a:rPr lang="en-US"/>
              <a:t>α</a:t>
            </a:r>
            <a:r>
              <a:rPr b="0" i="0" lang="en-US" sz="3200" u="none">
                <a:solidFill>
                  <a:srgbClr val="000000"/>
                </a:solidFill>
                <a:latin typeface="Rasa"/>
                <a:ea typeface="Rasa"/>
                <a:cs typeface="Rasa"/>
                <a:sym typeface="Rasa"/>
              </a:rPr>
              <a:t>, [OIII]/H</a:t>
            </a:r>
            <a:r>
              <a:rPr lang="en-US"/>
              <a:t>β</a:t>
            </a:r>
            <a:r>
              <a:rPr b="0" i="0" lang="en-US" sz="3200" u="none">
                <a:solidFill>
                  <a:srgbClr val="000000"/>
                </a:solidFill>
                <a:latin typeface="Rasa"/>
                <a:ea typeface="Rasa"/>
                <a:cs typeface="Rasa"/>
                <a:sym typeface="Rasa"/>
              </a:rPr>
              <a:t> vs [SII]/H</a:t>
            </a:r>
            <a:r>
              <a:rPr lang="en-US"/>
              <a:t>α</a:t>
            </a:r>
            <a:r>
              <a:rPr b="0" i="0" lang="en-US" sz="3200" u="none">
                <a:solidFill>
                  <a:srgbClr val="000000"/>
                </a:solidFill>
                <a:latin typeface="Rasa"/>
                <a:ea typeface="Rasa"/>
                <a:cs typeface="Rasa"/>
                <a:sym typeface="Rasa"/>
              </a:rPr>
              <a:t> y [OIII]/H</a:t>
            </a:r>
            <a:r>
              <a:rPr lang="en-US"/>
              <a:t>β</a:t>
            </a:r>
            <a:r>
              <a:rPr b="0" i="0" lang="en-US" sz="3200" u="none">
                <a:solidFill>
                  <a:srgbClr val="000000"/>
                </a:solidFill>
                <a:latin typeface="Rasa"/>
                <a:ea typeface="Rasa"/>
                <a:cs typeface="Rasa"/>
                <a:sym typeface="Rasa"/>
              </a:rPr>
              <a:t> vs [OI]/H</a:t>
            </a:r>
            <a:r>
              <a:rPr lang="en-US"/>
              <a:t>α</a:t>
            </a:r>
            <a:r>
              <a:rPr b="0" i="0" lang="en-US" sz="3200" u="none">
                <a:solidFill>
                  <a:srgbClr val="000000"/>
                </a:solidFill>
                <a:latin typeface="Rasa"/>
                <a:ea typeface="Rasa"/>
                <a:cs typeface="Rasa"/>
                <a:sym typeface="Rasa"/>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7" name="Shape 247"/>
        <p:cNvGrpSpPr/>
        <p:nvPr/>
      </p:nvGrpSpPr>
      <p:grpSpPr>
        <a:xfrm>
          <a:off x="0" y="0"/>
          <a:ext cx="0" cy="0"/>
          <a:chOff x="0" y="0"/>
          <a:chExt cx="0" cy="0"/>
        </a:xfrm>
      </p:grpSpPr>
      <p:pic>
        <p:nvPicPr>
          <p:cNvPr id="248" name="Google Shape;248;p25"/>
          <p:cNvPicPr preferRelativeResize="0"/>
          <p:nvPr/>
        </p:nvPicPr>
        <p:blipFill rotWithShape="1">
          <a:blip r:embed="rId4">
            <a:alphaModFix/>
          </a:blip>
          <a:srcRect b="0" l="0" r="0" t="0"/>
          <a:stretch/>
        </p:blipFill>
        <p:spPr>
          <a:xfrm>
            <a:off x="2112962" y="850900"/>
            <a:ext cx="6310312" cy="5918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26"/>
          <p:cNvSpPr txBox="1"/>
          <p:nvPr>
            <p:ph idx="1" type="body"/>
          </p:nvPr>
        </p:nvSpPr>
        <p:spPr>
          <a:xfrm>
            <a:off x="503237" y="1768475"/>
            <a:ext cx="9070975" cy="5637212"/>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El criterio para que una galaxia sea clasificada como SF o AGN  tiene que satisfacer los 3 criterios. Hay algunas </a:t>
            </a:r>
            <a:r>
              <a:rPr lang="en-US"/>
              <a:t>excepciones</a:t>
            </a:r>
            <a:r>
              <a:rPr b="0" i="0" lang="en-US" sz="3200" u="none">
                <a:solidFill>
                  <a:srgbClr val="000000"/>
                </a:solidFill>
                <a:latin typeface="Rasa"/>
                <a:ea typeface="Rasa"/>
                <a:cs typeface="Rasa"/>
                <a:sym typeface="Rasa"/>
              </a:rPr>
              <a:t>.</a:t>
            </a:r>
            <a:endParaRPr/>
          </a:p>
          <a:p>
            <a:pPr indent="-296862" lvl="0" marL="401637" marR="0" rtl="0" algn="l">
              <a:lnSpc>
                <a:spcPct val="97000"/>
              </a:lnSpc>
              <a:spcBef>
                <a:spcPts val="1400"/>
              </a:spcBef>
              <a:spcAft>
                <a:spcPts val="0"/>
              </a:spcAft>
              <a:buClr>
                <a:srgbClr val="000000"/>
              </a:buClr>
              <a:buSzPts val="3200"/>
              <a:buFont typeface="Rasa"/>
              <a:buNone/>
            </a:pPr>
            <a:r>
              <a:t/>
            </a:r>
            <a:endParaRPr b="0" i="0" sz="3200" u="none">
              <a:solidFill>
                <a:srgbClr val="000000"/>
              </a:solidFill>
              <a:latin typeface="Rasa"/>
              <a:ea typeface="Rasa"/>
              <a:cs typeface="Rasa"/>
              <a:sym typeface="Rasa"/>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La muestra que les queda es: 791 SF, 379 AGNs y 672 "quiescent" </a:t>
            </a:r>
            <a:endParaRPr/>
          </a:p>
          <a:p>
            <a:pPr indent="-296862" lvl="0" marL="401637" marR="0" rtl="0" algn="l">
              <a:lnSpc>
                <a:spcPct val="97000"/>
              </a:lnSpc>
              <a:spcBef>
                <a:spcPts val="1400"/>
              </a:spcBef>
              <a:spcAft>
                <a:spcPts val="0"/>
              </a:spcAft>
              <a:buClr>
                <a:srgbClr val="000000"/>
              </a:buClr>
              <a:buSzPts val="3200"/>
              <a:buFont typeface="Rasa"/>
              <a:buNone/>
            </a:pPr>
            <a:r>
              <a:t/>
            </a:r>
            <a:endParaRPr b="0" i="0" sz="3200" u="none">
              <a:solidFill>
                <a:srgbClr val="000000"/>
              </a:solidFill>
              <a:latin typeface="Rasa"/>
              <a:ea typeface="Rasa"/>
              <a:cs typeface="Rasa"/>
              <a:sym typeface="Rasa"/>
            </a:endParaRPr>
          </a:p>
          <a:p>
            <a:pPr indent="-296862" lvl="0" marL="401637" marR="0" rtl="0" algn="l">
              <a:lnSpc>
                <a:spcPct val="97000"/>
              </a:lnSpc>
              <a:spcBef>
                <a:spcPts val="1400"/>
              </a:spcBef>
              <a:spcAft>
                <a:spcPts val="0"/>
              </a:spcAft>
              <a:buClr>
                <a:srgbClr val="000000"/>
              </a:buClr>
              <a:buSzPts val="3200"/>
              <a:buFont typeface="Rasa"/>
              <a:buNone/>
            </a:pPr>
            <a:r>
              <a:t/>
            </a:r>
            <a:endParaRPr b="0" i="0" sz="3200" u="none">
              <a:solidFill>
                <a:srgbClr val="000000"/>
              </a:solidFill>
              <a:latin typeface="Rasa"/>
              <a:ea typeface="Rasa"/>
              <a:cs typeface="Rasa"/>
              <a:sym typeface="Rasa"/>
            </a:endParaRPr>
          </a:p>
          <a:p>
            <a:pPr indent="-342900" lvl="0" marL="342900" marR="0" rtl="0" algn="l">
              <a:lnSpc>
                <a:spcPct val="87000"/>
              </a:lnSpc>
              <a:spcBef>
                <a:spcPts val="1400"/>
              </a:spcBef>
              <a:spcAft>
                <a:spcPts val="0"/>
              </a:spcAft>
              <a:buNone/>
            </a:pPr>
            <a:r>
              <a:t/>
            </a:r>
            <a:endParaRPr b="0" i="0" sz="3200" u="none">
              <a:solidFill>
                <a:srgbClr val="000000"/>
              </a:solidFill>
              <a:latin typeface="Rasa"/>
              <a:ea typeface="Rasa"/>
              <a:cs typeface="Rasa"/>
              <a:sym typeface="Ras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1" name="Shape 261"/>
        <p:cNvGrpSpPr/>
        <p:nvPr/>
      </p:nvGrpSpPr>
      <p:grpSpPr>
        <a:xfrm>
          <a:off x="0" y="0"/>
          <a:ext cx="0" cy="0"/>
          <a:chOff x="0" y="0"/>
          <a:chExt cx="0" cy="0"/>
        </a:xfrm>
      </p:grpSpPr>
      <p:pic>
        <p:nvPicPr>
          <p:cNvPr id="262" name="Google Shape;262;p27"/>
          <p:cNvPicPr preferRelativeResize="0"/>
          <p:nvPr/>
        </p:nvPicPr>
        <p:blipFill rotWithShape="1">
          <a:blip r:embed="rId4">
            <a:alphaModFix/>
          </a:blip>
          <a:srcRect b="0" l="0" r="0" t="0"/>
          <a:stretch/>
        </p:blipFill>
        <p:spPr>
          <a:xfrm>
            <a:off x="215900" y="1476375"/>
            <a:ext cx="5256212" cy="5399087"/>
          </a:xfrm>
          <a:prstGeom prst="rect">
            <a:avLst/>
          </a:prstGeom>
          <a:noFill/>
          <a:ln>
            <a:noFill/>
          </a:ln>
        </p:spPr>
      </p:pic>
      <p:sp>
        <p:nvSpPr>
          <p:cNvPr id="263" name="Google Shape;263;p27"/>
          <p:cNvSpPr txBox="1"/>
          <p:nvPr>
            <p:ph idx="4294967295" type="body"/>
          </p:nvPr>
        </p:nvSpPr>
        <p:spPr>
          <a:xfrm>
            <a:off x="5621337" y="1763712"/>
            <a:ext cx="4459287" cy="4991100"/>
          </a:xfrm>
          <a:prstGeom prst="rect">
            <a:avLst/>
          </a:prstGeom>
          <a:noFill/>
          <a:ln>
            <a:noFill/>
          </a:ln>
        </p:spPr>
        <p:txBody>
          <a:bodyPr anchorCtr="0" anchor="t" bIns="0" lIns="0" spcFirstLastPara="1" rIns="0" wrap="square" tIns="0">
            <a:noAutofit/>
          </a:bodyPr>
          <a:lstStyle/>
          <a:p>
            <a:pPr indent="-296862" lvl="0" marL="401637" marR="0" rtl="0" algn="l">
              <a:lnSpc>
                <a:spcPct val="80000"/>
              </a:lnSpc>
              <a:spcBef>
                <a:spcPts val="0"/>
              </a:spcBef>
              <a:spcAft>
                <a:spcPts val="0"/>
              </a:spcAft>
              <a:buClr>
                <a:srgbClr val="000000"/>
              </a:buClr>
              <a:buSzPts val="2400"/>
              <a:buFont typeface="Times New Roman"/>
              <a:buChar char="•"/>
            </a:pPr>
            <a:r>
              <a:rPr b="0" i="0" lang="en-US" sz="2400" u="none">
                <a:solidFill>
                  <a:srgbClr val="000000"/>
                </a:solidFill>
                <a:latin typeface="Times New Roman"/>
                <a:ea typeface="Times New Roman"/>
                <a:cs typeface="Times New Roman"/>
                <a:sym typeface="Times New Roman"/>
              </a:rPr>
              <a:t>Distribution of the spectroscopic diagnostic classifications for all 3079 DR1 main galaxies with 1.4 GHz FIRST detections. The three numbers at the top of each box are the flags (0, 1, or 2) indicating the classification in the three spectral diagnostic diagrams. Below these is the number of sources with each particular combination of flags (for example, there are 791 sources with 0 for each flag). There are 672 quiescent systems, with none of the necessary emission lines for classification.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28"/>
          <p:cNvSpPr txBox="1"/>
          <p:nvPr>
            <p:ph idx="1" type="body"/>
          </p:nvPr>
        </p:nvSpPr>
        <p:spPr>
          <a:xfrm>
            <a:off x="287337" y="1655762"/>
            <a:ext cx="9070975" cy="5561012"/>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La tasa AGN/SF es alta y tiene que ver con la condición de radio detección, lo cual introduce un vicio hacia las AGN.</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Para todas las galaxias de estos dos tipos se midieron las luminosidades H</a:t>
            </a:r>
            <a:r>
              <a:rPr lang="en-US"/>
              <a:t>α</a:t>
            </a:r>
            <a:r>
              <a:rPr b="0" i="0" lang="en-US" sz="3200" u="none">
                <a:solidFill>
                  <a:srgbClr val="000000"/>
                </a:solidFill>
                <a:latin typeface="Rasa"/>
                <a:ea typeface="Rasa"/>
                <a:cs typeface="Rasa"/>
                <a:sym typeface="Rasa"/>
              </a:rPr>
              <a:t> (Ly</a:t>
            </a:r>
            <a:r>
              <a:rPr b="0" baseline="-25000" i="0" lang="en-US" sz="3200" u="none">
                <a:solidFill>
                  <a:srgbClr val="000000"/>
                </a:solidFill>
                <a:latin typeface="Rasa"/>
                <a:ea typeface="Rasa"/>
                <a:cs typeface="Rasa"/>
                <a:sym typeface="Rasa"/>
              </a:rPr>
              <a:t>α</a:t>
            </a:r>
            <a:r>
              <a:rPr b="0" i="0" lang="en-US" sz="3200" u="none">
                <a:solidFill>
                  <a:srgbClr val="000000"/>
                </a:solidFill>
                <a:latin typeface="Rasa"/>
                <a:ea typeface="Rasa"/>
                <a:cs typeface="Rasa"/>
                <a:sym typeface="Rasa"/>
              </a:rPr>
              <a:t>) y decremento de Balmer (cociente de intensidad de las líneas de Balmer (H</a:t>
            </a:r>
            <a:r>
              <a:rPr b="0" i="0" lang="en-US" sz="3200" u="none">
                <a:solidFill>
                  <a:srgbClr val="000000"/>
                </a:solidFill>
                <a:latin typeface="Verdana"/>
                <a:ea typeface="Verdana"/>
                <a:cs typeface="Verdana"/>
                <a:sym typeface="Verdana"/>
              </a:rPr>
              <a:t>α</a:t>
            </a:r>
            <a:r>
              <a:rPr b="0" i="0" lang="en-US" sz="3200" u="none">
                <a:solidFill>
                  <a:srgbClr val="000000"/>
                </a:solidFill>
                <a:latin typeface="Rasa"/>
                <a:ea typeface="Rasa"/>
                <a:cs typeface="Rasa"/>
                <a:sym typeface="Rasa"/>
              </a:rPr>
              <a:t>/H</a:t>
            </a:r>
            <a:r>
              <a:rPr b="0" i="0" lang="en-US" sz="3200" u="none">
                <a:solidFill>
                  <a:srgbClr val="000000"/>
                </a:solidFill>
                <a:latin typeface="Verdana"/>
                <a:ea typeface="Verdana"/>
                <a:cs typeface="Verdana"/>
                <a:sym typeface="Verdana"/>
              </a:rPr>
              <a:t>β</a:t>
            </a:r>
            <a:r>
              <a:rPr b="0" i="0" lang="en-US" sz="3200" u="none">
                <a:solidFill>
                  <a:srgbClr val="000000"/>
                </a:solidFill>
                <a:latin typeface="Rasa"/>
                <a:ea typeface="Rasa"/>
                <a:cs typeface="Rasa"/>
                <a:sym typeface="Rasa"/>
              </a:rPr>
              <a:t>). </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Recordar que el SDSS mide en el u por lo que también calculan la luminosidad en esta banda.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pic>
        <p:nvPicPr>
          <p:cNvPr id="277" name="Google Shape;277;p29"/>
          <p:cNvPicPr preferRelativeResize="0"/>
          <p:nvPr/>
        </p:nvPicPr>
        <p:blipFill rotWithShape="1">
          <a:blip r:embed="rId4">
            <a:alphaModFix/>
          </a:blip>
          <a:srcRect b="0" l="0" r="0" t="0"/>
          <a:stretch/>
        </p:blipFill>
        <p:spPr>
          <a:xfrm>
            <a:off x="0" y="1547812"/>
            <a:ext cx="5040312" cy="2732087"/>
          </a:xfrm>
          <a:prstGeom prst="rect">
            <a:avLst/>
          </a:prstGeom>
          <a:noFill/>
          <a:ln>
            <a:noFill/>
          </a:ln>
        </p:spPr>
      </p:pic>
      <p:pic>
        <p:nvPicPr>
          <p:cNvPr id="278" name="Google Shape;278;p29"/>
          <p:cNvPicPr preferRelativeResize="0"/>
          <p:nvPr/>
        </p:nvPicPr>
        <p:blipFill rotWithShape="1">
          <a:blip r:embed="rId5">
            <a:alphaModFix/>
          </a:blip>
          <a:srcRect b="0" l="0" r="0" t="0"/>
          <a:stretch/>
        </p:blipFill>
        <p:spPr>
          <a:xfrm>
            <a:off x="5111750" y="1547812"/>
            <a:ext cx="4968875" cy="2693987"/>
          </a:xfrm>
          <a:prstGeom prst="rect">
            <a:avLst/>
          </a:prstGeom>
          <a:noFill/>
          <a:ln>
            <a:noFill/>
          </a:ln>
        </p:spPr>
      </p:pic>
      <p:sp>
        <p:nvSpPr>
          <p:cNvPr id="279" name="Google Shape;279;p29"/>
          <p:cNvSpPr txBox="1"/>
          <p:nvPr>
            <p:ph idx="4294967295" type="body"/>
          </p:nvPr>
        </p:nvSpPr>
        <p:spPr>
          <a:xfrm>
            <a:off x="503237" y="4338637"/>
            <a:ext cx="9070975" cy="2836862"/>
          </a:xfrm>
          <a:prstGeom prst="rect">
            <a:avLst/>
          </a:prstGeom>
          <a:noFill/>
          <a:ln>
            <a:noFill/>
          </a:ln>
        </p:spPr>
        <p:txBody>
          <a:bodyPr anchorCtr="0" anchor="t" bIns="0" lIns="0" spcFirstLastPara="1" rIns="0" wrap="square" tIns="0">
            <a:noAutofit/>
          </a:bodyPr>
          <a:lstStyle/>
          <a:p>
            <a:pPr indent="-296862" lvl="0" marL="423862" marR="0" rtl="0" algn="l">
              <a:lnSpc>
                <a:spcPct val="90000"/>
              </a:lnSpc>
              <a:spcBef>
                <a:spcPts val="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23862" marR="0" rtl="0" algn="l">
              <a:lnSpc>
                <a:spcPct val="9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23862" marR="0" rtl="0" algn="l">
              <a:lnSpc>
                <a:spcPct val="9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De donde se puede ver que la muestra no es completa en muchos aspectos, lo cual no es una limitación muy seria para estudiar indicadores de SFR.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3"/>
          <p:cNvSpPr txBox="1"/>
          <p:nvPr>
            <p:ph idx="4294967295"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pic>
        <p:nvPicPr>
          <p:cNvPr id="80" name="Google Shape;80;p3"/>
          <p:cNvPicPr preferRelativeResize="0"/>
          <p:nvPr/>
        </p:nvPicPr>
        <p:blipFill rotWithShape="1">
          <a:blip r:embed="rId4">
            <a:alphaModFix/>
          </a:blip>
          <a:srcRect b="0" l="0" r="0" t="0"/>
          <a:stretch/>
        </p:blipFill>
        <p:spPr>
          <a:xfrm>
            <a:off x="0" y="1258887"/>
            <a:ext cx="5327650" cy="5210175"/>
          </a:xfrm>
          <a:prstGeom prst="rect">
            <a:avLst/>
          </a:prstGeom>
          <a:noFill/>
          <a:ln>
            <a:noFill/>
          </a:ln>
        </p:spPr>
      </p:pic>
      <p:sp>
        <p:nvSpPr>
          <p:cNvPr id="81" name="Google Shape;81;p3"/>
          <p:cNvSpPr txBox="1"/>
          <p:nvPr>
            <p:ph idx="4294967295" type="body"/>
          </p:nvPr>
        </p:nvSpPr>
        <p:spPr>
          <a:xfrm>
            <a:off x="5400675" y="1476375"/>
            <a:ext cx="4459287" cy="4875212"/>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3200"/>
              <a:buFont typeface="Times New Roman"/>
              <a:buChar char="•"/>
            </a:pPr>
            <a:r>
              <a:rPr b="0" i="0" lang="en-US" sz="3200" u="none" cap="none" strike="noStrike">
                <a:solidFill>
                  <a:srgbClr val="000000"/>
                </a:solidFill>
                <a:latin typeface="Times New Roman"/>
                <a:ea typeface="Times New Roman"/>
                <a:cs typeface="Times New Roman"/>
                <a:sym typeface="Times New Roman"/>
              </a:rPr>
              <a:t>Distribution of local galaxy density. The solid, dashed and dotted lines show distributions for all galaxies, galaxies within 0.5 Mpc from the nearest cluster and galaxies between 1 and 2 Mpc from the nearest cluster, respectively.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5" name="Shape 285"/>
        <p:cNvGrpSpPr/>
        <p:nvPr/>
      </p:nvGrpSpPr>
      <p:grpSpPr>
        <a:xfrm>
          <a:off x="0" y="0"/>
          <a:ext cx="0" cy="0"/>
          <a:chOff x="0" y="0"/>
          <a:chExt cx="0" cy="0"/>
        </a:xfrm>
      </p:grpSpPr>
      <p:sp>
        <p:nvSpPr>
          <p:cNvPr id="286" name="Google Shape;286;p30"/>
          <p:cNvSpPr txBox="1"/>
          <p:nvPr>
            <p:ph idx="1" type="body"/>
          </p:nvPr>
        </p:nvSpPr>
        <p:spPr>
          <a:xfrm>
            <a:off x="503237" y="1403350"/>
            <a:ext cx="9070975" cy="5354637"/>
          </a:xfrm>
          <a:prstGeom prst="rect">
            <a:avLst/>
          </a:prstGeom>
          <a:noFill/>
          <a:ln>
            <a:noFill/>
          </a:ln>
        </p:spPr>
        <p:txBody>
          <a:bodyPr anchorCtr="0" anchor="t" bIns="0" lIns="0" spcFirstLastPara="1" rIns="0" wrap="square" tIns="0">
            <a:noAutofit/>
          </a:bodyPr>
          <a:lstStyle/>
          <a:p>
            <a:pPr indent="-296862" lvl="0" marL="423862" marR="0" rtl="0" algn="l">
              <a:lnSpc>
                <a:spcPct val="77000"/>
              </a:lnSpc>
              <a:spcBef>
                <a:spcPts val="0"/>
              </a:spcBef>
              <a:spcAft>
                <a:spcPts val="0"/>
              </a:spcAft>
              <a:buClr>
                <a:srgbClr val="000000"/>
              </a:buClr>
              <a:buSzPts val="2800"/>
              <a:buFont typeface="Rasa"/>
              <a:buNone/>
            </a:pPr>
            <a:r>
              <a:t/>
            </a:r>
            <a:endParaRPr b="0" i="0" sz="2800" u="none">
              <a:solidFill>
                <a:srgbClr val="000000"/>
              </a:solidFill>
              <a:latin typeface="Rasa"/>
              <a:ea typeface="Rasa"/>
              <a:cs typeface="Rasa"/>
              <a:sym typeface="Rasa"/>
            </a:endParaRPr>
          </a:p>
          <a:p>
            <a:pPr indent="-296862" lvl="0" marL="423862" marR="0" rtl="0" algn="l">
              <a:lnSpc>
                <a:spcPct val="77000"/>
              </a:lnSpc>
              <a:spcBef>
                <a:spcPts val="140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Se usan los siguientes indicadores: Halfa, [OII], u-band, 1.4 Ghz y luminosidad FIR.</a:t>
            </a:r>
            <a:endParaRPr/>
          </a:p>
          <a:p>
            <a:pPr indent="-296862" lvl="0" marL="423862" marR="0" rtl="0" algn="l">
              <a:lnSpc>
                <a:spcPct val="77000"/>
              </a:lnSpc>
              <a:spcBef>
                <a:spcPts val="1400"/>
              </a:spcBef>
              <a:spcAft>
                <a:spcPts val="0"/>
              </a:spcAft>
              <a:buClr>
                <a:srgbClr val="000000"/>
              </a:buClr>
              <a:buSzPts val="2800"/>
              <a:buFont typeface="Rasa"/>
              <a:buNone/>
            </a:pPr>
            <a:r>
              <a:t/>
            </a:r>
            <a:endParaRPr b="0" i="0" sz="2800" u="none">
              <a:solidFill>
                <a:srgbClr val="000000"/>
              </a:solidFill>
              <a:latin typeface="Rasa"/>
              <a:ea typeface="Rasa"/>
              <a:cs typeface="Rasa"/>
              <a:sym typeface="Rasa"/>
            </a:endParaRPr>
          </a:p>
          <a:p>
            <a:pPr indent="-296862" lvl="0" marL="423862" marR="0" rtl="0" algn="l">
              <a:lnSpc>
                <a:spcPct val="77000"/>
              </a:lnSpc>
              <a:spcBef>
                <a:spcPts val="140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En este trabajo se asume una IMF fija con un rango de masa de 0.1 a 100 M</a:t>
            </a:r>
            <a:r>
              <a:rPr b="0" baseline="-25000" i="0" lang="en-US" sz="2800" u="none">
                <a:solidFill>
                  <a:srgbClr val="000000"/>
                </a:solidFill>
                <a:latin typeface="Rasa"/>
                <a:ea typeface="Rasa"/>
                <a:cs typeface="Rasa"/>
                <a:sym typeface="Rasa"/>
              </a:rPr>
              <a:t>☉</a:t>
            </a:r>
            <a:r>
              <a:rPr b="0" i="0" lang="en-US" sz="2800" u="none">
                <a:solidFill>
                  <a:srgbClr val="000000"/>
                </a:solidFill>
                <a:latin typeface="Rasa"/>
                <a:ea typeface="Rasa"/>
                <a:cs typeface="Rasa"/>
                <a:sym typeface="Rasa"/>
              </a:rPr>
              <a:t>.</a:t>
            </a:r>
            <a:endParaRPr/>
          </a:p>
          <a:p>
            <a:pPr indent="-296862" lvl="0" marL="423862" marR="0" rtl="0" algn="l">
              <a:lnSpc>
                <a:spcPct val="77000"/>
              </a:lnSpc>
              <a:spcBef>
                <a:spcPts val="1400"/>
              </a:spcBef>
              <a:spcAft>
                <a:spcPts val="0"/>
              </a:spcAft>
              <a:buClr>
                <a:srgbClr val="000000"/>
              </a:buClr>
              <a:buSzPts val="2800"/>
              <a:buFont typeface="Rasa"/>
              <a:buNone/>
            </a:pPr>
            <a:r>
              <a:t/>
            </a:r>
            <a:endParaRPr b="0" i="0" sz="2800" u="none">
              <a:solidFill>
                <a:srgbClr val="000000"/>
              </a:solidFill>
              <a:latin typeface="Rasa"/>
              <a:ea typeface="Rasa"/>
              <a:cs typeface="Rasa"/>
              <a:sym typeface="Rasa"/>
            </a:endParaRPr>
          </a:p>
          <a:p>
            <a:pPr indent="-296862" lvl="0" marL="423862" marR="0" rtl="0" algn="l">
              <a:lnSpc>
                <a:spcPct val="77000"/>
              </a:lnSpc>
              <a:spcBef>
                <a:spcPts val="140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La luminosidad en radio sale de asumir una ley de potencia.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2" name="Shape 292"/>
        <p:cNvGrpSpPr/>
        <p:nvPr/>
      </p:nvGrpSpPr>
      <p:grpSpPr>
        <a:xfrm>
          <a:off x="0" y="0"/>
          <a:ext cx="0" cy="0"/>
          <a:chOff x="0" y="0"/>
          <a:chExt cx="0" cy="0"/>
        </a:xfrm>
      </p:grpSpPr>
      <p:sp>
        <p:nvSpPr>
          <p:cNvPr id="293" name="Google Shape;293;p31"/>
          <p:cNvSpPr txBox="1"/>
          <p:nvPr>
            <p:ph idx="1" type="body"/>
          </p:nvPr>
        </p:nvSpPr>
        <p:spPr>
          <a:xfrm>
            <a:off x="503237" y="1768475"/>
            <a:ext cx="9070975" cy="5451475"/>
          </a:xfrm>
          <a:prstGeom prst="rect">
            <a:avLst/>
          </a:prstGeom>
          <a:noFill/>
          <a:ln>
            <a:noFill/>
          </a:ln>
        </p:spPr>
        <p:txBody>
          <a:bodyPr anchorCtr="0" anchor="t" bIns="0" lIns="0" spcFirstLastPara="1" rIns="0" wrap="square" tIns="0">
            <a:noAutofit/>
          </a:bodyPr>
          <a:lstStyle/>
          <a:p>
            <a:pPr indent="-296862" lvl="0" marL="401637" marR="0" rtl="0" algn="l">
              <a:lnSpc>
                <a:spcPct val="87000"/>
              </a:lnSpc>
              <a:spcBef>
                <a:spcPts val="0"/>
              </a:spcBef>
              <a:spcAft>
                <a:spcPts val="0"/>
              </a:spcAft>
              <a:buClr>
                <a:srgbClr val="000000"/>
              </a:buClr>
              <a:buSzPts val="1170"/>
              <a:buFont typeface="Noto Sans Symbols"/>
              <a:buChar char="●"/>
            </a:pPr>
            <a:r>
              <a:rPr b="0" i="0" lang="en-US" sz="2600" u="none">
                <a:solidFill>
                  <a:srgbClr val="000000"/>
                </a:solidFill>
                <a:latin typeface="Rasa"/>
                <a:ea typeface="Rasa"/>
                <a:cs typeface="Rasa"/>
                <a:sym typeface="Rasa"/>
              </a:rPr>
              <a:t>Veamos cada uno:</a:t>
            </a:r>
            <a:endParaRPr/>
          </a:p>
          <a:p>
            <a:pPr indent="-296862" lvl="0" marL="401637" marR="0" rtl="0" algn="l">
              <a:lnSpc>
                <a:spcPct val="87000"/>
              </a:lnSpc>
              <a:spcBef>
                <a:spcPts val="1400"/>
              </a:spcBef>
              <a:spcAft>
                <a:spcPts val="0"/>
              </a:spcAft>
              <a:buClr>
                <a:srgbClr val="000000"/>
              </a:buClr>
              <a:buSzPts val="1170"/>
              <a:buFont typeface="Noto Sans Symbols"/>
              <a:buChar char="●"/>
            </a:pPr>
            <a:r>
              <a:rPr b="0" i="0" lang="en-US" sz="2600" u="none">
                <a:solidFill>
                  <a:srgbClr val="000000"/>
                </a:solidFill>
                <a:latin typeface="Rasa"/>
                <a:ea typeface="Rasa"/>
                <a:cs typeface="Rasa"/>
                <a:sym typeface="Rasa"/>
              </a:rPr>
              <a:t>1.4 Ghz (vía FIRST): longitudes de onda larga son insensibles a la absorción por polvo. El problema es que esta radiación puede ser generada por SF o por AGN (lo cual se salva bastante al haber seleccionado la muestra en el óptico donde ya se sabe </a:t>
            </a:r>
            <a:r>
              <a:rPr lang="en-US" sz="2600"/>
              <a:t>quién</a:t>
            </a:r>
            <a:r>
              <a:rPr b="0" i="0" lang="en-US" sz="2600" u="none">
                <a:solidFill>
                  <a:srgbClr val="000000"/>
                </a:solidFill>
                <a:latin typeface="Rasa"/>
                <a:ea typeface="Rasa"/>
                <a:cs typeface="Rasa"/>
                <a:sym typeface="Rasa"/>
              </a:rPr>
              <a:t> es </a:t>
            </a:r>
            <a:r>
              <a:rPr lang="en-US" sz="2600"/>
              <a:t>quién</a:t>
            </a:r>
            <a:r>
              <a:rPr b="0" i="0" lang="en-US" sz="2600" u="none">
                <a:solidFill>
                  <a:srgbClr val="000000"/>
                </a:solidFill>
                <a:latin typeface="Rasa"/>
                <a:ea typeface="Rasa"/>
                <a:cs typeface="Rasa"/>
                <a:sym typeface="Rasa"/>
              </a:rPr>
              <a:t>.</a:t>
            </a:r>
            <a:endParaRPr/>
          </a:p>
          <a:p>
            <a:pPr indent="-296862" lvl="0" marL="401637" marR="0" rtl="0" algn="l">
              <a:lnSpc>
                <a:spcPct val="87000"/>
              </a:lnSpc>
              <a:spcBef>
                <a:spcPts val="1400"/>
              </a:spcBef>
              <a:spcAft>
                <a:spcPts val="0"/>
              </a:spcAft>
              <a:buClr>
                <a:srgbClr val="000000"/>
              </a:buClr>
              <a:buSzPts val="1170"/>
              <a:buFont typeface="Noto Sans Symbols"/>
              <a:buChar char="●"/>
            </a:pPr>
            <a:r>
              <a:rPr b="0" i="0" lang="en-US" sz="2600" u="none">
                <a:solidFill>
                  <a:srgbClr val="000000"/>
                </a:solidFill>
                <a:latin typeface="Rasa"/>
                <a:ea typeface="Rasa"/>
                <a:cs typeface="Rasa"/>
                <a:sym typeface="Rasa"/>
              </a:rPr>
              <a:t>El mecanismo físico de la conexión entre SF y radio emisión es pobre, se lo usa como indicador por su buena correlación con el FIR). </a:t>
            </a:r>
            <a:endParaRPr/>
          </a:p>
          <a:p>
            <a:pPr indent="-296862" lvl="0" marL="401637" marR="0" rtl="0" algn="l">
              <a:lnSpc>
                <a:spcPct val="87000"/>
              </a:lnSpc>
              <a:spcBef>
                <a:spcPts val="1400"/>
              </a:spcBef>
              <a:spcAft>
                <a:spcPts val="0"/>
              </a:spcAft>
              <a:buClr>
                <a:srgbClr val="000000"/>
              </a:buClr>
              <a:buSzPts val="1170"/>
              <a:buFont typeface="Noto Sans Symbols"/>
              <a:buChar char="●"/>
            </a:pPr>
            <a:r>
              <a:rPr b="0" i="0" lang="en-US" sz="2600" u="none">
                <a:solidFill>
                  <a:srgbClr val="000000"/>
                </a:solidFill>
                <a:latin typeface="Rasa"/>
                <a:ea typeface="Rasa"/>
                <a:cs typeface="Rasa"/>
                <a:sym typeface="Rasa"/>
              </a:rPr>
              <a:t>La emisión en radio sería synchroton producida por electrones acelerados por supernovas.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9" name="Shape 299"/>
        <p:cNvGrpSpPr/>
        <p:nvPr/>
      </p:nvGrpSpPr>
      <p:grpSpPr>
        <a:xfrm>
          <a:off x="0" y="0"/>
          <a:ext cx="0" cy="0"/>
          <a:chOff x="0" y="0"/>
          <a:chExt cx="0" cy="0"/>
        </a:xfrm>
      </p:grpSpPr>
      <p:sp>
        <p:nvSpPr>
          <p:cNvPr id="300" name="Google Shape;300;p32"/>
          <p:cNvSpPr txBox="1"/>
          <p:nvPr>
            <p:ph idx="4294967295" type="body"/>
          </p:nvPr>
        </p:nvSpPr>
        <p:spPr>
          <a:xfrm>
            <a:off x="503237" y="1768475"/>
            <a:ext cx="6049962" cy="4994275"/>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Usan la siguiente calibración: </a:t>
            </a:r>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01637"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donde </a:t>
            </a:r>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01637"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(L</a:t>
            </a:r>
            <a:r>
              <a:rPr b="0" baseline="-25000" i="0" lang="en-US" sz="3200" u="none">
                <a:solidFill>
                  <a:srgbClr val="000000"/>
                </a:solidFill>
                <a:latin typeface="Times New Roman"/>
                <a:ea typeface="Times New Roman"/>
                <a:cs typeface="Times New Roman"/>
                <a:sym typeface="Times New Roman"/>
              </a:rPr>
              <a:t>c</a:t>
            </a:r>
            <a:r>
              <a:rPr b="0" i="0" lang="en-US" sz="3200" u="none">
                <a:solidFill>
                  <a:srgbClr val="000000"/>
                </a:solidFill>
                <a:latin typeface="Times New Roman"/>
                <a:ea typeface="Times New Roman"/>
                <a:cs typeface="Times New Roman"/>
                <a:sym typeface="Times New Roman"/>
              </a:rPr>
              <a:t>=6.4 x 1021 W Hz</a:t>
            </a:r>
            <a:r>
              <a:rPr b="0" baseline="30000" i="0" lang="en-US" sz="3200" u="none">
                <a:solidFill>
                  <a:srgbClr val="000000"/>
                </a:solidFill>
                <a:latin typeface="Times New Roman"/>
                <a:ea typeface="Times New Roman"/>
                <a:cs typeface="Times New Roman"/>
                <a:sym typeface="Times New Roman"/>
              </a:rPr>
              <a:t>-1</a:t>
            </a:r>
            <a:r>
              <a:rPr b="0" i="0" lang="en-US" sz="3200" u="none">
                <a:solidFill>
                  <a:srgbClr val="000000"/>
                </a:solidFill>
                <a:latin typeface="Times New Roman"/>
                <a:ea typeface="Times New Roman"/>
                <a:cs typeface="Times New Roman"/>
                <a:sym typeface="Times New Roman"/>
              </a:rPr>
              <a:t>)‏</a:t>
            </a:r>
            <a:endParaRPr/>
          </a:p>
        </p:txBody>
      </p:sp>
      <p:pic>
        <p:nvPicPr>
          <p:cNvPr id="301" name="Google Shape;301;p32"/>
          <p:cNvPicPr preferRelativeResize="0"/>
          <p:nvPr/>
        </p:nvPicPr>
        <p:blipFill rotWithShape="1">
          <a:blip r:embed="rId4">
            <a:alphaModFix/>
          </a:blip>
          <a:srcRect b="0" l="0" r="0" t="0"/>
          <a:stretch/>
        </p:blipFill>
        <p:spPr>
          <a:xfrm>
            <a:off x="1079500" y="2555875"/>
            <a:ext cx="7345362" cy="661987"/>
          </a:xfrm>
          <a:prstGeom prst="rect">
            <a:avLst/>
          </a:prstGeom>
          <a:noFill/>
          <a:ln>
            <a:noFill/>
          </a:ln>
        </p:spPr>
      </p:pic>
      <p:pic>
        <p:nvPicPr>
          <p:cNvPr id="302" name="Google Shape;302;p32"/>
          <p:cNvPicPr preferRelativeResize="0"/>
          <p:nvPr/>
        </p:nvPicPr>
        <p:blipFill rotWithShape="1">
          <a:blip r:embed="rId5">
            <a:alphaModFix/>
          </a:blip>
          <a:srcRect b="0" l="0" r="0" t="0"/>
          <a:stretch/>
        </p:blipFill>
        <p:spPr>
          <a:xfrm>
            <a:off x="1800225" y="4211637"/>
            <a:ext cx="6335712" cy="1216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8" name="Shape 308"/>
        <p:cNvGrpSpPr/>
        <p:nvPr/>
      </p:nvGrpSpPr>
      <p:grpSpPr>
        <a:xfrm>
          <a:off x="0" y="0"/>
          <a:ext cx="0" cy="0"/>
          <a:chOff x="0" y="0"/>
          <a:chExt cx="0" cy="0"/>
        </a:xfrm>
      </p:grpSpPr>
      <p:sp>
        <p:nvSpPr>
          <p:cNvPr id="309" name="Google Shape;309;p33"/>
          <p:cNvSpPr txBox="1"/>
          <p:nvPr>
            <p:ph idx="4294967295" type="body"/>
          </p:nvPr>
        </p:nvSpPr>
        <p:spPr>
          <a:xfrm>
            <a:off x="503237" y="1768475"/>
            <a:ext cx="7273925" cy="4994275"/>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H</a:t>
            </a:r>
            <a:r>
              <a:rPr lang="en-US">
                <a:latin typeface="Times New Roman"/>
                <a:ea typeface="Times New Roman"/>
                <a:cs typeface="Times New Roman"/>
                <a:sym typeface="Times New Roman"/>
              </a:rPr>
              <a:t>α</a:t>
            </a:r>
            <a:r>
              <a:rPr b="0" i="0" lang="en-US" sz="3200" u="none">
                <a:solidFill>
                  <a:srgbClr val="000000"/>
                </a:solidFill>
                <a:latin typeface="Times New Roman"/>
                <a:ea typeface="Times New Roman"/>
                <a:cs typeface="Times New Roman"/>
                <a:sym typeface="Times New Roman"/>
              </a:rPr>
              <a:t>: Usan la calibración de Kennicutt:</a:t>
            </a:r>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296862" lvl="0" marL="401637"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recordar que H</a:t>
            </a:r>
            <a:r>
              <a:rPr lang="en-US">
                <a:latin typeface="Times New Roman"/>
                <a:ea typeface="Times New Roman"/>
                <a:cs typeface="Times New Roman"/>
                <a:sym typeface="Times New Roman"/>
              </a:rPr>
              <a:t>α</a:t>
            </a:r>
            <a:r>
              <a:rPr b="0" i="0" lang="en-US" sz="3200" u="none">
                <a:solidFill>
                  <a:srgbClr val="000000"/>
                </a:solidFill>
                <a:latin typeface="Times New Roman"/>
                <a:ea typeface="Times New Roman"/>
                <a:cs typeface="Times New Roman"/>
                <a:sym typeface="Times New Roman"/>
              </a:rPr>
              <a:t> tiene problemas de oscurecimiento. También hay que hacer correcciones por apertura.</a:t>
            </a:r>
            <a:endParaRPr/>
          </a:p>
        </p:txBody>
      </p:sp>
      <p:pic>
        <p:nvPicPr>
          <p:cNvPr id="310" name="Google Shape;310;p33"/>
          <p:cNvPicPr preferRelativeResize="0"/>
          <p:nvPr/>
        </p:nvPicPr>
        <p:blipFill rotWithShape="1">
          <a:blip r:embed="rId4">
            <a:alphaModFix/>
          </a:blip>
          <a:srcRect b="0" l="0" r="0" t="0"/>
          <a:stretch/>
        </p:blipFill>
        <p:spPr>
          <a:xfrm>
            <a:off x="936625" y="2700337"/>
            <a:ext cx="7993062" cy="863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6" name="Shape 316"/>
        <p:cNvGrpSpPr/>
        <p:nvPr/>
      </p:nvGrpSpPr>
      <p:grpSpPr>
        <a:xfrm>
          <a:off x="0" y="0"/>
          <a:ext cx="0" cy="0"/>
          <a:chOff x="0" y="0"/>
          <a:chExt cx="0" cy="0"/>
        </a:xfrm>
      </p:grpSpPr>
      <p:pic>
        <p:nvPicPr>
          <p:cNvPr id="317" name="Google Shape;317;p34"/>
          <p:cNvPicPr preferRelativeResize="0"/>
          <p:nvPr/>
        </p:nvPicPr>
        <p:blipFill rotWithShape="1">
          <a:blip r:embed="rId4">
            <a:alphaModFix/>
          </a:blip>
          <a:srcRect b="0" l="0" r="0" t="0"/>
          <a:stretch/>
        </p:blipFill>
        <p:spPr>
          <a:xfrm>
            <a:off x="215900" y="1476375"/>
            <a:ext cx="4762500" cy="5327650"/>
          </a:xfrm>
          <a:prstGeom prst="rect">
            <a:avLst/>
          </a:prstGeom>
          <a:noFill/>
          <a:ln>
            <a:noFill/>
          </a:ln>
        </p:spPr>
      </p:pic>
      <p:sp>
        <p:nvSpPr>
          <p:cNvPr id="318" name="Google Shape;318;p34"/>
          <p:cNvSpPr txBox="1"/>
          <p:nvPr>
            <p:ph idx="4294967295" type="body"/>
          </p:nvPr>
        </p:nvSpPr>
        <p:spPr>
          <a:xfrm>
            <a:off x="5114925" y="1768475"/>
            <a:ext cx="4459287" cy="5043487"/>
          </a:xfrm>
          <a:prstGeom prst="rect">
            <a:avLst/>
          </a:prstGeom>
          <a:noFill/>
          <a:ln>
            <a:noFill/>
          </a:ln>
        </p:spPr>
        <p:txBody>
          <a:bodyPr anchorCtr="0" anchor="t" bIns="0" lIns="0" spcFirstLastPara="1" rIns="0" wrap="square" tIns="0">
            <a:noAutofit/>
          </a:bodyPr>
          <a:lstStyle/>
          <a:p>
            <a:pPr indent="-296862" lvl="0" marL="423862" marR="0" rtl="0" algn="l">
              <a:lnSpc>
                <a:spcPct val="8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SFRs from H  luminosity as a function of SFRs from FIRST 1.4 GHz luminosity. Only galaxies spectroscopically classified as SF are shown. All panels show the 771 SF galaxies remaining when NVSS measurements are used for galaxies having </a:t>
            </a:r>
            <a:r>
              <a:rPr b="0" i="1" lang="en-US" sz="1800" u="none">
                <a:solidFill>
                  <a:srgbClr val="000000"/>
                </a:solidFill>
                <a:latin typeface="Times New Roman"/>
                <a:ea typeface="Times New Roman"/>
                <a:cs typeface="Times New Roman"/>
                <a:sym typeface="Times New Roman"/>
              </a:rPr>
              <a:t>r</a:t>
            </a:r>
            <a:r>
              <a:rPr b="0" i="0" lang="en-US" sz="1800" u="none">
                <a:solidFill>
                  <a:srgbClr val="000000"/>
                </a:solidFill>
                <a:latin typeface="Times New Roman"/>
                <a:ea typeface="Times New Roman"/>
                <a:cs typeface="Times New Roman"/>
                <a:sym typeface="Times New Roman"/>
              </a:rPr>
              <a:t> &gt; 10  . Panel (</a:t>
            </a:r>
            <a:r>
              <a:rPr b="0" i="1" lang="en-US" sz="1800" u="none">
                <a:solidFill>
                  <a:srgbClr val="000000"/>
                </a:solidFill>
                <a:latin typeface="Times New Roman"/>
                <a:ea typeface="Times New Roman"/>
                <a:cs typeface="Times New Roman"/>
                <a:sym typeface="Times New Roman"/>
              </a:rPr>
              <a:t>a</a:t>
            </a:r>
            <a:r>
              <a:rPr b="0" i="0" lang="en-US" sz="1800" u="none">
                <a:solidFill>
                  <a:srgbClr val="000000"/>
                </a:solidFill>
                <a:latin typeface="Times New Roman"/>
                <a:ea typeface="Times New Roman"/>
                <a:cs typeface="Times New Roman"/>
                <a:sym typeface="Times New Roman"/>
              </a:rPr>
              <a:t>) shows SFRH  uncorrected for aperture or obscuration effects. Panel (</a:t>
            </a:r>
            <a:r>
              <a:rPr b="0" i="1" lang="en-US" sz="1800" u="none">
                <a:solidFill>
                  <a:srgbClr val="000000"/>
                </a:solidFill>
                <a:latin typeface="Times New Roman"/>
                <a:ea typeface="Times New Roman"/>
                <a:cs typeface="Times New Roman"/>
                <a:sym typeface="Times New Roman"/>
              </a:rPr>
              <a:t>b</a:t>
            </a:r>
            <a:r>
              <a:rPr b="0" i="0" lang="en-US" sz="1800" u="none">
                <a:solidFill>
                  <a:srgbClr val="000000"/>
                </a:solidFill>
                <a:latin typeface="Times New Roman"/>
                <a:ea typeface="Times New Roman"/>
                <a:cs typeface="Times New Roman"/>
                <a:sym typeface="Times New Roman"/>
              </a:rPr>
              <a:t>) shows the aperture-corrected SFRH  prior to the obscuration correction, calculated from </a:t>
            </a:r>
            <a:r>
              <a:rPr b="0" i="0" lang="en-US" sz="1800" u="sng">
                <a:solidFill>
                  <a:srgbClr val="CCCCFF"/>
                </a:solidFill>
                <a:latin typeface="Rasa"/>
                <a:ea typeface="Rasa"/>
                <a:cs typeface="Rasa"/>
                <a:sym typeface="Rasa"/>
                <a:hlinkClick r:id="rId5">
                  <a:extLst>
                    <a:ext uri="{A12FA001-AC4F-418D-AE19-62706E023703}">
                      <ahyp:hlinkClr val="tx"/>
                    </a:ext>
                  </a:extLst>
                </a:hlinkClick>
              </a:rPr>
              <a:t>eq. (5)</a:t>
            </a:r>
            <a:r>
              <a:rPr b="0" i="0" lang="en-US" sz="1800" u="none">
                <a:solidFill>
                  <a:srgbClr val="000000"/>
                </a:solidFill>
                <a:latin typeface="Times New Roman"/>
                <a:ea typeface="Times New Roman"/>
                <a:cs typeface="Times New Roman"/>
                <a:sym typeface="Times New Roman"/>
              </a:rPr>
              <a:t>, and panel (</a:t>
            </a:r>
            <a:r>
              <a:rPr b="0" i="1" lang="en-US" sz="1800" u="none">
                <a:solidFill>
                  <a:srgbClr val="000000"/>
                </a:solidFill>
                <a:latin typeface="Times New Roman"/>
                <a:ea typeface="Times New Roman"/>
                <a:cs typeface="Times New Roman"/>
                <a:sym typeface="Times New Roman"/>
              </a:rPr>
              <a:t>c</a:t>
            </a:r>
            <a:r>
              <a:rPr b="0" i="0" lang="en-US" sz="1800" u="none">
                <a:solidFill>
                  <a:srgbClr val="000000"/>
                </a:solidFill>
                <a:latin typeface="Times New Roman"/>
                <a:ea typeface="Times New Roman"/>
                <a:cs typeface="Times New Roman"/>
                <a:sym typeface="Times New Roman"/>
              </a:rPr>
              <a:t>) adds the obscuration correction using the Balmer decrement to give the fully corrected SFRH . Panel (</a:t>
            </a:r>
            <a:r>
              <a:rPr b="0" i="1" lang="en-US" sz="1800" u="none">
                <a:solidFill>
                  <a:srgbClr val="000000"/>
                </a:solidFill>
                <a:latin typeface="Times New Roman"/>
                <a:ea typeface="Times New Roman"/>
                <a:cs typeface="Times New Roman"/>
                <a:sym typeface="Times New Roman"/>
              </a:rPr>
              <a:t>d</a:t>
            </a:r>
            <a:r>
              <a:rPr b="0" i="0" lang="en-US" sz="1800" u="none">
                <a:solidFill>
                  <a:srgbClr val="000000"/>
                </a:solidFill>
                <a:latin typeface="Times New Roman"/>
                <a:ea typeface="Times New Roman"/>
                <a:cs typeface="Times New Roman"/>
                <a:sym typeface="Times New Roman"/>
              </a:rPr>
              <a:t>) uses the method of Afonso et al. (</a:t>
            </a:r>
            <a:r>
              <a:rPr b="0" i="0" lang="en-US" sz="1800" u="sng">
                <a:solidFill>
                  <a:srgbClr val="CCCCFF"/>
                </a:solidFill>
                <a:latin typeface="Rasa"/>
                <a:ea typeface="Rasa"/>
                <a:cs typeface="Rasa"/>
                <a:sym typeface="Rasa"/>
                <a:hlinkClick r:id="rId6">
                  <a:extLst>
                    <a:ext uri="{A12FA001-AC4F-418D-AE19-62706E023703}">
                      <ahyp:hlinkClr val="tx"/>
                    </a:ext>
                  </a:extLst>
                </a:hlinkClick>
              </a:rPr>
              <a:t>2003</a:t>
            </a:r>
            <a:r>
              <a:rPr b="0" i="0" lang="en-US" sz="1800" u="none">
                <a:solidFill>
                  <a:srgbClr val="000000"/>
                </a:solidFill>
                <a:latin typeface="Times New Roman"/>
                <a:ea typeface="Times New Roman"/>
                <a:cs typeface="Times New Roman"/>
                <a:sym typeface="Times New Roman"/>
              </a:rPr>
              <a:t>) rather than the Balmer decrement for making the obscuration correction, for comparison. The rms deviation either side of the one-to-one line in (</a:t>
            </a:r>
            <a:r>
              <a:rPr b="0" i="1" lang="en-US" sz="1800" u="none">
                <a:solidFill>
                  <a:srgbClr val="000000"/>
                </a:solidFill>
                <a:latin typeface="Times New Roman"/>
                <a:ea typeface="Times New Roman"/>
                <a:cs typeface="Times New Roman"/>
                <a:sym typeface="Times New Roman"/>
              </a:rPr>
              <a:t>c</a:t>
            </a:r>
            <a:r>
              <a:rPr b="0" i="0" lang="en-US" sz="1800" u="none">
                <a:solidFill>
                  <a:srgbClr val="000000"/>
                </a:solidFill>
                <a:latin typeface="Times New Roman"/>
                <a:ea typeface="Times New Roman"/>
                <a:cs typeface="Times New Roman"/>
                <a:sym typeface="Times New Roman"/>
              </a:rPr>
              <a:t>) is 0.21 dex, a factor of 1.6. The error bars in the upper left of (</a:t>
            </a:r>
            <a:r>
              <a:rPr b="0" i="1" lang="en-US" sz="1800" u="none">
                <a:solidFill>
                  <a:srgbClr val="000000"/>
                </a:solidFill>
                <a:latin typeface="Times New Roman"/>
                <a:ea typeface="Times New Roman"/>
                <a:cs typeface="Times New Roman"/>
                <a:sym typeface="Times New Roman"/>
              </a:rPr>
              <a:t>c</a:t>
            </a:r>
            <a:r>
              <a:rPr b="0" i="0" lang="en-US" sz="1800" u="none">
                <a:solidFill>
                  <a:srgbClr val="000000"/>
                </a:solidFill>
                <a:latin typeface="Times New Roman"/>
                <a:ea typeface="Times New Roman"/>
                <a:cs typeface="Times New Roman"/>
                <a:sym typeface="Times New Roman"/>
              </a:rPr>
              <a:t>) indicate the typical uncertainty in the measurements. Again, they include random error only.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4" name="Shape 324"/>
        <p:cNvGrpSpPr/>
        <p:nvPr/>
      </p:nvGrpSpPr>
      <p:grpSpPr>
        <a:xfrm>
          <a:off x="0" y="0"/>
          <a:ext cx="0" cy="0"/>
          <a:chOff x="0" y="0"/>
          <a:chExt cx="0" cy="0"/>
        </a:xfrm>
      </p:grpSpPr>
      <p:sp>
        <p:nvSpPr>
          <p:cNvPr id="325" name="Google Shape;325;p35"/>
          <p:cNvSpPr txBox="1"/>
          <p:nvPr>
            <p:ph idx="4294967295" type="body"/>
          </p:nvPr>
        </p:nvSpPr>
        <p:spPr>
          <a:xfrm>
            <a:off x="503237" y="1258887"/>
            <a:ext cx="9074150" cy="6357937"/>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[OII]: (este tipo de indicador es importante para galaxias a z &gt; 0.4 (no es problema aqui) dado que el H</a:t>
            </a:r>
            <a:r>
              <a:rPr lang="en-US">
                <a:latin typeface="Times New Roman"/>
                <a:ea typeface="Times New Roman"/>
                <a:cs typeface="Times New Roman"/>
                <a:sym typeface="Times New Roman"/>
              </a:rPr>
              <a:t>α</a:t>
            </a:r>
            <a:r>
              <a:rPr b="0" i="0" lang="en-US" sz="3200" u="none">
                <a:solidFill>
                  <a:srgbClr val="000000"/>
                </a:solidFill>
                <a:latin typeface="Times New Roman"/>
                <a:ea typeface="Times New Roman"/>
                <a:cs typeface="Times New Roman"/>
                <a:sym typeface="Times New Roman"/>
              </a:rPr>
              <a:t> queda fuera de los espectrógrafos ópticos). </a:t>
            </a:r>
            <a:endParaRPr/>
          </a:p>
          <a:p>
            <a:pPr indent="-296862" lvl="0" marL="401637"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Esta </a:t>
            </a:r>
            <a:r>
              <a:rPr lang="en-US">
                <a:latin typeface="Times New Roman"/>
                <a:ea typeface="Times New Roman"/>
                <a:cs typeface="Times New Roman"/>
                <a:sym typeface="Times New Roman"/>
              </a:rPr>
              <a:t>línea</a:t>
            </a:r>
            <a:r>
              <a:rPr b="0" i="0" lang="en-US" sz="3200" u="none">
                <a:solidFill>
                  <a:srgbClr val="000000"/>
                </a:solidFill>
                <a:latin typeface="Times New Roman"/>
                <a:ea typeface="Times New Roman"/>
                <a:cs typeface="Times New Roman"/>
                <a:sym typeface="Times New Roman"/>
              </a:rPr>
              <a:t> requiere las mismas correcciones que Halfa.</a:t>
            </a:r>
            <a:endParaRPr/>
          </a:p>
          <a:p>
            <a:pPr indent="-296862" lvl="0" marL="401637"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El hecho de derivar la SFR de OII se debe a su buena correlación con H</a:t>
            </a:r>
            <a:r>
              <a:rPr lang="en-US">
                <a:latin typeface="Times New Roman"/>
                <a:ea typeface="Times New Roman"/>
                <a:cs typeface="Times New Roman"/>
                <a:sym typeface="Times New Roman"/>
              </a:rPr>
              <a:t>α</a:t>
            </a:r>
            <a:r>
              <a:rPr b="0" i="0" lang="en-US" sz="3200" u="none">
                <a:solidFill>
                  <a:srgbClr val="000000"/>
                </a:solidFill>
                <a:latin typeface="Times New Roman"/>
                <a:ea typeface="Times New Roman"/>
                <a:cs typeface="Times New Roman"/>
                <a:sym typeface="Times New Roman"/>
              </a:rPr>
              <a:t>.</a:t>
            </a:r>
            <a:endParaRPr/>
          </a:p>
          <a:p>
            <a:pPr indent="-296862" lvl="0" marL="401637"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Primero se calibra el cociente entre estas dos luminosidades (F</a:t>
            </a:r>
            <a:r>
              <a:rPr b="0" baseline="-25000" i="0" lang="en-US" sz="3200" u="none">
                <a:solidFill>
                  <a:srgbClr val="000000"/>
                </a:solidFill>
                <a:latin typeface="Times New Roman"/>
                <a:ea typeface="Times New Roman"/>
                <a:cs typeface="Times New Roman"/>
                <a:sym typeface="Times New Roman"/>
              </a:rPr>
              <a:t>[OII]</a:t>
            </a:r>
            <a:r>
              <a:rPr b="0" i="0" lang="en-US" sz="3200" u="none">
                <a:solidFill>
                  <a:srgbClr val="000000"/>
                </a:solidFill>
                <a:latin typeface="Times New Roman"/>
                <a:ea typeface="Times New Roman"/>
                <a:cs typeface="Times New Roman"/>
                <a:sym typeface="Times New Roman"/>
              </a:rPr>
              <a:t>/F</a:t>
            </a:r>
            <a:r>
              <a:rPr b="0" baseline="-25000" i="0" lang="en-US" sz="3200" u="none">
                <a:solidFill>
                  <a:srgbClr val="000000"/>
                </a:solidFill>
                <a:latin typeface="Times New Roman"/>
                <a:ea typeface="Times New Roman"/>
                <a:cs typeface="Times New Roman"/>
                <a:sym typeface="Times New Roman"/>
              </a:rPr>
              <a:t>H</a:t>
            </a:r>
            <a:r>
              <a:rPr baseline="-25000" lang="en-US">
                <a:latin typeface="Times New Roman"/>
                <a:ea typeface="Times New Roman"/>
                <a:cs typeface="Times New Roman"/>
                <a:sym typeface="Times New Roman"/>
              </a:rPr>
              <a:t>α</a:t>
            </a:r>
            <a:r>
              <a:rPr b="0" i="0" lang="en-US" sz="3200" u="none">
                <a:solidFill>
                  <a:srgbClr val="000000"/>
                </a:solidFill>
                <a:latin typeface="Times New Roman"/>
                <a:ea typeface="Times New Roman"/>
                <a:cs typeface="Times New Roman"/>
                <a:sym typeface="Times New Roman"/>
              </a:rPr>
              <a:t>=0.23) y luego en base a la primera se calibra la segunda:</a:t>
            </a:r>
            <a:endParaRPr/>
          </a:p>
          <a:p>
            <a:pPr indent="-296862" lvl="0" marL="401637" marR="0" rtl="0" algn="l">
              <a:lnSpc>
                <a:spcPct val="100000"/>
              </a:lnSpc>
              <a:spcBef>
                <a:spcPts val="800"/>
              </a:spcBef>
              <a:spcAft>
                <a:spcPts val="0"/>
              </a:spcAft>
              <a:buClr>
                <a:srgbClr val="000000"/>
              </a:buClr>
              <a:buSzPts val="3200"/>
              <a:buFont typeface="Rasa"/>
              <a:buNone/>
            </a:pPr>
            <a:r>
              <a:t/>
            </a:r>
            <a:endParaRPr b="0" i="0" sz="3200" u="none">
              <a:solidFill>
                <a:srgbClr val="000000"/>
              </a:solidFill>
              <a:latin typeface="Times New Roman"/>
              <a:ea typeface="Times New Roman"/>
              <a:cs typeface="Times New Roman"/>
              <a:sym typeface="Times New Roman"/>
            </a:endParaRPr>
          </a:p>
          <a:p>
            <a:pPr indent="-342900" lvl="0" marL="342900" marR="0" rtl="0" algn="l">
              <a:lnSpc>
                <a:spcPct val="87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pic>
        <p:nvPicPr>
          <p:cNvPr id="326" name="Google Shape;326;p35"/>
          <p:cNvPicPr preferRelativeResize="0"/>
          <p:nvPr/>
        </p:nvPicPr>
        <p:blipFill rotWithShape="1">
          <a:blip r:embed="rId4">
            <a:alphaModFix/>
          </a:blip>
          <a:srcRect b="0" l="0" r="0" t="0"/>
          <a:stretch/>
        </p:blipFill>
        <p:spPr>
          <a:xfrm>
            <a:off x="1079500" y="6516687"/>
            <a:ext cx="7993062" cy="692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2" name="Shape 332"/>
        <p:cNvGrpSpPr/>
        <p:nvPr/>
      </p:nvGrpSpPr>
      <p:grpSpPr>
        <a:xfrm>
          <a:off x="0" y="0"/>
          <a:ext cx="0" cy="0"/>
          <a:chOff x="0" y="0"/>
          <a:chExt cx="0" cy="0"/>
        </a:xfrm>
      </p:grpSpPr>
      <p:pic>
        <p:nvPicPr>
          <p:cNvPr id="333" name="Google Shape;333;p36"/>
          <p:cNvPicPr preferRelativeResize="0"/>
          <p:nvPr/>
        </p:nvPicPr>
        <p:blipFill rotWithShape="1">
          <a:blip r:embed="rId4">
            <a:alphaModFix/>
          </a:blip>
          <a:srcRect b="0" l="0" r="0" t="0"/>
          <a:stretch/>
        </p:blipFill>
        <p:spPr>
          <a:xfrm>
            <a:off x="0" y="1768475"/>
            <a:ext cx="4962525" cy="4987925"/>
          </a:xfrm>
          <a:prstGeom prst="rect">
            <a:avLst/>
          </a:prstGeom>
          <a:noFill/>
          <a:ln>
            <a:noFill/>
          </a:ln>
        </p:spPr>
      </p:pic>
      <p:sp>
        <p:nvSpPr>
          <p:cNvPr id="334" name="Google Shape;334;p36"/>
          <p:cNvSpPr txBox="1"/>
          <p:nvPr>
            <p:ph idx="4294967295" type="body"/>
          </p:nvPr>
        </p:nvSpPr>
        <p:spPr>
          <a:xfrm>
            <a:off x="5114925" y="1768475"/>
            <a:ext cx="4459287" cy="4994275"/>
          </a:xfrm>
          <a:prstGeom prst="rect">
            <a:avLst/>
          </a:prstGeom>
          <a:noFill/>
          <a:ln>
            <a:noFill/>
          </a:ln>
        </p:spPr>
        <p:txBody>
          <a:bodyPr anchorCtr="0" anchor="t" bIns="0" lIns="0" spcFirstLastPara="1" rIns="0" wrap="square" tIns="0">
            <a:noAutofit/>
          </a:bodyPr>
          <a:lstStyle/>
          <a:p>
            <a:pPr indent="-296862" lvl="0" marL="423862" marR="0" rtl="0" algn="l">
              <a:lnSpc>
                <a:spcPct val="8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SFR  compared with SFR1.4 GHz and SFRH . The rms deviation either side of the one-to-one line is 0.22 dex, a factor of 1.7, for the comparison with SFR1.4 GHz and is 0.15 dex, a factor of 1.4, for the comparison with SFRH . Interestingly, the systems with SFR    1 </a:t>
            </a:r>
            <a:r>
              <a:rPr b="0" i="1" lang="en-US" sz="2000" u="none">
                <a:solidFill>
                  <a:srgbClr val="000000"/>
                </a:solidFill>
                <a:latin typeface="Times New Roman"/>
                <a:ea typeface="Times New Roman"/>
                <a:cs typeface="Times New Roman"/>
                <a:sym typeface="Times New Roman"/>
              </a:rPr>
              <a:t>M</a:t>
            </a:r>
            <a:r>
              <a:rPr b="0" i="0" lang="en-US" sz="2000" u="none">
                <a:solidFill>
                  <a:srgbClr val="000000"/>
                </a:solidFill>
                <a:latin typeface="Times New Roman"/>
                <a:ea typeface="Times New Roman"/>
                <a:cs typeface="Times New Roman"/>
                <a:sym typeface="Times New Roman"/>
              </a:rPr>
              <a:t>  yr-1 seem to all show significant overestimates in SFR1.4 GHz (while the SFRH  is consistent with the SFR ). These systems are likely to be hosting a heavily obscured AGN, which dominates the radio emission but is not detectable through the optical spectroscopic signature. The error bars in the upper left of both panels indicate the typical random error in the measurements.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37"/>
          <p:cNvSpPr txBox="1"/>
          <p:nvPr>
            <p:ph idx="4294967295" type="body"/>
          </p:nvPr>
        </p:nvSpPr>
        <p:spPr>
          <a:xfrm>
            <a:off x="503237" y="1768475"/>
            <a:ext cx="9290050" cy="4994275"/>
          </a:xfrm>
          <a:prstGeom prst="rect">
            <a:avLst/>
          </a:prstGeom>
          <a:noFill/>
          <a:ln>
            <a:noFill/>
          </a:ln>
        </p:spPr>
        <p:txBody>
          <a:bodyPr anchorCtr="0" anchor="t" bIns="0" lIns="0" spcFirstLastPara="1" rIns="0" wrap="square" tIns="0">
            <a:noAutofit/>
          </a:bodyPr>
          <a:lstStyle/>
          <a:p>
            <a:pPr indent="-296862" lvl="0" marL="401637" marR="0" rtl="0" algn="l">
              <a:lnSpc>
                <a:spcPct val="87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FIR: Estos datos los sacan de IRAS (les queda una muestra de solo 191 galaxias en la muestra de SF).  Se usan los flujos en 60 micrones y 100 micrones.</a:t>
            </a:r>
            <a:endParaRPr/>
          </a:p>
          <a:p>
            <a:pPr indent="-296862" lvl="0" marL="401637" marR="0" rtl="0" algn="l">
              <a:lnSpc>
                <a:spcPct val="87000"/>
              </a:lnSpc>
              <a:spcBef>
                <a:spcPts val="5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La calibración que usan es la que se </a:t>
            </a:r>
            <a:r>
              <a:rPr lang="en-US" sz="2000">
                <a:latin typeface="Times New Roman"/>
                <a:ea typeface="Times New Roman"/>
                <a:cs typeface="Times New Roman"/>
                <a:sym typeface="Times New Roman"/>
              </a:rPr>
              <a:t>usó</a:t>
            </a:r>
            <a:r>
              <a:rPr b="0" i="0" lang="en-US" sz="2000" u="none">
                <a:solidFill>
                  <a:srgbClr val="000000"/>
                </a:solidFill>
                <a:latin typeface="Times New Roman"/>
                <a:ea typeface="Times New Roman"/>
                <a:cs typeface="Times New Roman"/>
                <a:sym typeface="Times New Roman"/>
              </a:rPr>
              <a:t> para calibrar el 1.4 Ghz.</a:t>
            </a:r>
            <a:endParaRPr/>
          </a:p>
          <a:p>
            <a:pPr indent="-296862" lvl="0" marL="401637" marR="0" rtl="0" algn="l">
              <a:lnSpc>
                <a:spcPct val="87000"/>
              </a:lnSpc>
              <a:spcBef>
                <a:spcPts val="500"/>
              </a:spcBef>
              <a:spcAft>
                <a:spcPts val="0"/>
              </a:spcAft>
              <a:buClr>
                <a:srgbClr val="000000"/>
              </a:buClr>
              <a:buSzPts val="2000"/>
              <a:buFont typeface="Rasa"/>
              <a:buNone/>
            </a:pPr>
            <a:r>
              <a:t/>
            </a:r>
            <a:endParaRPr b="0" i="0" sz="2000" u="none">
              <a:solidFill>
                <a:srgbClr val="000000"/>
              </a:solidFill>
              <a:latin typeface="Times New Roman"/>
              <a:ea typeface="Times New Roman"/>
              <a:cs typeface="Times New Roman"/>
              <a:sym typeface="Times New Roman"/>
            </a:endParaRPr>
          </a:p>
          <a:p>
            <a:pPr indent="-296862" lvl="0" marL="401637" marR="0" rtl="0" algn="l">
              <a:lnSpc>
                <a:spcPct val="87000"/>
              </a:lnSpc>
              <a:spcBef>
                <a:spcPts val="500"/>
              </a:spcBef>
              <a:spcAft>
                <a:spcPts val="0"/>
              </a:spcAft>
              <a:buClr>
                <a:srgbClr val="000000"/>
              </a:buClr>
              <a:buSzPts val="2000"/>
              <a:buFont typeface="Rasa"/>
              <a:buNone/>
            </a:pPr>
            <a:r>
              <a:t/>
            </a:r>
            <a:endParaRPr b="0" i="0" sz="2000" u="none">
              <a:solidFill>
                <a:srgbClr val="000000"/>
              </a:solidFill>
              <a:latin typeface="Times New Roman"/>
              <a:ea typeface="Times New Roman"/>
              <a:cs typeface="Times New Roman"/>
              <a:sym typeface="Times New Roman"/>
            </a:endParaRPr>
          </a:p>
          <a:p>
            <a:pPr indent="-296862" lvl="0" marL="401637" marR="0" rtl="0" algn="l">
              <a:lnSpc>
                <a:spcPct val="87000"/>
              </a:lnSpc>
              <a:spcBef>
                <a:spcPts val="500"/>
              </a:spcBef>
              <a:spcAft>
                <a:spcPts val="0"/>
              </a:spcAft>
              <a:buClr>
                <a:srgbClr val="000000"/>
              </a:buClr>
              <a:buSzPts val="2000"/>
              <a:buFont typeface="Rasa"/>
              <a:buNone/>
            </a:pPr>
            <a:r>
              <a:t/>
            </a:r>
            <a:endParaRPr b="0" i="0" sz="2000" u="none">
              <a:solidFill>
                <a:srgbClr val="000000"/>
              </a:solidFill>
              <a:latin typeface="Times New Roman"/>
              <a:ea typeface="Times New Roman"/>
              <a:cs typeface="Times New Roman"/>
              <a:sym typeface="Times New Roman"/>
            </a:endParaRPr>
          </a:p>
          <a:p>
            <a:pPr indent="-296862" lvl="0" marL="401637" marR="0" rtl="0" algn="l">
              <a:lnSpc>
                <a:spcPct val="87000"/>
              </a:lnSpc>
              <a:spcBef>
                <a:spcPts val="5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donde </a:t>
            </a:r>
            <a:endParaRPr/>
          </a:p>
          <a:p>
            <a:pPr indent="-296862" lvl="0" marL="401637" marR="0" rtl="0" algn="l">
              <a:lnSpc>
                <a:spcPct val="87000"/>
              </a:lnSpc>
              <a:spcBef>
                <a:spcPts val="500"/>
              </a:spcBef>
              <a:spcAft>
                <a:spcPts val="0"/>
              </a:spcAft>
              <a:buClr>
                <a:srgbClr val="000000"/>
              </a:buClr>
              <a:buSzPts val="2000"/>
              <a:buFont typeface="Rasa"/>
              <a:buNone/>
            </a:pPr>
            <a:r>
              <a:t/>
            </a:r>
            <a:endParaRPr b="0" i="0" sz="2000" u="none">
              <a:solidFill>
                <a:srgbClr val="000000"/>
              </a:solidFill>
              <a:latin typeface="Times New Roman"/>
              <a:ea typeface="Times New Roman"/>
              <a:cs typeface="Times New Roman"/>
              <a:sym typeface="Times New Roman"/>
            </a:endParaRPr>
          </a:p>
          <a:p>
            <a:pPr indent="-296862" lvl="0" marL="401637" marR="0" rtl="0" algn="l">
              <a:lnSpc>
                <a:spcPct val="87000"/>
              </a:lnSpc>
              <a:spcBef>
                <a:spcPts val="500"/>
              </a:spcBef>
              <a:spcAft>
                <a:spcPts val="0"/>
              </a:spcAft>
              <a:buClr>
                <a:srgbClr val="000000"/>
              </a:buClr>
              <a:buSzPts val="2000"/>
              <a:buFont typeface="Rasa"/>
              <a:buNone/>
            </a:pPr>
            <a:r>
              <a:t/>
            </a:r>
            <a:endParaRPr b="0" i="0" sz="2000" u="none">
              <a:solidFill>
                <a:srgbClr val="000000"/>
              </a:solidFill>
              <a:latin typeface="Times New Roman"/>
              <a:ea typeface="Times New Roman"/>
              <a:cs typeface="Times New Roman"/>
              <a:sym typeface="Times New Roman"/>
            </a:endParaRPr>
          </a:p>
          <a:p>
            <a:pPr indent="-296862" lvl="0" marL="401637" marR="0" rtl="0" algn="l">
              <a:lnSpc>
                <a:spcPct val="87000"/>
              </a:lnSpc>
              <a:spcBef>
                <a:spcPts val="500"/>
              </a:spcBef>
              <a:spcAft>
                <a:spcPts val="0"/>
              </a:spcAft>
              <a:buClr>
                <a:srgbClr val="000000"/>
              </a:buClr>
              <a:buSzPts val="2000"/>
              <a:buFont typeface="Rasa"/>
              <a:buNone/>
            </a:pPr>
            <a:r>
              <a:t/>
            </a:r>
            <a:endParaRPr b="0" i="0" sz="2000" u="none">
              <a:solidFill>
                <a:srgbClr val="000000"/>
              </a:solidFill>
              <a:latin typeface="Times New Roman"/>
              <a:ea typeface="Times New Roman"/>
              <a:cs typeface="Times New Roman"/>
              <a:sym typeface="Times New Roman"/>
            </a:endParaRPr>
          </a:p>
          <a:p>
            <a:pPr indent="-296862" lvl="0" marL="401637" marR="0" rtl="0" algn="l">
              <a:lnSpc>
                <a:spcPct val="87000"/>
              </a:lnSpc>
              <a:spcBef>
                <a:spcPts val="500"/>
              </a:spcBef>
              <a:spcAft>
                <a:spcPts val="0"/>
              </a:spcAft>
              <a:buClr>
                <a:srgbClr val="000000"/>
              </a:buClr>
              <a:buSzPts val="2000"/>
              <a:buFont typeface="Rasa"/>
              <a:buNone/>
            </a:pPr>
            <a:r>
              <a:t/>
            </a:r>
            <a:endParaRPr b="0" i="0" sz="2000" u="none">
              <a:solidFill>
                <a:srgbClr val="000000"/>
              </a:solidFill>
              <a:latin typeface="Times New Roman"/>
              <a:ea typeface="Times New Roman"/>
              <a:cs typeface="Times New Roman"/>
              <a:sym typeface="Times New Roman"/>
            </a:endParaRPr>
          </a:p>
          <a:p>
            <a:pPr indent="-296862" lvl="0" marL="401637" marR="0" rtl="0" algn="l">
              <a:lnSpc>
                <a:spcPct val="87000"/>
              </a:lnSpc>
              <a:spcBef>
                <a:spcPts val="500"/>
              </a:spcBef>
              <a:spcAft>
                <a:spcPts val="0"/>
              </a:spcAft>
              <a:buClr>
                <a:srgbClr val="000000"/>
              </a:buClr>
              <a:buSzPts val="2000"/>
              <a:buFont typeface="Rasa"/>
              <a:buNone/>
            </a:pPr>
            <a:r>
              <a:t/>
            </a:r>
            <a:endParaRPr b="0" i="0" sz="2000" u="none">
              <a:solidFill>
                <a:srgbClr val="000000"/>
              </a:solidFill>
              <a:latin typeface="Times New Roman"/>
              <a:ea typeface="Times New Roman"/>
              <a:cs typeface="Times New Roman"/>
              <a:sym typeface="Times New Roman"/>
            </a:endParaRPr>
          </a:p>
          <a:p>
            <a:pPr indent="-296862" lvl="0" marL="401637" marR="0" rtl="0" algn="l">
              <a:lnSpc>
                <a:spcPct val="87000"/>
              </a:lnSpc>
              <a:spcBef>
                <a:spcPts val="5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con L</a:t>
            </a:r>
            <a:r>
              <a:rPr b="0" baseline="-25000" i="0" lang="en-US" sz="2000" u="none">
                <a:solidFill>
                  <a:srgbClr val="000000"/>
                </a:solidFill>
                <a:latin typeface="Times New Roman"/>
                <a:ea typeface="Times New Roman"/>
                <a:cs typeface="Times New Roman"/>
                <a:sym typeface="Times New Roman"/>
              </a:rPr>
              <a:t>c</a:t>
            </a:r>
            <a:r>
              <a:rPr b="0" i="0" lang="en-US" sz="2000" u="none">
                <a:solidFill>
                  <a:srgbClr val="000000"/>
                </a:solidFill>
                <a:latin typeface="Times New Roman"/>
                <a:ea typeface="Times New Roman"/>
                <a:cs typeface="Times New Roman"/>
                <a:sym typeface="Times New Roman"/>
              </a:rPr>
              <a:t>=2.186 x 10</a:t>
            </a:r>
            <a:r>
              <a:rPr b="0" baseline="30000" i="0" lang="en-US" sz="2000" u="none">
                <a:solidFill>
                  <a:srgbClr val="000000"/>
                </a:solidFill>
                <a:latin typeface="Times New Roman"/>
                <a:ea typeface="Times New Roman"/>
                <a:cs typeface="Times New Roman"/>
                <a:sym typeface="Times New Roman"/>
              </a:rPr>
              <a:t>37</a:t>
            </a:r>
            <a:r>
              <a:rPr b="0" i="0" lang="en-US" sz="2000" u="none">
                <a:solidFill>
                  <a:srgbClr val="000000"/>
                </a:solidFill>
                <a:latin typeface="Times New Roman"/>
                <a:ea typeface="Times New Roman"/>
                <a:cs typeface="Times New Roman"/>
                <a:sym typeface="Times New Roman"/>
              </a:rPr>
              <a:t> W</a:t>
            </a:r>
            <a:endParaRPr/>
          </a:p>
        </p:txBody>
      </p:sp>
      <p:pic>
        <p:nvPicPr>
          <p:cNvPr id="342" name="Google Shape;342;p37"/>
          <p:cNvPicPr preferRelativeResize="0"/>
          <p:nvPr/>
        </p:nvPicPr>
        <p:blipFill rotWithShape="1">
          <a:blip r:embed="rId4">
            <a:alphaModFix/>
          </a:blip>
          <a:srcRect b="0" l="0" r="0" t="0"/>
          <a:stretch/>
        </p:blipFill>
        <p:spPr>
          <a:xfrm>
            <a:off x="863600" y="2916237"/>
            <a:ext cx="4459287" cy="650875"/>
          </a:xfrm>
          <a:prstGeom prst="rect">
            <a:avLst/>
          </a:prstGeom>
          <a:noFill/>
          <a:ln>
            <a:noFill/>
          </a:ln>
        </p:spPr>
      </p:pic>
      <p:pic>
        <p:nvPicPr>
          <p:cNvPr id="343" name="Google Shape;343;p37"/>
          <p:cNvPicPr preferRelativeResize="0"/>
          <p:nvPr/>
        </p:nvPicPr>
        <p:blipFill rotWithShape="1">
          <a:blip r:embed="rId5">
            <a:alphaModFix/>
          </a:blip>
          <a:srcRect b="0" l="0" r="0" t="0"/>
          <a:stretch/>
        </p:blipFill>
        <p:spPr>
          <a:xfrm>
            <a:off x="936625" y="4211637"/>
            <a:ext cx="4459287" cy="1181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9" name="Shape 349"/>
        <p:cNvGrpSpPr/>
        <p:nvPr/>
      </p:nvGrpSpPr>
      <p:grpSpPr>
        <a:xfrm>
          <a:off x="0" y="0"/>
          <a:ext cx="0" cy="0"/>
          <a:chOff x="0" y="0"/>
          <a:chExt cx="0" cy="0"/>
        </a:xfrm>
      </p:grpSpPr>
      <p:sp>
        <p:nvSpPr>
          <p:cNvPr id="350" name="Google Shape;350;p38"/>
          <p:cNvSpPr txBox="1"/>
          <p:nvPr>
            <p:ph idx="4294967295" type="body"/>
          </p:nvPr>
        </p:nvSpPr>
        <p:spPr>
          <a:xfrm>
            <a:off x="503237" y="1768475"/>
            <a:ext cx="8929687" cy="4994275"/>
          </a:xfrm>
          <a:prstGeom prst="rect">
            <a:avLst/>
          </a:prstGeom>
          <a:noFill/>
          <a:ln>
            <a:noFill/>
          </a:ln>
        </p:spPr>
        <p:txBody>
          <a:bodyPr anchorCtr="0" anchor="t" bIns="0" lIns="0" spcFirstLastPara="1" rIns="0" wrap="square" tIns="0">
            <a:noAutofit/>
          </a:bodyPr>
          <a:lstStyle/>
          <a:p>
            <a:pPr indent="-296862" lvl="0" marL="401637" marR="0" rtl="0" algn="l">
              <a:lnSpc>
                <a:spcPct val="90000"/>
              </a:lnSpc>
              <a:spcBef>
                <a:spcPts val="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u-band (λ&lt;=2500 Å): se la usa porque </a:t>
            </a:r>
            <a:r>
              <a:rPr lang="en-US" sz="2800">
                <a:latin typeface="Times New Roman"/>
                <a:ea typeface="Times New Roman"/>
                <a:cs typeface="Times New Roman"/>
                <a:sym typeface="Times New Roman"/>
              </a:rPr>
              <a:t>está</a:t>
            </a:r>
            <a:r>
              <a:rPr b="0" i="0" lang="en-US" sz="2800" u="none">
                <a:solidFill>
                  <a:srgbClr val="000000"/>
                </a:solidFill>
                <a:latin typeface="Times New Roman"/>
                <a:ea typeface="Times New Roman"/>
                <a:cs typeface="Times New Roman"/>
                <a:sym typeface="Times New Roman"/>
              </a:rPr>
              <a:t> directamente asociada con la luminosidad de la estrellas jóvenes. La banda u del sdss (a 3600 Å)  es un sustituto razonable. Lo que usualmente se usa es:</a:t>
            </a:r>
            <a:endParaRPr/>
          </a:p>
          <a:p>
            <a:pPr indent="-296862" lvl="0" marL="401637" marR="0" rtl="0" algn="l">
              <a:lnSpc>
                <a:spcPct val="90000"/>
              </a:lnSpc>
              <a:spcBef>
                <a:spcPts val="700"/>
              </a:spcBef>
              <a:spcAft>
                <a:spcPts val="0"/>
              </a:spcAft>
              <a:buClr>
                <a:srgbClr val="000000"/>
              </a:buClr>
              <a:buSzPts val="2800"/>
              <a:buFont typeface="Rasa"/>
              <a:buNone/>
            </a:pPr>
            <a:r>
              <a:t/>
            </a:r>
            <a:endParaRPr b="0" i="0" sz="2800" u="none">
              <a:solidFill>
                <a:srgbClr val="000000"/>
              </a:solidFill>
              <a:latin typeface="Times New Roman"/>
              <a:ea typeface="Times New Roman"/>
              <a:cs typeface="Times New Roman"/>
              <a:sym typeface="Times New Roman"/>
            </a:endParaRPr>
          </a:p>
          <a:p>
            <a:pPr indent="-296862" lvl="0" marL="401637" marR="0" rtl="0" algn="l">
              <a:lnSpc>
                <a:spcPct val="90000"/>
              </a:lnSpc>
              <a:spcBef>
                <a:spcPts val="700"/>
              </a:spcBef>
              <a:spcAft>
                <a:spcPts val="0"/>
              </a:spcAft>
              <a:buClr>
                <a:srgbClr val="000000"/>
              </a:buClr>
              <a:buSzPts val="2800"/>
              <a:buFont typeface="Rasa"/>
              <a:buNone/>
            </a:pPr>
            <a:r>
              <a:t/>
            </a:r>
            <a:endParaRPr b="0" i="0" sz="2800" u="none">
              <a:solidFill>
                <a:srgbClr val="000000"/>
              </a:solidFill>
              <a:latin typeface="Times New Roman"/>
              <a:ea typeface="Times New Roman"/>
              <a:cs typeface="Times New Roman"/>
              <a:sym typeface="Times New Roman"/>
            </a:endParaRPr>
          </a:p>
          <a:p>
            <a:pPr indent="-296862" lvl="0" marL="401637" marR="0" rtl="0" algn="l">
              <a:lnSpc>
                <a:spcPct val="90000"/>
              </a:lnSpc>
              <a:spcBef>
                <a:spcPts val="700"/>
              </a:spcBef>
              <a:spcAft>
                <a:spcPts val="0"/>
              </a:spcAft>
              <a:buClr>
                <a:srgbClr val="000000"/>
              </a:buClr>
              <a:buSzPts val="2800"/>
              <a:buFont typeface="Rasa"/>
              <a:buNone/>
            </a:pPr>
            <a:r>
              <a:t/>
            </a:r>
            <a:endParaRPr b="0" i="0" sz="2800" u="none">
              <a:solidFill>
                <a:srgbClr val="000000"/>
              </a:solidFill>
              <a:latin typeface="Times New Roman"/>
              <a:ea typeface="Times New Roman"/>
              <a:cs typeface="Times New Roman"/>
              <a:sym typeface="Times New Roman"/>
            </a:endParaRPr>
          </a:p>
          <a:p>
            <a:pPr indent="-296862" lvl="0" marL="401637" marR="0" rtl="0" algn="l">
              <a:lnSpc>
                <a:spcPct val="90000"/>
              </a:lnSpc>
              <a:spcBef>
                <a:spcPts val="70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El problema de este indicador es que </a:t>
            </a:r>
            <a:r>
              <a:rPr lang="en-US" sz="2800">
                <a:latin typeface="Times New Roman"/>
                <a:ea typeface="Times New Roman"/>
                <a:cs typeface="Times New Roman"/>
                <a:sym typeface="Times New Roman"/>
              </a:rPr>
              <a:t>varía</a:t>
            </a:r>
            <a:r>
              <a:rPr b="0" i="0" lang="en-US" sz="2800" u="none">
                <a:solidFill>
                  <a:srgbClr val="000000"/>
                </a:solidFill>
                <a:latin typeface="Times New Roman"/>
                <a:ea typeface="Times New Roman"/>
                <a:cs typeface="Times New Roman"/>
                <a:sym typeface="Times New Roman"/>
              </a:rPr>
              <a:t> mucho debido a la fuerte dependencia con los tiempos de evolución: la luminosidad puede variar un factor 10 entre el burst y 10</a:t>
            </a:r>
            <a:r>
              <a:rPr b="0" baseline="30000" i="0" lang="en-US" sz="2800" u="none">
                <a:solidFill>
                  <a:srgbClr val="000000"/>
                </a:solidFill>
                <a:latin typeface="Times New Roman"/>
                <a:ea typeface="Times New Roman"/>
                <a:cs typeface="Times New Roman"/>
                <a:sym typeface="Times New Roman"/>
              </a:rPr>
              <a:t>8</a:t>
            </a:r>
            <a:r>
              <a:rPr b="0" i="0" lang="en-US" sz="2800" u="none">
                <a:solidFill>
                  <a:srgbClr val="000000"/>
                </a:solidFill>
                <a:latin typeface="Times New Roman"/>
                <a:ea typeface="Times New Roman"/>
                <a:cs typeface="Times New Roman"/>
                <a:sym typeface="Times New Roman"/>
              </a:rPr>
              <a:t> </a:t>
            </a:r>
            <a:r>
              <a:rPr lang="en-US" sz="2800">
                <a:latin typeface="Times New Roman"/>
                <a:ea typeface="Times New Roman"/>
                <a:cs typeface="Times New Roman"/>
                <a:sym typeface="Times New Roman"/>
              </a:rPr>
              <a:t>años</a:t>
            </a:r>
            <a:r>
              <a:rPr b="0" i="0" lang="en-US" sz="2800" u="none">
                <a:solidFill>
                  <a:srgbClr val="000000"/>
                </a:solidFill>
                <a:latin typeface="Times New Roman"/>
                <a:ea typeface="Times New Roman"/>
                <a:cs typeface="Times New Roman"/>
                <a:sym typeface="Times New Roman"/>
              </a:rPr>
              <a:t> después.</a:t>
            </a:r>
            <a:endParaRPr/>
          </a:p>
        </p:txBody>
      </p:sp>
      <p:pic>
        <p:nvPicPr>
          <p:cNvPr id="351" name="Google Shape;351;p38"/>
          <p:cNvPicPr preferRelativeResize="0"/>
          <p:nvPr/>
        </p:nvPicPr>
        <p:blipFill rotWithShape="1">
          <a:blip r:embed="rId4">
            <a:alphaModFix/>
          </a:blip>
          <a:srcRect b="0" l="0" r="0" t="0"/>
          <a:stretch/>
        </p:blipFill>
        <p:spPr>
          <a:xfrm>
            <a:off x="936625" y="3635375"/>
            <a:ext cx="8353425" cy="7381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7" name="Shape 357"/>
        <p:cNvGrpSpPr/>
        <p:nvPr/>
      </p:nvGrpSpPr>
      <p:grpSpPr>
        <a:xfrm>
          <a:off x="0" y="0"/>
          <a:ext cx="0" cy="0"/>
          <a:chOff x="0" y="0"/>
          <a:chExt cx="0" cy="0"/>
        </a:xfrm>
      </p:grpSpPr>
      <p:sp>
        <p:nvSpPr>
          <p:cNvPr id="358" name="Google Shape;358;p39"/>
          <p:cNvSpPr txBox="1"/>
          <p:nvPr>
            <p:ph idx="4294967295" type="body"/>
          </p:nvPr>
        </p:nvSpPr>
        <p:spPr>
          <a:xfrm>
            <a:off x="503237" y="1768475"/>
            <a:ext cx="9290050" cy="4994275"/>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Este fenómeno se puede solucionar con una dependencia no lineal.</a:t>
            </a:r>
            <a:endParaRPr/>
          </a:p>
          <a:p>
            <a:pPr indent="-296862" lvl="0" marL="401637"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Teniendo en cuenta esto sacan la siguiente calibración:</a:t>
            </a:r>
            <a:endParaRPr/>
          </a:p>
          <a:p>
            <a:pPr indent="-342900" lvl="0" marL="342900" marR="0" rtl="0" algn="l">
              <a:lnSpc>
                <a:spcPct val="87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pic>
        <p:nvPicPr>
          <p:cNvPr id="359" name="Google Shape;359;p39"/>
          <p:cNvPicPr preferRelativeResize="0"/>
          <p:nvPr/>
        </p:nvPicPr>
        <p:blipFill rotWithShape="1">
          <a:blip r:embed="rId4">
            <a:alphaModFix/>
          </a:blip>
          <a:srcRect b="0" l="0" r="0" t="0"/>
          <a:stretch/>
        </p:blipFill>
        <p:spPr>
          <a:xfrm>
            <a:off x="576262" y="3995737"/>
            <a:ext cx="8351837" cy="89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4"/>
          <p:cNvSpPr txBox="1"/>
          <p:nvPr>
            <p:ph idx="4294967295"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pic>
        <p:nvPicPr>
          <p:cNvPr id="89" name="Google Shape;89;p4"/>
          <p:cNvPicPr preferRelativeResize="0"/>
          <p:nvPr/>
        </p:nvPicPr>
        <p:blipFill rotWithShape="1">
          <a:blip r:embed="rId4">
            <a:alphaModFix/>
          </a:blip>
          <a:srcRect b="0" l="0" r="0" t="0"/>
          <a:stretch/>
        </p:blipFill>
        <p:spPr>
          <a:xfrm>
            <a:off x="0" y="971550"/>
            <a:ext cx="5278437" cy="5903912"/>
          </a:xfrm>
          <a:prstGeom prst="rect">
            <a:avLst/>
          </a:prstGeom>
          <a:noFill/>
          <a:ln>
            <a:noFill/>
          </a:ln>
        </p:spPr>
      </p:pic>
      <p:sp>
        <p:nvSpPr>
          <p:cNvPr id="90" name="Google Shape;90;p4"/>
          <p:cNvSpPr txBox="1"/>
          <p:nvPr>
            <p:ph idx="4294967295" type="body"/>
          </p:nvPr>
        </p:nvSpPr>
        <p:spPr>
          <a:xfrm>
            <a:off x="5400675" y="1116012"/>
            <a:ext cx="4459287" cy="4987925"/>
          </a:xfrm>
          <a:prstGeom prst="rect">
            <a:avLst/>
          </a:prstGeom>
          <a:noFill/>
          <a:ln>
            <a:noFill/>
          </a:ln>
        </p:spPr>
        <p:txBody>
          <a:bodyPr anchorCtr="0" anchor="t" bIns="0" lIns="0" spcFirstLastPara="1" rIns="0" wrap="square" tIns="0">
            <a:noAutofit/>
          </a:bodyPr>
          <a:lstStyle/>
          <a:p>
            <a:pPr indent="-296862" lvl="0" marL="401637" marR="0" rtl="0" algn="l">
              <a:lnSpc>
                <a:spcPct val="80000"/>
              </a:lnSpc>
              <a:spcBef>
                <a:spcPts val="0"/>
              </a:spcBef>
              <a:spcAft>
                <a:spcPts val="0"/>
              </a:spcAft>
              <a:buClr>
                <a:srgbClr val="000000"/>
              </a:buClr>
              <a:buSzPts val="2800"/>
              <a:buFont typeface="Times New Roman"/>
              <a:buChar char="•"/>
            </a:pPr>
            <a:r>
              <a:rPr b="0" i="0" lang="en-US" sz="2800" u="none" cap="none" strike="noStrike">
                <a:solidFill>
                  <a:srgbClr val="000000"/>
                </a:solidFill>
                <a:latin typeface="Times New Roman"/>
                <a:ea typeface="Times New Roman"/>
                <a:cs typeface="Times New Roman"/>
                <a:sym typeface="Times New Roman"/>
              </a:rPr>
              <a:t>The morphology–density relation for three criteria of </a:t>
            </a:r>
            <a:r>
              <a:rPr b="0" i="1" lang="en-US" sz="2800" u="none" cap="none" strike="noStrike">
                <a:solidFill>
                  <a:srgbClr val="000000"/>
                </a:solidFill>
                <a:latin typeface="Times New Roman"/>
                <a:ea typeface="Times New Roman"/>
                <a:cs typeface="Times New Roman"/>
                <a:sym typeface="Times New Roman"/>
              </a:rPr>
              <a:t>Cin</a:t>
            </a:r>
            <a:r>
              <a:rPr b="0" i="0" lang="en-US" sz="2800" u="none" cap="none" strike="noStrike">
                <a:solidFill>
                  <a:srgbClr val="000000"/>
                </a:solidFill>
                <a:latin typeface="Times New Roman"/>
                <a:ea typeface="Times New Roman"/>
                <a:cs typeface="Times New Roman"/>
                <a:sym typeface="Times New Roman"/>
              </a:rPr>
              <a:t>. Fractions of early-type galaxies are plotted against the local galaxy density. Three criteria are </a:t>
            </a:r>
            <a:r>
              <a:rPr b="0" i="1" lang="en-US" sz="2800" u="none" cap="none" strike="noStrike">
                <a:solidFill>
                  <a:srgbClr val="000000"/>
                </a:solidFill>
                <a:latin typeface="Times New Roman"/>
                <a:ea typeface="Times New Roman"/>
                <a:cs typeface="Times New Roman"/>
                <a:sym typeface="Times New Roman"/>
              </a:rPr>
              <a:t>Cin</a:t>
            </a:r>
            <a:r>
              <a:rPr b="0" i="0" lang="en-US" sz="2800" u="none" cap="none" strike="noStrike">
                <a:solidFill>
                  <a:srgbClr val="000000"/>
                </a:solidFill>
                <a:latin typeface="Times New Roman"/>
                <a:ea typeface="Times New Roman"/>
                <a:cs typeface="Times New Roman"/>
                <a:sym typeface="Times New Roman"/>
              </a:rPr>
              <a:t>&lt; 0.4, </a:t>
            </a:r>
            <a:r>
              <a:rPr b="0" i="1" lang="en-US" sz="2800" u="none" cap="none" strike="noStrike">
                <a:solidFill>
                  <a:srgbClr val="000000"/>
                </a:solidFill>
                <a:latin typeface="Times New Roman"/>
                <a:ea typeface="Times New Roman"/>
                <a:cs typeface="Times New Roman"/>
                <a:sym typeface="Times New Roman"/>
              </a:rPr>
              <a:t>Cin</a:t>
            </a:r>
            <a:r>
              <a:rPr b="0" i="0" lang="en-US" sz="2800" u="none" cap="none" strike="noStrike">
                <a:solidFill>
                  <a:srgbClr val="000000"/>
                </a:solidFill>
                <a:latin typeface="Times New Roman"/>
                <a:ea typeface="Times New Roman"/>
                <a:cs typeface="Times New Roman"/>
                <a:sym typeface="Times New Roman"/>
              </a:rPr>
              <a:t>&lt; 0.43 and </a:t>
            </a:r>
            <a:r>
              <a:rPr b="0" i="1" lang="en-US" sz="2800" u="none" cap="none" strike="noStrike">
                <a:solidFill>
                  <a:srgbClr val="000000"/>
                </a:solidFill>
                <a:latin typeface="Times New Roman"/>
                <a:ea typeface="Times New Roman"/>
                <a:cs typeface="Times New Roman"/>
                <a:sym typeface="Times New Roman"/>
              </a:rPr>
              <a:t>Cin</a:t>
            </a:r>
            <a:r>
              <a:rPr b="0" i="0" lang="en-US" sz="2800" u="none" cap="none" strike="noStrike">
                <a:solidFill>
                  <a:srgbClr val="000000"/>
                </a:solidFill>
                <a:latin typeface="Times New Roman"/>
                <a:ea typeface="Times New Roman"/>
                <a:cs typeface="Times New Roman"/>
                <a:sym typeface="Times New Roman"/>
              </a:rPr>
              <a:t>&lt; 0.37 in the solid, dashed and dotted lines, respectively. We do not include galaxy densities &gt;30 Mpc 2 in this plot since above this density there are only a few galaxies in each bin.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pic>
        <p:nvPicPr>
          <p:cNvPr id="366" name="Google Shape;366;p40"/>
          <p:cNvPicPr preferRelativeResize="0"/>
          <p:nvPr/>
        </p:nvPicPr>
        <p:blipFill rotWithShape="1">
          <a:blip r:embed="rId4">
            <a:alphaModFix/>
          </a:blip>
          <a:srcRect b="0" l="0" r="0" t="0"/>
          <a:stretch/>
        </p:blipFill>
        <p:spPr>
          <a:xfrm>
            <a:off x="0" y="1403350"/>
            <a:ext cx="5021262" cy="5616575"/>
          </a:xfrm>
          <a:prstGeom prst="rect">
            <a:avLst/>
          </a:prstGeom>
          <a:noFill/>
          <a:ln>
            <a:noFill/>
          </a:ln>
        </p:spPr>
      </p:pic>
      <p:sp>
        <p:nvSpPr>
          <p:cNvPr id="367" name="Google Shape;367;p40"/>
          <p:cNvSpPr txBox="1"/>
          <p:nvPr>
            <p:ph idx="4294967295" type="body"/>
          </p:nvPr>
        </p:nvSpPr>
        <p:spPr>
          <a:xfrm>
            <a:off x="5114925" y="1768475"/>
            <a:ext cx="4459287" cy="4994275"/>
          </a:xfrm>
          <a:prstGeom prst="rect">
            <a:avLst/>
          </a:prstGeom>
          <a:noFill/>
          <a:ln>
            <a:noFill/>
          </a:ln>
        </p:spPr>
        <p:txBody>
          <a:bodyPr anchorCtr="0" anchor="t" bIns="0" lIns="0" spcFirstLastPara="1" rIns="0" wrap="square" tIns="0">
            <a:noAutofit/>
          </a:bodyPr>
          <a:lstStyle/>
          <a:p>
            <a:pPr indent="-296862" lvl="0" marL="423862" marR="0" rtl="0" algn="l">
              <a:lnSpc>
                <a:spcPct val="80000"/>
              </a:lnSpc>
              <a:spcBef>
                <a:spcPts val="0"/>
              </a:spcBef>
              <a:spcAft>
                <a:spcPts val="0"/>
              </a:spcAft>
              <a:buClr>
                <a:srgbClr val="000000"/>
              </a:buClr>
              <a:buSzPts val="1800"/>
              <a:buFont typeface="Times New Roman"/>
              <a:buNone/>
            </a:pPr>
            <a:r>
              <a:rPr b="0" i="0" lang="en-US" sz="1800" u="none">
                <a:solidFill>
                  <a:srgbClr val="000000"/>
                </a:solidFill>
                <a:latin typeface="Times New Roman"/>
                <a:ea typeface="Times New Roman"/>
                <a:cs typeface="Times New Roman"/>
                <a:sym typeface="Times New Roman"/>
              </a:rPr>
              <a:t>SFRs from </a:t>
            </a:r>
            <a:r>
              <a:rPr b="0" i="1" lang="en-US" sz="1800" u="none">
                <a:solidFill>
                  <a:srgbClr val="000000"/>
                </a:solidFill>
                <a:latin typeface="Times New Roman"/>
                <a:ea typeface="Times New Roman"/>
                <a:cs typeface="Times New Roman"/>
                <a:sym typeface="Times New Roman"/>
              </a:rPr>
              <a:t>u</a:t>
            </a:r>
            <a:r>
              <a:rPr b="0" i="0" lang="en-US" sz="1800" u="none">
                <a:solidFill>
                  <a:srgbClr val="000000"/>
                </a:solidFill>
                <a:latin typeface="Times New Roman"/>
                <a:ea typeface="Times New Roman"/>
                <a:cs typeface="Times New Roman"/>
                <a:sym typeface="Times New Roman"/>
              </a:rPr>
              <a:t>-band luminosity compared with the SFRs from FIRST 1.4 GHz luminosity. Shown are the 771 SF galaxies remaining after NVSS measurements are used to replace those from FIRST for galaxies with </a:t>
            </a:r>
            <a:r>
              <a:rPr b="0" i="1" lang="en-US" sz="1800" u="none">
                <a:solidFill>
                  <a:srgbClr val="000000"/>
                </a:solidFill>
                <a:latin typeface="Times New Roman"/>
                <a:ea typeface="Times New Roman"/>
                <a:cs typeface="Times New Roman"/>
                <a:sym typeface="Times New Roman"/>
              </a:rPr>
              <a:t>r</a:t>
            </a:r>
            <a:r>
              <a:rPr b="0" i="0" lang="en-US" sz="1800" u="none">
                <a:solidFill>
                  <a:srgbClr val="000000"/>
                </a:solidFill>
                <a:latin typeface="Times New Roman"/>
                <a:ea typeface="Times New Roman"/>
                <a:cs typeface="Times New Roman"/>
                <a:sym typeface="Times New Roman"/>
              </a:rPr>
              <a:t> &gt; 10  . Panel (</a:t>
            </a:r>
            <a:r>
              <a:rPr b="0" i="1" lang="en-US" sz="1800" u="none">
                <a:solidFill>
                  <a:srgbClr val="000000"/>
                </a:solidFill>
                <a:latin typeface="Times New Roman"/>
                <a:ea typeface="Times New Roman"/>
                <a:cs typeface="Times New Roman"/>
                <a:sym typeface="Times New Roman"/>
              </a:rPr>
              <a:t>a</a:t>
            </a:r>
            <a:r>
              <a:rPr b="0" i="0" lang="en-US" sz="1800" u="none">
                <a:solidFill>
                  <a:srgbClr val="000000"/>
                </a:solidFill>
                <a:latin typeface="Times New Roman"/>
                <a:ea typeface="Times New Roman"/>
                <a:cs typeface="Times New Roman"/>
                <a:sym typeface="Times New Roman"/>
              </a:rPr>
              <a:t>) shows SFR</a:t>
            </a:r>
            <a:r>
              <a:rPr b="0" i="1" lang="en-US" sz="1800" u="none">
                <a:solidFill>
                  <a:srgbClr val="000000"/>
                </a:solidFill>
                <a:latin typeface="Times New Roman"/>
                <a:ea typeface="Times New Roman"/>
                <a:cs typeface="Times New Roman"/>
                <a:sym typeface="Times New Roman"/>
              </a:rPr>
              <a:t>U</a:t>
            </a:r>
            <a:r>
              <a:rPr b="0" i="0" lang="en-US" sz="1800" u="none">
                <a:solidFill>
                  <a:srgbClr val="000000"/>
                </a:solidFill>
                <a:latin typeface="Times New Roman"/>
                <a:ea typeface="Times New Roman"/>
                <a:cs typeface="Times New Roman"/>
                <a:sym typeface="Times New Roman"/>
              </a:rPr>
              <a:t> before the obscuration correction is applied. The lower panels incorporate the obscuration correction to the SFR</a:t>
            </a:r>
            <a:r>
              <a:rPr b="0" i="1" lang="en-US" sz="1800" u="none">
                <a:solidFill>
                  <a:srgbClr val="000000"/>
                </a:solidFill>
                <a:latin typeface="Times New Roman"/>
                <a:ea typeface="Times New Roman"/>
                <a:cs typeface="Times New Roman"/>
                <a:sym typeface="Times New Roman"/>
              </a:rPr>
              <a:t>U</a:t>
            </a:r>
            <a:r>
              <a:rPr b="0" i="0" lang="en-US" sz="1800" u="none">
                <a:solidFill>
                  <a:srgbClr val="000000"/>
                </a:solidFill>
                <a:latin typeface="Times New Roman"/>
                <a:ea typeface="Times New Roman"/>
                <a:cs typeface="Times New Roman"/>
                <a:sym typeface="Times New Roman"/>
              </a:rPr>
              <a:t>, directly from the (stellar absorption corrected) Balmer decrement in (</a:t>
            </a:r>
            <a:r>
              <a:rPr b="0" i="1" lang="en-US" sz="1800" u="none">
                <a:solidFill>
                  <a:srgbClr val="000000"/>
                </a:solidFill>
                <a:latin typeface="Times New Roman"/>
                <a:ea typeface="Times New Roman"/>
                <a:cs typeface="Times New Roman"/>
                <a:sym typeface="Times New Roman"/>
              </a:rPr>
              <a:t>b</a:t>
            </a:r>
            <a:r>
              <a:rPr b="0" i="0" lang="en-US" sz="1800" u="none">
                <a:solidFill>
                  <a:srgbClr val="000000"/>
                </a:solidFill>
                <a:latin typeface="Times New Roman"/>
                <a:ea typeface="Times New Roman"/>
                <a:cs typeface="Times New Roman"/>
                <a:sym typeface="Times New Roman"/>
              </a:rPr>
              <a:t>), and using the method of Afonso et al. (</a:t>
            </a:r>
            <a:r>
              <a:rPr b="0" i="0" lang="en-US" sz="1800" u="sng">
                <a:solidFill>
                  <a:srgbClr val="CCCCFF"/>
                </a:solidFill>
                <a:latin typeface="Rasa"/>
                <a:ea typeface="Rasa"/>
                <a:cs typeface="Rasa"/>
                <a:sym typeface="Rasa"/>
                <a:hlinkClick r:id="rId5">
                  <a:extLst>
                    <a:ext uri="{A12FA001-AC4F-418D-AE19-62706E023703}">
                      <ahyp:hlinkClr val="tx"/>
                    </a:ext>
                  </a:extLst>
                </a:hlinkClick>
              </a:rPr>
              <a:t>2003</a:t>
            </a:r>
            <a:r>
              <a:rPr b="0" i="0" lang="en-US" sz="1800" u="none">
                <a:solidFill>
                  <a:srgbClr val="000000"/>
                </a:solidFill>
                <a:latin typeface="Times New Roman"/>
                <a:ea typeface="Times New Roman"/>
                <a:cs typeface="Times New Roman"/>
                <a:sym typeface="Times New Roman"/>
              </a:rPr>
              <a:t>) in (</a:t>
            </a:r>
            <a:r>
              <a:rPr b="0" i="1" lang="en-US" sz="1800" u="none">
                <a:solidFill>
                  <a:srgbClr val="000000"/>
                </a:solidFill>
                <a:latin typeface="Times New Roman"/>
                <a:ea typeface="Times New Roman"/>
                <a:cs typeface="Times New Roman"/>
                <a:sym typeface="Times New Roman"/>
              </a:rPr>
              <a:t>c</a:t>
            </a:r>
            <a:r>
              <a:rPr b="0" i="0" lang="en-US" sz="1800" u="none">
                <a:solidFill>
                  <a:srgbClr val="000000"/>
                </a:solidFill>
                <a:latin typeface="Times New Roman"/>
                <a:ea typeface="Times New Roman"/>
                <a:cs typeface="Times New Roman"/>
                <a:sym typeface="Times New Roman"/>
              </a:rPr>
              <a:t>). The error bars in the upper left of (</a:t>
            </a:r>
            <a:r>
              <a:rPr b="0" i="1" lang="en-US" sz="1800" u="none">
                <a:solidFill>
                  <a:srgbClr val="000000"/>
                </a:solidFill>
                <a:latin typeface="Times New Roman"/>
                <a:ea typeface="Times New Roman"/>
                <a:cs typeface="Times New Roman"/>
                <a:sym typeface="Times New Roman"/>
              </a:rPr>
              <a:t>b</a:t>
            </a:r>
            <a:r>
              <a:rPr b="0" i="0" lang="en-US" sz="1800" u="none">
                <a:solidFill>
                  <a:srgbClr val="000000"/>
                </a:solidFill>
                <a:latin typeface="Times New Roman"/>
                <a:ea typeface="Times New Roman"/>
                <a:cs typeface="Times New Roman"/>
                <a:sym typeface="Times New Roman"/>
              </a:rPr>
              <a:t>) indicate the typical random error in the measurements. The slight apparent offset in (</a:t>
            </a:r>
            <a:r>
              <a:rPr b="0" i="1" lang="en-US" sz="1800" u="none">
                <a:solidFill>
                  <a:srgbClr val="000000"/>
                </a:solidFill>
                <a:latin typeface="Times New Roman"/>
                <a:ea typeface="Times New Roman"/>
                <a:cs typeface="Times New Roman"/>
                <a:sym typeface="Times New Roman"/>
              </a:rPr>
              <a:t>b</a:t>
            </a:r>
            <a:r>
              <a:rPr b="0" i="0" lang="en-US" sz="1800" u="none">
                <a:solidFill>
                  <a:srgbClr val="000000"/>
                </a:solidFill>
                <a:latin typeface="Times New Roman"/>
                <a:ea typeface="Times New Roman"/>
                <a:cs typeface="Times New Roman"/>
                <a:sym typeface="Times New Roman"/>
              </a:rPr>
              <a:t>) toward lower SFR</a:t>
            </a:r>
            <a:r>
              <a:rPr b="0" i="1" lang="en-US" sz="1800" u="none">
                <a:solidFill>
                  <a:srgbClr val="000000"/>
                </a:solidFill>
                <a:latin typeface="Times New Roman"/>
                <a:ea typeface="Times New Roman"/>
                <a:cs typeface="Times New Roman"/>
                <a:sym typeface="Times New Roman"/>
              </a:rPr>
              <a:t>U</a:t>
            </a:r>
            <a:r>
              <a:rPr b="0" i="0" lang="en-US" sz="1800" u="none">
                <a:solidFill>
                  <a:srgbClr val="000000"/>
                </a:solidFill>
                <a:latin typeface="Times New Roman"/>
                <a:ea typeface="Times New Roman"/>
                <a:cs typeface="Times New Roman"/>
                <a:sym typeface="Times New Roman"/>
              </a:rPr>
              <a:t> estimates is a result partially of the incompleteness of this sample although the same effect is present, to a lesser extent, if the radio-detected galaxies are restricted to those in the complete sample (see discussion in </a:t>
            </a:r>
            <a:r>
              <a:rPr b="0" i="0" lang="en-US" sz="1800" u="sng">
                <a:solidFill>
                  <a:srgbClr val="CCCCFF"/>
                </a:solidFill>
                <a:latin typeface="Rasa"/>
                <a:ea typeface="Rasa"/>
                <a:cs typeface="Rasa"/>
                <a:sym typeface="Rasa"/>
                <a:hlinkClick r:id="rId6">
                  <a:extLst>
                    <a:ext uri="{A12FA001-AC4F-418D-AE19-62706E023703}">
                      <ahyp:hlinkClr val="tx"/>
                    </a:ext>
                  </a:extLst>
                </a:hlinkClick>
              </a:rPr>
              <a:t>§ 4.2</a:t>
            </a:r>
            <a:r>
              <a:rPr b="0" i="0" lang="en-US" sz="1800" u="none">
                <a:solidFill>
                  <a:srgbClr val="000000"/>
                </a:solidFill>
                <a:latin typeface="Times New Roman"/>
                <a:ea typeface="Times New Roman"/>
                <a:cs typeface="Times New Roman"/>
                <a:sym typeface="Times New Roman"/>
              </a:rPr>
              <a:t> and </a:t>
            </a:r>
            <a:r>
              <a:rPr b="0" i="0" lang="en-US" sz="1800" u="sng">
                <a:solidFill>
                  <a:srgbClr val="CCCCFF"/>
                </a:solidFill>
                <a:latin typeface="Rasa"/>
                <a:ea typeface="Rasa"/>
                <a:cs typeface="Rasa"/>
                <a:sym typeface="Rasa"/>
                <a:hlinkClick r:id="rId7">
                  <a:extLst>
                    <a:ext uri="{A12FA001-AC4F-418D-AE19-62706E023703}">
                      <ahyp:hlinkClr val="tx"/>
                    </a:ext>
                  </a:extLst>
                </a:hlinkClick>
              </a:rPr>
              <a:t>Fig. 18</a:t>
            </a:r>
            <a:r>
              <a:rPr b="0" i="0" lang="en-US" sz="1800" u="none">
                <a:solidFill>
                  <a:srgbClr val="000000"/>
                </a:solidFill>
                <a:latin typeface="Times New Roman"/>
                <a:ea typeface="Times New Roman"/>
                <a:cs typeface="Times New Roman"/>
                <a:sym typeface="Times New Roman"/>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3" name="Shape 373"/>
        <p:cNvGrpSpPr/>
        <p:nvPr/>
      </p:nvGrpSpPr>
      <p:grpSpPr>
        <a:xfrm>
          <a:off x="0" y="0"/>
          <a:ext cx="0" cy="0"/>
          <a:chOff x="0" y="0"/>
          <a:chExt cx="0" cy="0"/>
        </a:xfrm>
      </p:grpSpPr>
      <p:sp>
        <p:nvSpPr>
          <p:cNvPr id="374" name="Google Shape;374;p41"/>
          <p:cNvSpPr txBox="1"/>
          <p:nvPr>
            <p:ph idx="4294967295" type="body"/>
          </p:nvPr>
        </p:nvSpPr>
        <p:spPr>
          <a:xfrm>
            <a:off x="503237" y="1768475"/>
            <a:ext cx="9001125" cy="2157412"/>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En todo este proceso los únicos calibradores independiente que quedaron son H</a:t>
            </a:r>
            <a:r>
              <a:rPr lang="en-US">
                <a:latin typeface="Times New Roman"/>
                <a:ea typeface="Times New Roman"/>
                <a:cs typeface="Times New Roman"/>
                <a:sym typeface="Times New Roman"/>
              </a:rPr>
              <a:t>α</a:t>
            </a:r>
            <a:r>
              <a:rPr b="0" i="0" lang="en-US" sz="3200" u="none">
                <a:solidFill>
                  <a:srgbClr val="000000"/>
                </a:solidFill>
                <a:latin typeface="Times New Roman"/>
                <a:ea typeface="Times New Roman"/>
                <a:cs typeface="Times New Roman"/>
                <a:sym typeface="Times New Roman"/>
              </a:rPr>
              <a:t> y FIR.</a:t>
            </a:r>
            <a:endParaRPr/>
          </a:p>
          <a:p>
            <a:pPr indent="-342900" lvl="0" marL="342900" marR="0" rtl="0" algn="l">
              <a:lnSpc>
                <a:spcPct val="87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pic>
        <p:nvPicPr>
          <p:cNvPr id="375" name="Google Shape;375;p41"/>
          <p:cNvPicPr preferRelativeResize="0"/>
          <p:nvPr/>
        </p:nvPicPr>
        <p:blipFill rotWithShape="1">
          <a:blip r:embed="rId4">
            <a:alphaModFix/>
          </a:blip>
          <a:srcRect b="0" l="0" r="0" t="0"/>
          <a:stretch/>
        </p:blipFill>
        <p:spPr>
          <a:xfrm>
            <a:off x="1727200" y="3275012"/>
            <a:ext cx="6697662" cy="3760787"/>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1" name="Shape 381"/>
        <p:cNvGrpSpPr/>
        <p:nvPr/>
      </p:nvGrpSpPr>
      <p:grpSpPr>
        <a:xfrm>
          <a:off x="0" y="0"/>
          <a:ext cx="0" cy="0"/>
          <a:chOff x="0" y="0"/>
          <a:chExt cx="0" cy="0"/>
        </a:xfrm>
      </p:grpSpPr>
      <p:sp>
        <p:nvSpPr>
          <p:cNvPr id="382" name="Google Shape;382;p42"/>
          <p:cNvSpPr txBox="1"/>
          <p:nvPr>
            <p:ph idx="4294967295" type="title"/>
          </p:nvPr>
        </p:nvSpPr>
        <p:spPr>
          <a:xfrm>
            <a:off x="360362" y="-79375"/>
            <a:ext cx="7378700" cy="1419225"/>
          </a:xfrm>
          <a:prstGeom prst="rect">
            <a:avLst/>
          </a:prstGeom>
          <a:noFill/>
          <a:ln>
            <a:noFill/>
          </a:ln>
        </p:spPr>
        <p:txBody>
          <a:bodyPr anchorCtr="0" anchor="ctr" bIns="0" lIns="0" spcFirstLastPara="1" rIns="0" wrap="square" tIns="0">
            <a:noAutofit/>
          </a:bodyPr>
          <a:lstStyle/>
          <a:p>
            <a:pPr indent="0" lvl="0" marL="0" marR="0" rtl="0" algn="l">
              <a:lnSpc>
                <a:spcPct val="97000"/>
              </a:lnSpc>
              <a:spcBef>
                <a:spcPts val="0"/>
              </a:spcBef>
              <a:spcAft>
                <a:spcPts val="0"/>
              </a:spcAft>
              <a:buClr>
                <a:srgbClr val="FFFFFF"/>
              </a:buClr>
              <a:buSzPts val="3200"/>
              <a:buFont typeface="Rasa"/>
              <a:buNone/>
            </a:pPr>
            <a:r>
              <a:rPr b="0" i="0" lang="en-US" sz="3200" u="none">
                <a:solidFill>
                  <a:srgbClr val="FFFFFF"/>
                </a:solidFill>
                <a:latin typeface="Rasa"/>
                <a:ea typeface="Rasa"/>
                <a:cs typeface="Rasa"/>
                <a:sym typeface="Rasa"/>
              </a:rPr>
              <a:t>Dependencia de la SFR con el entorno en el SDSS. Astro-ph0210193. Gomez et al.</a:t>
            </a:r>
            <a:endParaRPr/>
          </a:p>
        </p:txBody>
      </p:sp>
      <p:sp>
        <p:nvSpPr>
          <p:cNvPr id="383" name="Google Shape;383;p42"/>
          <p:cNvSpPr txBox="1"/>
          <p:nvPr>
            <p:ph idx="4294967295" type="body"/>
          </p:nvPr>
        </p:nvSpPr>
        <p:spPr>
          <a:xfrm>
            <a:off x="503237" y="1768475"/>
            <a:ext cx="9001125" cy="4994275"/>
          </a:xfrm>
          <a:prstGeom prst="rect">
            <a:avLst/>
          </a:prstGeom>
          <a:noFill/>
          <a:ln>
            <a:noFill/>
          </a:ln>
        </p:spPr>
        <p:txBody>
          <a:bodyPr anchorCtr="0" anchor="t" bIns="0" lIns="0" spcFirstLastPara="1" rIns="0" wrap="square" tIns="0">
            <a:noAutofit/>
          </a:bodyPr>
          <a:lstStyle/>
          <a:p>
            <a:pPr indent="-312737" lvl="0" marL="312737" marR="0" rtl="0" algn="l">
              <a:lnSpc>
                <a:spcPct val="90000"/>
              </a:lnSpc>
              <a:spcBef>
                <a:spcPts val="0"/>
              </a:spcBef>
              <a:spcAft>
                <a:spcPts val="0"/>
              </a:spcAft>
              <a:buClr>
                <a:srgbClr val="000000"/>
              </a:buClr>
              <a:buSzPts val="2800"/>
              <a:buFont typeface="Rasa"/>
              <a:buNone/>
            </a:pPr>
            <a:r>
              <a:t/>
            </a:r>
            <a:endParaRPr b="0" i="0" sz="2800" u="none">
              <a:solidFill>
                <a:srgbClr val="000000"/>
              </a:solidFill>
              <a:latin typeface="Times New Roman"/>
              <a:ea typeface="Times New Roman"/>
              <a:cs typeface="Times New Roman"/>
              <a:sym typeface="Times New Roman"/>
            </a:endParaRPr>
          </a:p>
          <a:p>
            <a:pPr indent="-312737" lvl="0" marL="312737" marR="0" rtl="0" algn="l">
              <a:lnSpc>
                <a:spcPct val="90000"/>
              </a:lnSpc>
              <a:spcBef>
                <a:spcPts val="70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Datos: EDR</a:t>
            </a:r>
            <a:endParaRPr/>
          </a:p>
          <a:p>
            <a:pPr indent="-312737" lvl="0" marL="312737" marR="0" rtl="0" algn="l">
              <a:lnSpc>
                <a:spcPct val="90000"/>
              </a:lnSpc>
              <a:spcBef>
                <a:spcPts val="70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Como miden la SFR?: usan el Halfa aunque también usan el [OII] (ambas </a:t>
            </a:r>
            <a:r>
              <a:rPr lang="en-US" sz="2800">
                <a:latin typeface="Times New Roman"/>
                <a:ea typeface="Times New Roman"/>
                <a:cs typeface="Times New Roman"/>
                <a:sym typeface="Times New Roman"/>
              </a:rPr>
              <a:t>líneas</a:t>
            </a:r>
            <a:r>
              <a:rPr b="0" i="0" lang="en-US" sz="2800" u="none">
                <a:solidFill>
                  <a:srgbClr val="000000"/>
                </a:solidFill>
                <a:latin typeface="Times New Roman"/>
                <a:ea typeface="Times New Roman"/>
                <a:cs typeface="Times New Roman"/>
                <a:sym typeface="Times New Roman"/>
              </a:rPr>
              <a:t> son sensibles a la metalicidad y el nivel de ionización del gas.</a:t>
            </a:r>
            <a:endParaRPr/>
          </a:p>
          <a:p>
            <a:pPr indent="-312737" lvl="0" marL="312737" marR="0" rtl="0" algn="l">
              <a:lnSpc>
                <a:spcPct val="90000"/>
              </a:lnSpc>
              <a:spcBef>
                <a:spcPts val="700"/>
              </a:spcBef>
              <a:spcAft>
                <a:spcPts val="0"/>
              </a:spcAft>
              <a:buClr>
                <a:srgbClr val="000000"/>
              </a:buClr>
              <a:buSzPts val="2800"/>
              <a:buFont typeface="Rasa"/>
              <a:buNone/>
            </a:pPr>
            <a:r>
              <a:t/>
            </a:r>
            <a:endParaRPr b="0" i="0" sz="2800" u="none">
              <a:solidFill>
                <a:srgbClr val="000000"/>
              </a:solidFill>
              <a:latin typeface="Times New Roman"/>
              <a:ea typeface="Times New Roman"/>
              <a:cs typeface="Times New Roman"/>
              <a:sym typeface="Times New Roman"/>
            </a:endParaRPr>
          </a:p>
          <a:p>
            <a:pPr indent="-312737" lvl="0" marL="312737" marR="0" rtl="0" algn="l">
              <a:lnSpc>
                <a:spcPct val="90000"/>
              </a:lnSpc>
              <a:spcBef>
                <a:spcPts val="700"/>
              </a:spcBef>
              <a:spcAft>
                <a:spcPts val="0"/>
              </a:spcAft>
              <a:buClr>
                <a:srgbClr val="000000"/>
              </a:buClr>
              <a:buSzPts val="2800"/>
              <a:buFont typeface="Rasa"/>
              <a:buNone/>
            </a:pPr>
            <a:r>
              <a:t/>
            </a:r>
            <a:endParaRPr b="0" i="0" sz="2800" u="none">
              <a:solidFill>
                <a:srgbClr val="000000"/>
              </a:solidFill>
              <a:latin typeface="Times New Roman"/>
              <a:ea typeface="Times New Roman"/>
              <a:cs typeface="Times New Roman"/>
              <a:sym typeface="Times New Roman"/>
            </a:endParaRPr>
          </a:p>
          <a:p>
            <a:pPr indent="-312737" lvl="0" marL="312737" marR="0" rtl="0" algn="l">
              <a:lnSpc>
                <a:spcPct val="90000"/>
              </a:lnSpc>
              <a:spcBef>
                <a:spcPts val="700"/>
              </a:spcBef>
              <a:spcAft>
                <a:spcPts val="0"/>
              </a:spcAft>
              <a:buClr>
                <a:srgbClr val="000000"/>
              </a:buClr>
              <a:buSzPts val="2800"/>
              <a:buFont typeface="Times New Roman"/>
              <a:buChar char="•"/>
            </a:pPr>
            <a:r>
              <a:rPr b="0" i="0" lang="en-US" sz="2800" u="none">
                <a:solidFill>
                  <a:srgbClr val="000000"/>
                </a:solidFill>
                <a:latin typeface="Times New Roman"/>
                <a:ea typeface="Times New Roman"/>
                <a:cs typeface="Times New Roman"/>
                <a:sym typeface="Times New Roman"/>
              </a:rPr>
              <a:t>Entorno: densidad local proyectada: distancia a la décima galaxia.</a:t>
            </a:r>
            <a:endParaRPr/>
          </a:p>
        </p:txBody>
      </p:sp>
      <p:pic>
        <p:nvPicPr>
          <p:cNvPr id="384" name="Google Shape;384;p42"/>
          <p:cNvPicPr preferRelativeResize="0"/>
          <p:nvPr/>
        </p:nvPicPr>
        <p:blipFill rotWithShape="1">
          <a:blip r:embed="rId4">
            <a:alphaModFix/>
          </a:blip>
          <a:srcRect b="0" l="0" r="0" t="0"/>
          <a:stretch/>
        </p:blipFill>
        <p:spPr>
          <a:xfrm>
            <a:off x="1728787" y="5832475"/>
            <a:ext cx="7559675" cy="50323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0" name="Shape 390"/>
        <p:cNvGrpSpPr/>
        <p:nvPr/>
      </p:nvGrpSpPr>
      <p:grpSpPr>
        <a:xfrm>
          <a:off x="0" y="0"/>
          <a:ext cx="0" cy="0"/>
          <a:chOff x="0" y="0"/>
          <a:chExt cx="0" cy="0"/>
        </a:xfrm>
      </p:grpSpPr>
      <p:sp>
        <p:nvSpPr>
          <p:cNvPr id="391" name="Google Shape;391;p43"/>
          <p:cNvSpPr txBox="1"/>
          <p:nvPr>
            <p:ph idx="4294967295"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pic>
        <p:nvPicPr>
          <p:cNvPr id="392" name="Google Shape;392;p43"/>
          <p:cNvPicPr preferRelativeResize="0"/>
          <p:nvPr/>
        </p:nvPicPr>
        <p:blipFill rotWithShape="1">
          <a:blip r:embed="rId4">
            <a:alphaModFix/>
          </a:blip>
          <a:srcRect b="0" l="0" r="0" t="0"/>
          <a:stretch/>
        </p:blipFill>
        <p:spPr>
          <a:xfrm>
            <a:off x="1800225" y="323850"/>
            <a:ext cx="4827587" cy="5400675"/>
          </a:xfrm>
          <a:prstGeom prst="rect">
            <a:avLst/>
          </a:prstGeom>
          <a:noFill/>
          <a:ln>
            <a:noFill/>
          </a:ln>
        </p:spPr>
      </p:pic>
      <p:sp>
        <p:nvSpPr>
          <p:cNvPr id="393" name="Google Shape;393;p43"/>
          <p:cNvSpPr txBox="1"/>
          <p:nvPr>
            <p:ph idx="4294967295" type="body"/>
          </p:nvPr>
        </p:nvSpPr>
        <p:spPr>
          <a:xfrm>
            <a:off x="503237" y="6022975"/>
            <a:ext cx="9070975" cy="1541462"/>
          </a:xfrm>
          <a:prstGeom prst="rect">
            <a:avLst/>
          </a:prstGeom>
          <a:noFill/>
          <a:ln>
            <a:noFill/>
          </a:ln>
        </p:spPr>
        <p:txBody>
          <a:bodyPr anchorCtr="0" anchor="t" bIns="0" lIns="0" spcFirstLastPara="1" rIns="0" wrap="square" tIns="0">
            <a:noAutofit/>
          </a:bodyPr>
          <a:lstStyle/>
          <a:p>
            <a:pPr indent="-296862" lvl="0" marL="423862" marR="0" rtl="0" algn="l">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Distribution of local galaxy densities (</a:t>
            </a:r>
            <a:r>
              <a:rPr b="0" i="1" lang="en-US" sz="3200" u="none">
                <a:solidFill>
                  <a:srgbClr val="000000"/>
                </a:solidFill>
                <a:latin typeface="Times New Roman"/>
                <a:ea typeface="Times New Roman"/>
                <a:cs typeface="Times New Roman"/>
                <a:sym typeface="Times New Roman"/>
              </a:rPr>
              <a:t>h</a:t>
            </a:r>
            <a:r>
              <a:rPr b="0" i="0" lang="en-US" sz="3200" u="none">
                <a:solidFill>
                  <a:srgbClr val="000000"/>
                </a:solidFill>
                <a:latin typeface="Times New Roman"/>
                <a:ea typeface="Times New Roman"/>
                <a:cs typeface="Times New Roman"/>
                <a:sym typeface="Times New Roman"/>
              </a:rPr>
              <a:t>  Mpc-2) for galaxies in our sample.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9" name="Shape 399"/>
        <p:cNvGrpSpPr/>
        <p:nvPr/>
      </p:nvGrpSpPr>
      <p:grpSpPr>
        <a:xfrm>
          <a:off x="0" y="0"/>
          <a:ext cx="0" cy="0"/>
          <a:chOff x="0" y="0"/>
          <a:chExt cx="0" cy="0"/>
        </a:xfrm>
      </p:grpSpPr>
      <p:sp>
        <p:nvSpPr>
          <p:cNvPr id="400" name="Google Shape;400;p44"/>
          <p:cNvSpPr txBox="1"/>
          <p:nvPr>
            <p:ph idx="4294967295"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pic>
        <p:nvPicPr>
          <p:cNvPr id="401" name="Google Shape;401;p44"/>
          <p:cNvPicPr preferRelativeResize="0"/>
          <p:nvPr/>
        </p:nvPicPr>
        <p:blipFill rotWithShape="1">
          <a:blip r:embed="rId4">
            <a:alphaModFix/>
          </a:blip>
          <a:srcRect b="0" l="0" r="0" t="0"/>
          <a:stretch/>
        </p:blipFill>
        <p:spPr>
          <a:xfrm>
            <a:off x="0" y="1331912"/>
            <a:ext cx="5149850" cy="5761037"/>
          </a:xfrm>
          <a:prstGeom prst="rect">
            <a:avLst/>
          </a:prstGeom>
          <a:noFill/>
          <a:ln>
            <a:noFill/>
          </a:ln>
        </p:spPr>
      </p:pic>
      <p:sp>
        <p:nvSpPr>
          <p:cNvPr id="402" name="Google Shape;402;p44"/>
          <p:cNvSpPr txBox="1"/>
          <p:nvPr>
            <p:ph idx="4294967295" type="body"/>
          </p:nvPr>
        </p:nvSpPr>
        <p:spPr>
          <a:xfrm>
            <a:off x="5114925" y="1768475"/>
            <a:ext cx="4459287" cy="4994275"/>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Muestra los anchos equivalentes en función de la densidad (</a:t>
            </a:r>
            <a:r>
              <a:rPr lang="en-US">
                <a:latin typeface="Times New Roman"/>
                <a:ea typeface="Times New Roman"/>
                <a:cs typeface="Times New Roman"/>
                <a:sym typeface="Times New Roman"/>
              </a:rPr>
              <a:t>percentiles</a:t>
            </a:r>
            <a:r>
              <a:rPr b="0" i="0" lang="en-US" sz="3200" u="none">
                <a:solidFill>
                  <a:srgbClr val="000000"/>
                </a:solidFill>
                <a:latin typeface="Times New Roman"/>
                <a:ea typeface="Times New Roman"/>
                <a:cs typeface="Times New Roman"/>
                <a:sym typeface="Times New Roman"/>
              </a:rPr>
              <a:t>).Se puede ver que los EW disminuyen a medida que aumenta la densidad.</a:t>
            </a:r>
            <a:endParaRPr/>
          </a:p>
          <a:p>
            <a:pPr indent="-342900" lvl="0" marL="342900" marR="0" rtl="0" algn="l">
              <a:lnSpc>
                <a:spcPct val="87000"/>
              </a:lnSpc>
              <a:spcBef>
                <a:spcPts val="0"/>
              </a:spcBef>
              <a:spcAft>
                <a:spcPts val="0"/>
              </a:spcAft>
              <a:buNone/>
            </a:pPr>
            <a:r>
              <a:t/>
            </a:r>
            <a:endParaRPr b="0" i="0" sz="3200" u="none">
              <a:solidFill>
                <a:srgbClr val="00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8" name="Shape 408"/>
        <p:cNvGrpSpPr/>
        <p:nvPr/>
      </p:nvGrpSpPr>
      <p:grpSpPr>
        <a:xfrm>
          <a:off x="0" y="0"/>
          <a:ext cx="0" cy="0"/>
          <a:chOff x="0" y="0"/>
          <a:chExt cx="0" cy="0"/>
        </a:xfrm>
      </p:grpSpPr>
      <p:sp>
        <p:nvSpPr>
          <p:cNvPr id="409" name="Google Shape;409;p45"/>
          <p:cNvSpPr txBox="1"/>
          <p:nvPr>
            <p:ph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410" name="Google Shape;410;p45"/>
          <p:cNvSpPr txBox="1"/>
          <p:nvPr>
            <p:ph idx="1" type="body"/>
          </p:nvPr>
        </p:nvSpPr>
        <p:spPr>
          <a:xfrm>
            <a:off x="503237" y="1768475"/>
            <a:ext cx="9070975" cy="4994275"/>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Usan también morfología vía los </a:t>
            </a:r>
            <a:r>
              <a:rPr lang="en-US"/>
              <a:t>índices</a:t>
            </a:r>
            <a:r>
              <a:rPr b="0" i="0" lang="en-US" sz="3200" u="none">
                <a:solidFill>
                  <a:srgbClr val="000000"/>
                </a:solidFill>
                <a:latin typeface="Rasa"/>
                <a:ea typeface="Rasa"/>
                <a:cs typeface="Rasa"/>
                <a:sym typeface="Rasa"/>
              </a:rPr>
              <a:t> de concentración.</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Encuentran que la cola de la Distribución de EW de Halfa </a:t>
            </a:r>
            <a:r>
              <a:rPr lang="en-US"/>
              <a:t>está</a:t>
            </a:r>
            <a:r>
              <a:rPr b="0" i="0" lang="en-US" sz="3200" u="none">
                <a:solidFill>
                  <a:srgbClr val="000000"/>
                </a:solidFill>
                <a:latin typeface="Rasa"/>
                <a:ea typeface="Rasa"/>
                <a:cs typeface="Rasa"/>
                <a:sym typeface="Rasa"/>
              </a:rPr>
              <a:t> dominada por galaxias tardías (no hay figura).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6" name="Shape 416"/>
        <p:cNvGrpSpPr/>
        <p:nvPr/>
      </p:nvGrpSpPr>
      <p:grpSpPr>
        <a:xfrm>
          <a:off x="0" y="0"/>
          <a:ext cx="0" cy="0"/>
          <a:chOff x="0" y="0"/>
          <a:chExt cx="0" cy="0"/>
        </a:xfrm>
      </p:grpSpPr>
      <p:sp>
        <p:nvSpPr>
          <p:cNvPr id="417" name="Google Shape;417;p46"/>
          <p:cNvSpPr txBox="1"/>
          <p:nvPr>
            <p:ph idx="4294967295"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pic>
        <p:nvPicPr>
          <p:cNvPr id="418" name="Google Shape;418;p46"/>
          <p:cNvPicPr preferRelativeResize="0"/>
          <p:nvPr/>
        </p:nvPicPr>
        <p:blipFill rotWithShape="1">
          <a:blip r:embed="rId4">
            <a:alphaModFix/>
          </a:blip>
          <a:srcRect b="0" l="0" r="0" t="0"/>
          <a:stretch/>
        </p:blipFill>
        <p:spPr>
          <a:xfrm>
            <a:off x="360362" y="250825"/>
            <a:ext cx="4083050" cy="5329237"/>
          </a:xfrm>
          <a:prstGeom prst="rect">
            <a:avLst/>
          </a:prstGeom>
          <a:noFill/>
          <a:ln>
            <a:noFill/>
          </a:ln>
        </p:spPr>
      </p:pic>
      <p:pic>
        <p:nvPicPr>
          <p:cNvPr id="419" name="Google Shape;419;p46"/>
          <p:cNvPicPr preferRelativeResize="0"/>
          <p:nvPr/>
        </p:nvPicPr>
        <p:blipFill rotWithShape="1">
          <a:blip r:embed="rId5">
            <a:alphaModFix/>
          </a:blip>
          <a:srcRect b="0" l="0" r="0" t="0"/>
          <a:stretch/>
        </p:blipFill>
        <p:spPr>
          <a:xfrm>
            <a:off x="4752975" y="250825"/>
            <a:ext cx="4181475" cy="5329237"/>
          </a:xfrm>
          <a:prstGeom prst="rect">
            <a:avLst/>
          </a:prstGeom>
          <a:noFill/>
          <a:ln>
            <a:noFill/>
          </a:ln>
        </p:spPr>
      </p:pic>
      <p:sp>
        <p:nvSpPr>
          <p:cNvPr id="420" name="Google Shape;420;p46"/>
          <p:cNvSpPr txBox="1"/>
          <p:nvPr>
            <p:ph idx="4294967295" type="body"/>
          </p:nvPr>
        </p:nvSpPr>
        <p:spPr>
          <a:xfrm>
            <a:off x="215900" y="5940425"/>
            <a:ext cx="9358312" cy="1898650"/>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Muestra lo mismo que la anterior pero para la SFR donde la dependencia con la densidad es más evidente.</a:t>
            </a:r>
            <a:endParaRPr/>
          </a:p>
          <a:p>
            <a:pPr indent="-296862" lvl="0" marL="401637" marR="0" rtl="0" algn="l">
              <a:lnSpc>
                <a:spcPct val="100000"/>
              </a:lnSpc>
              <a:spcBef>
                <a:spcPts val="500"/>
              </a:spcBef>
              <a:spcAft>
                <a:spcPts val="0"/>
              </a:spcAft>
              <a:buClr>
                <a:srgbClr val="000000"/>
              </a:buClr>
              <a:buSzPts val="2000"/>
              <a:buFont typeface="Times New Roman"/>
              <a:buChar char="•"/>
            </a:pPr>
            <a:r>
              <a:rPr b="0" i="0" lang="en-US" sz="2000" u="none">
                <a:solidFill>
                  <a:srgbClr val="000000"/>
                </a:solidFill>
                <a:latin typeface="Times New Roman"/>
                <a:ea typeface="Times New Roman"/>
                <a:cs typeface="Times New Roman"/>
                <a:sym typeface="Times New Roman"/>
              </a:rPr>
              <a:t>Dicen que hay dos fenómenos interesantes en este gráfico: 1) gran diferencia entre baja y alta densidad. 2) un quiebre para densidades de </a:t>
            </a:r>
            <a:r>
              <a:rPr lang="en-US" sz="2000">
                <a:latin typeface="Times New Roman"/>
                <a:ea typeface="Times New Roman"/>
                <a:cs typeface="Times New Roman"/>
                <a:sym typeface="Times New Roman"/>
              </a:rPr>
              <a:t>más</a:t>
            </a:r>
            <a:r>
              <a:rPr b="0" i="0" lang="en-US" sz="2000" u="none">
                <a:solidFill>
                  <a:srgbClr val="000000"/>
                </a:solidFill>
                <a:latin typeface="Times New Roman"/>
                <a:ea typeface="Times New Roman"/>
                <a:cs typeface="Times New Roman"/>
                <a:sym typeface="Times New Roman"/>
              </a:rPr>
              <a:t> de 1 gal por Mpc^-2.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6" name="Shape 426"/>
        <p:cNvGrpSpPr/>
        <p:nvPr/>
      </p:nvGrpSpPr>
      <p:grpSpPr>
        <a:xfrm>
          <a:off x="0" y="0"/>
          <a:ext cx="0" cy="0"/>
          <a:chOff x="0" y="0"/>
          <a:chExt cx="0" cy="0"/>
        </a:xfrm>
      </p:grpSpPr>
      <p:sp>
        <p:nvSpPr>
          <p:cNvPr id="427" name="Google Shape;427;p47"/>
          <p:cNvSpPr txBox="1"/>
          <p:nvPr>
            <p:ph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428" name="Google Shape;428;p47"/>
          <p:cNvSpPr txBox="1"/>
          <p:nvPr>
            <p:ph idx="1" type="body"/>
          </p:nvPr>
        </p:nvSpPr>
        <p:spPr>
          <a:xfrm>
            <a:off x="503237" y="1768475"/>
            <a:ext cx="9070975" cy="5381625"/>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Evalúan si la SFR para una misma morfología esta afectada por el entorno (densidad). Lo hacen de dos formas alternativas:</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a:solidFill>
                  <a:srgbClr val="000000"/>
                </a:solidFill>
                <a:latin typeface="Rasa"/>
                <a:ea typeface="Rasa"/>
                <a:cs typeface="Rasa"/>
                <a:sym typeface="Rasa"/>
              </a:rPr>
              <a:t>1. usan una muestra del SDSS que tiene morfología visual (114 galaxias solo en cúmulos) y otras en campo pero con diferentes criterios en la morfología. 2. usando morfología automática (basada en el indice de concentración, 456 galaxias sacadas al azar del SDSS (campo)).</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4" name="Shape 434"/>
        <p:cNvGrpSpPr/>
        <p:nvPr/>
      </p:nvGrpSpPr>
      <p:grpSpPr>
        <a:xfrm>
          <a:off x="0" y="0"/>
          <a:ext cx="0" cy="0"/>
          <a:chOff x="0" y="0"/>
          <a:chExt cx="0" cy="0"/>
        </a:xfrm>
      </p:grpSpPr>
      <p:sp>
        <p:nvSpPr>
          <p:cNvPr id="435" name="Google Shape;435;p48"/>
          <p:cNvSpPr txBox="1"/>
          <p:nvPr>
            <p:ph idx="4294967295"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36" name="Google Shape;436;p48"/>
          <p:cNvSpPr txBox="1"/>
          <p:nvPr>
            <p:ph idx="4294967295" type="body"/>
          </p:nvPr>
        </p:nvSpPr>
        <p:spPr>
          <a:xfrm>
            <a:off x="431800" y="5403850"/>
            <a:ext cx="9290050" cy="2155825"/>
          </a:xfrm>
          <a:prstGeom prst="rect">
            <a:avLst/>
          </a:prstGeom>
          <a:noFill/>
          <a:ln>
            <a:noFill/>
          </a:ln>
        </p:spPr>
        <p:txBody>
          <a:bodyPr anchorCtr="0" anchor="t" bIns="0" lIns="0" spcFirstLastPara="1" rIns="0" wrap="square" tIns="0">
            <a:noAutofit/>
          </a:bodyPr>
          <a:lstStyle/>
          <a:p>
            <a:pPr indent="-296862" lvl="0" marL="423862" marR="0" rtl="0" algn="l">
              <a:lnSpc>
                <a:spcPct val="100000"/>
              </a:lnSpc>
              <a:spcBef>
                <a:spcPts val="0"/>
              </a:spcBef>
              <a:spcAft>
                <a:spcPts val="0"/>
              </a:spcAft>
              <a:buClr>
                <a:srgbClr val="000000"/>
              </a:buClr>
              <a:buSzPts val="3200"/>
              <a:buFont typeface="Times New Roman"/>
              <a:buNone/>
            </a:pPr>
            <a:r>
              <a:rPr b="0" i="0" lang="en-US" sz="3200" u="none">
                <a:solidFill>
                  <a:srgbClr val="000000"/>
                </a:solidFill>
                <a:latin typeface="Times New Roman"/>
                <a:ea typeface="Times New Roman"/>
                <a:cs typeface="Times New Roman"/>
                <a:sym typeface="Times New Roman"/>
              </a:rPr>
              <a:t>   Hay diferencias en las espirales entre las dos muestras y seria en el sentido que las espirales en cúmulos tienen menor SFR. Dicen que el efecto puede ser real o no. </a:t>
            </a:r>
            <a:endParaRPr/>
          </a:p>
        </p:txBody>
      </p:sp>
      <p:pic>
        <p:nvPicPr>
          <p:cNvPr id="437" name="Google Shape;437;p48"/>
          <p:cNvPicPr preferRelativeResize="0"/>
          <p:nvPr/>
        </p:nvPicPr>
        <p:blipFill rotWithShape="1">
          <a:blip r:embed="rId4">
            <a:alphaModFix/>
          </a:blip>
          <a:srcRect b="0" l="0" r="0" t="0"/>
          <a:stretch/>
        </p:blipFill>
        <p:spPr>
          <a:xfrm>
            <a:off x="220662" y="179387"/>
            <a:ext cx="4459287" cy="4987925"/>
          </a:xfrm>
          <a:prstGeom prst="rect">
            <a:avLst/>
          </a:prstGeom>
          <a:noFill/>
          <a:ln>
            <a:noFill/>
          </a:ln>
        </p:spPr>
      </p:pic>
      <p:pic>
        <p:nvPicPr>
          <p:cNvPr id="438" name="Google Shape;438;p48"/>
          <p:cNvPicPr preferRelativeResize="0"/>
          <p:nvPr/>
        </p:nvPicPr>
        <p:blipFill rotWithShape="1">
          <a:blip r:embed="rId5">
            <a:alphaModFix/>
          </a:blip>
          <a:srcRect b="0" l="0" r="0" t="0"/>
          <a:stretch/>
        </p:blipFill>
        <p:spPr>
          <a:xfrm>
            <a:off x="5040312" y="179387"/>
            <a:ext cx="4860925" cy="504031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44" name="Shape 444"/>
        <p:cNvGrpSpPr/>
        <p:nvPr/>
      </p:nvGrpSpPr>
      <p:grpSpPr>
        <a:xfrm>
          <a:off x="0" y="0"/>
          <a:ext cx="0" cy="0"/>
          <a:chOff x="0" y="0"/>
          <a:chExt cx="0" cy="0"/>
        </a:xfrm>
      </p:grpSpPr>
      <p:sp>
        <p:nvSpPr>
          <p:cNvPr id="445" name="Google Shape;445;p49"/>
          <p:cNvSpPr txBox="1"/>
          <p:nvPr>
            <p:ph idx="4294967295" type="title"/>
          </p:nvPr>
        </p:nvSpPr>
        <p:spPr>
          <a:xfrm>
            <a:off x="360362" y="757237"/>
            <a:ext cx="7378700" cy="914400"/>
          </a:xfrm>
          <a:prstGeom prst="rect">
            <a:avLst/>
          </a:prstGeom>
          <a:noFill/>
          <a:ln>
            <a:noFill/>
          </a:ln>
        </p:spPr>
        <p:txBody>
          <a:bodyPr anchorCtr="0" anchor="ctr" bIns="0" lIns="0" spcFirstLastPara="1" rIns="0" wrap="square" tIns="0">
            <a:noAutofit/>
          </a:bodyPr>
          <a:lstStyle/>
          <a:p>
            <a:pPr indent="0" lvl="0" marL="0" marR="0" rtl="0" algn="l">
              <a:lnSpc>
                <a:spcPct val="82000"/>
              </a:lnSpc>
              <a:spcBef>
                <a:spcPts val="0"/>
              </a:spcBef>
              <a:spcAft>
                <a:spcPts val="0"/>
              </a:spcAft>
              <a:buNone/>
            </a:pPr>
            <a:r>
              <a:t/>
            </a:r>
            <a:endParaRPr b="0" i="0" sz="1800" u="none">
              <a:solidFill>
                <a:srgbClr val="000000"/>
              </a:solidFill>
              <a:latin typeface="Arial"/>
              <a:ea typeface="Arial"/>
              <a:cs typeface="Arial"/>
              <a:sym typeface="Arial"/>
            </a:endParaRPr>
          </a:p>
        </p:txBody>
      </p:sp>
      <p:pic>
        <p:nvPicPr>
          <p:cNvPr id="446" name="Google Shape;446;p49"/>
          <p:cNvPicPr preferRelativeResize="0"/>
          <p:nvPr/>
        </p:nvPicPr>
        <p:blipFill rotWithShape="1">
          <a:blip r:embed="rId4">
            <a:alphaModFix/>
          </a:blip>
          <a:srcRect b="0" l="0" r="0" t="0"/>
          <a:stretch/>
        </p:blipFill>
        <p:spPr>
          <a:xfrm>
            <a:off x="7937" y="1692275"/>
            <a:ext cx="4954587" cy="5543550"/>
          </a:xfrm>
          <a:prstGeom prst="rect">
            <a:avLst/>
          </a:prstGeom>
          <a:noFill/>
          <a:ln>
            <a:noFill/>
          </a:ln>
        </p:spPr>
      </p:pic>
      <p:sp>
        <p:nvSpPr>
          <p:cNvPr id="447" name="Google Shape;447;p49"/>
          <p:cNvSpPr txBox="1"/>
          <p:nvPr>
            <p:ph idx="4294967295" type="body"/>
          </p:nvPr>
        </p:nvSpPr>
        <p:spPr>
          <a:xfrm>
            <a:off x="5114925" y="1768475"/>
            <a:ext cx="4749800" cy="5470525"/>
          </a:xfrm>
          <a:prstGeom prst="rect">
            <a:avLst/>
          </a:prstGeom>
          <a:noFill/>
          <a:ln>
            <a:noFill/>
          </a:ln>
        </p:spPr>
        <p:txBody>
          <a:bodyPr anchorCtr="0" anchor="t" bIns="0" lIns="0" spcFirstLastPara="1" rIns="0" wrap="square" tIns="0">
            <a:noAutofit/>
          </a:bodyPr>
          <a:lstStyle/>
          <a:p>
            <a:pPr indent="-296862" lvl="0" marL="401637" marR="0" rtl="0" algn="l">
              <a:lnSpc>
                <a:spcPct val="100000"/>
              </a:lnSpc>
              <a:spcBef>
                <a:spcPts val="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Muestra el caso 2. donde se ve dependencia (notar que no hay late para alta densidad).</a:t>
            </a:r>
            <a:endParaRPr/>
          </a:p>
          <a:p>
            <a:pPr indent="-296862" lvl="0" marL="401637" marR="0" rtl="0" algn="l">
              <a:lnSpc>
                <a:spcPct val="100000"/>
              </a:lnSpc>
              <a:spcBef>
                <a:spcPts val="800"/>
              </a:spcBef>
              <a:spcAft>
                <a:spcPts val="0"/>
              </a:spcAft>
              <a:buClr>
                <a:srgbClr val="000000"/>
              </a:buClr>
              <a:buSzPts val="3200"/>
              <a:buFont typeface="Times New Roman"/>
              <a:buChar char="•"/>
            </a:pPr>
            <a:r>
              <a:rPr b="0" i="0" lang="en-US" sz="3200" u="none">
                <a:solidFill>
                  <a:srgbClr val="000000"/>
                </a:solidFill>
                <a:latin typeface="Times New Roman"/>
                <a:ea typeface="Times New Roman"/>
                <a:cs typeface="Times New Roman"/>
                <a:sym typeface="Times New Roman"/>
              </a:rPr>
              <a:t>Respecto a la posible evidencia para las early, hay que tener en cuenta los posibles efectos de contaminación entre distintos tipos.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5"/>
          <p:cNvSpPr txBox="1"/>
          <p:nvPr>
            <p:ph type="title"/>
          </p:nvPr>
        </p:nvSpPr>
        <p:spPr>
          <a:xfrm>
            <a:off x="360362" y="676275"/>
            <a:ext cx="7380287" cy="1073150"/>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98" name="Google Shape;98;p5"/>
          <p:cNvSpPr txBox="1"/>
          <p:nvPr>
            <p:ph idx="1" type="body"/>
          </p:nvPr>
        </p:nvSpPr>
        <p:spPr>
          <a:xfrm>
            <a:off x="503237" y="1768475"/>
            <a:ext cx="9072562" cy="5091112"/>
          </a:xfrm>
          <a:prstGeom prst="rect">
            <a:avLst/>
          </a:prstGeom>
          <a:noFill/>
          <a:ln>
            <a:noFill/>
          </a:ln>
        </p:spPr>
        <p:txBody>
          <a:bodyPr anchorCtr="0" anchor="t" bIns="0" lIns="0" spcFirstLastPara="1" rIns="0" wrap="square" tIns="0">
            <a:noAutofit/>
          </a:bodyPr>
          <a:lstStyle/>
          <a:p>
            <a:pPr indent="-296862" lvl="0" marL="401637" marR="0" rtl="0" algn="l">
              <a:lnSpc>
                <a:spcPct val="97000"/>
              </a:lnSpc>
              <a:spcBef>
                <a:spcPts val="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Sugieren que distintos mecanismos están presentes según sea la región de que se trate.</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Ponen a la densidad de 1 como un punto de cambio y lo asocian con cambios en los mecanismos físicos que operan. </a:t>
            </a:r>
            <a:endParaRPr/>
          </a:p>
          <a:p>
            <a:pPr indent="-296862" lvl="0" marL="401637" marR="0" rtl="0" algn="l">
              <a:lnSpc>
                <a:spcPct val="97000"/>
              </a:lnSpc>
              <a:spcBef>
                <a:spcPts val="140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Dicen que es la misma densidad donde se encuentran cambios en la SFR (ver Gomez) por lo que ambos fenómenos podrían estar vinculados.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52" name="Shape 452"/>
        <p:cNvGrpSpPr/>
        <p:nvPr/>
      </p:nvGrpSpPr>
      <p:grpSpPr>
        <a:xfrm>
          <a:off x="0" y="0"/>
          <a:ext cx="0" cy="0"/>
          <a:chOff x="0" y="0"/>
          <a:chExt cx="0" cy="0"/>
        </a:xfrm>
      </p:grpSpPr>
      <p:sp>
        <p:nvSpPr>
          <p:cNvPr id="453" name="Google Shape;453;p50"/>
          <p:cNvSpPr txBox="1"/>
          <p:nvPr>
            <p:ph idx="4294967295" type="body"/>
          </p:nvPr>
        </p:nvSpPr>
        <p:spPr>
          <a:xfrm>
            <a:off x="503237" y="1768475"/>
            <a:ext cx="10153650" cy="5683250"/>
          </a:xfrm>
          <a:prstGeom prst="rect">
            <a:avLst/>
          </a:prstGeom>
          <a:noFill/>
          <a:ln>
            <a:noFill/>
          </a:ln>
        </p:spPr>
        <p:txBody>
          <a:bodyPr anchorCtr="0" anchor="t" bIns="0" lIns="0" spcFirstLastPara="1" rIns="0" wrap="square" tIns="0">
            <a:noAutofit/>
          </a:bodyPr>
          <a:lstStyle/>
          <a:p>
            <a:pPr indent="-296862" lvl="0" marL="422275" marR="0" rtl="0" algn="l">
              <a:lnSpc>
                <a:spcPct val="87000"/>
              </a:lnSpc>
              <a:spcBef>
                <a:spcPts val="0"/>
              </a:spcBef>
              <a:spcAft>
                <a:spcPts val="0"/>
              </a:spcAft>
              <a:buClr>
                <a:srgbClr val="000000"/>
              </a:buClr>
              <a:buSzPts val="3200"/>
              <a:buFont typeface="Rasa"/>
              <a:buNone/>
            </a:pPr>
            <a:r>
              <a:rPr b="0" i="0" lang="en-US" sz="3200" u="none">
                <a:solidFill>
                  <a:srgbClr val="000000"/>
                </a:solidFill>
                <a:latin typeface="Rasa"/>
                <a:ea typeface="Rasa"/>
                <a:cs typeface="Rasa"/>
                <a:sym typeface="Rasa"/>
              </a:rPr>
              <a:t>[continuar con clase10-II.ppt]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p6"/>
          <p:cNvSpPr txBox="1"/>
          <p:nvPr>
            <p:ph type="title"/>
          </p:nvPr>
        </p:nvSpPr>
        <p:spPr>
          <a:xfrm>
            <a:off x="360362" y="409575"/>
            <a:ext cx="7370762" cy="1065212"/>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05" name="Google Shape;105;p6"/>
          <p:cNvSpPr txBox="1"/>
          <p:nvPr>
            <p:ph idx="1" type="body"/>
          </p:nvPr>
        </p:nvSpPr>
        <p:spPr>
          <a:xfrm>
            <a:off x="503237" y="1768475"/>
            <a:ext cx="9063037" cy="5683250"/>
          </a:xfrm>
          <a:prstGeom prst="rect">
            <a:avLst/>
          </a:prstGeom>
          <a:noFill/>
          <a:ln>
            <a:noFill/>
          </a:ln>
        </p:spPr>
        <p:txBody>
          <a:bodyPr anchorCtr="0" anchor="t" bIns="0" lIns="0" spcFirstLastPara="1" rIns="0" wrap="square" tIns="0">
            <a:noAutofit/>
          </a:bodyPr>
          <a:lstStyle/>
          <a:p>
            <a:pPr indent="-296862" lvl="0" marL="422275" marR="0" rtl="0" algn="l">
              <a:lnSpc>
                <a:spcPct val="87000"/>
              </a:lnSpc>
              <a:spcBef>
                <a:spcPts val="0"/>
              </a:spcBef>
              <a:spcAft>
                <a:spcPts val="0"/>
              </a:spcAft>
              <a:buClr>
                <a:srgbClr val="000000"/>
              </a:buClr>
              <a:buSzPts val="3200"/>
              <a:buFont typeface="Rasa"/>
              <a:buNone/>
            </a:pPr>
            <a:r>
              <a:rPr b="0" i="0" lang="en-US" sz="3200" u="none" cap="none" strike="noStrike">
                <a:solidFill>
                  <a:srgbClr val="000000"/>
                </a:solidFill>
                <a:latin typeface="Rasa"/>
                <a:ea typeface="Rasa"/>
                <a:cs typeface="Rasa"/>
                <a:sym typeface="Rasa"/>
              </a:rPr>
              <a:t>[Ver para_clase10</a:t>
            </a:r>
            <a:r>
              <a:rPr lang="en-US"/>
              <a:t>_</a:t>
            </a:r>
            <a:r>
              <a:rPr b="0" i="0" lang="en-US" sz="3200" u="none" cap="none" strike="noStrike">
                <a:solidFill>
                  <a:srgbClr val="000000"/>
                </a:solidFill>
                <a:latin typeface="Rasa"/>
                <a:ea typeface="Rasa"/>
                <a:cs typeface="Rasa"/>
                <a:sym typeface="Rasa"/>
              </a:rPr>
              <a:t>previo.ppt]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7"/>
          <p:cNvSpPr txBox="1"/>
          <p:nvPr>
            <p:ph type="title"/>
          </p:nvPr>
        </p:nvSpPr>
        <p:spPr>
          <a:xfrm>
            <a:off x="2735262" y="98425"/>
            <a:ext cx="7369175" cy="1062037"/>
          </a:xfrm>
          <a:prstGeom prst="rect">
            <a:avLst/>
          </a:prstGeom>
          <a:noFill/>
          <a:ln>
            <a:noFill/>
          </a:ln>
        </p:spPr>
        <p:txBody>
          <a:bodyPr anchorCtr="0" anchor="ctr" bIns="0" lIns="0" spcFirstLastPara="1" rIns="0" wrap="square" tIns="0">
            <a:noAutofit/>
          </a:bodyPr>
          <a:lstStyle/>
          <a:p>
            <a:pPr indent="0" lvl="0" marL="0" rtl="0" algn="l">
              <a:lnSpc>
                <a:spcPct val="97000"/>
              </a:lnSpc>
              <a:spcBef>
                <a:spcPts val="0"/>
              </a:spcBef>
              <a:spcAft>
                <a:spcPts val="0"/>
              </a:spcAft>
              <a:buClr>
                <a:srgbClr val="FFFFFF"/>
              </a:buClr>
              <a:buSzPts val="3600"/>
              <a:buFont typeface="Rasa"/>
              <a:buNone/>
            </a:pPr>
            <a:r>
              <a:rPr b="0" i="0" lang="en-US" sz="3600" u="none">
                <a:solidFill>
                  <a:srgbClr val="FFFFFF"/>
                </a:solidFill>
                <a:latin typeface="Rasa"/>
                <a:ea typeface="Rasa"/>
                <a:cs typeface="Rasa"/>
                <a:sym typeface="Rasa"/>
              </a:rPr>
              <a:t>                  Formación Estelar</a:t>
            </a:r>
            <a:endParaRPr/>
          </a:p>
        </p:txBody>
      </p:sp>
      <p:sp>
        <p:nvSpPr>
          <p:cNvPr id="112" name="Google Shape;112;p7"/>
          <p:cNvSpPr txBox="1"/>
          <p:nvPr>
            <p:ph idx="1" type="body"/>
          </p:nvPr>
        </p:nvSpPr>
        <p:spPr>
          <a:xfrm>
            <a:off x="503237" y="1768475"/>
            <a:ext cx="9061450" cy="6226175"/>
          </a:xfrm>
          <a:prstGeom prst="rect">
            <a:avLst/>
          </a:prstGeom>
          <a:noFill/>
          <a:ln>
            <a:noFill/>
          </a:ln>
        </p:spPr>
        <p:txBody>
          <a:bodyPr anchorCtr="0" anchor="t" bIns="0" lIns="0" spcFirstLastPara="1" rIns="0" wrap="square" tIns="0">
            <a:noAutofit/>
          </a:bodyPr>
          <a:lstStyle/>
          <a:p>
            <a:pPr indent="-342900" lvl="0" marL="342900" marR="0" rtl="0" algn="l">
              <a:lnSpc>
                <a:spcPct val="87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113" name="Google Shape;113;p7"/>
          <p:cNvPicPr preferRelativeResize="0"/>
          <p:nvPr/>
        </p:nvPicPr>
        <p:blipFill rotWithShape="1">
          <a:blip r:embed="rId4">
            <a:alphaModFix/>
          </a:blip>
          <a:srcRect b="0" l="0" r="0" t="0"/>
          <a:stretch/>
        </p:blipFill>
        <p:spPr>
          <a:xfrm>
            <a:off x="0" y="942975"/>
            <a:ext cx="5715000" cy="3810000"/>
          </a:xfrm>
          <a:prstGeom prst="rect">
            <a:avLst/>
          </a:prstGeom>
          <a:noFill/>
          <a:ln>
            <a:noFill/>
          </a:ln>
        </p:spPr>
      </p:pic>
      <p:pic>
        <p:nvPicPr>
          <p:cNvPr id="114" name="Google Shape;114;p7"/>
          <p:cNvPicPr preferRelativeResize="0"/>
          <p:nvPr/>
        </p:nvPicPr>
        <p:blipFill rotWithShape="1">
          <a:blip r:embed="rId5">
            <a:alphaModFix/>
          </a:blip>
          <a:srcRect b="0" l="0" r="0" t="0"/>
          <a:stretch/>
        </p:blipFill>
        <p:spPr>
          <a:xfrm>
            <a:off x="3606800" y="4608512"/>
            <a:ext cx="6400800" cy="29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p8"/>
          <p:cNvSpPr txBox="1"/>
          <p:nvPr>
            <p:ph type="title"/>
          </p:nvPr>
        </p:nvSpPr>
        <p:spPr>
          <a:xfrm>
            <a:off x="360362" y="365125"/>
            <a:ext cx="7369175" cy="1065212"/>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21" name="Google Shape;121;p8"/>
          <p:cNvSpPr txBox="1"/>
          <p:nvPr>
            <p:ph idx="1" type="body"/>
          </p:nvPr>
        </p:nvSpPr>
        <p:spPr>
          <a:xfrm>
            <a:off x="503237" y="1768475"/>
            <a:ext cx="9061450" cy="6226175"/>
          </a:xfrm>
          <a:prstGeom prst="rect">
            <a:avLst/>
          </a:prstGeom>
          <a:noFill/>
          <a:ln>
            <a:noFill/>
          </a:ln>
        </p:spPr>
        <p:txBody>
          <a:bodyPr anchorCtr="0" anchor="t" bIns="0" lIns="0" spcFirstLastPara="1" rIns="0" wrap="square" tIns="0">
            <a:noAutofit/>
          </a:bodyPr>
          <a:lstStyle/>
          <a:p>
            <a:pPr indent="-342900" lvl="0" marL="342900" marR="0" rtl="0" algn="l">
              <a:lnSpc>
                <a:spcPct val="87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122" name="Google Shape;122;p8"/>
          <p:cNvPicPr preferRelativeResize="0"/>
          <p:nvPr/>
        </p:nvPicPr>
        <p:blipFill rotWithShape="1">
          <a:blip r:embed="rId4">
            <a:alphaModFix/>
          </a:blip>
          <a:srcRect b="0" l="0" r="0" t="0"/>
          <a:stretch/>
        </p:blipFill>
        <p:spPr>
          <a:xfrm>
            <a:off x="71437" y="422275"/>
            <a:ext cx="4114800" cy="4114800"/>
          </a:xfrm>
          <a:prstGeom prst="rect">
            <a:avLst/>
          </a:prstGeom>
          <a:noFill/>
          <a:ln>
            <a:noFill/>
          </a:ln>
        </p:spPr>
      </p:pic>
      <p:sp>
        <p:nvSpPr>
          <p:cNvPr id="123" name="Google Shape;123;p8"/>
          <p:cNvSpPr txBox="1"/>
          <p:nvPr/>
        </p:nvSpPr>
        <p:spPr>
          <a:xfrm>
            <a:off x="427037" y="4967287"/>
            <a:ext cx="9136062" cy="3095625"/>
          </a:xfrm>
          <a:prstGeom prst="rect">
            <a:avLst/>
          </a:prstGeom>
          <a:noFill/>
          <a:ln>
            <a:noFill/>
          </a:ln>
        </p:spPr>
        <p:txBody>
          <a:bodyPr anchorCtr="0" anchor="t" bIns="45000" lIns="90000" spcFirstLastPara="1" rIns="90000" wrap="square" tIns="45000">
            <a:noAutofit/>
          </a:bodyPr>
          <a:lstStyle/>
          <a:p>
            <a:pPr indent="0" lvl="0" marL="0" marR="0" rtl="0" algn="l">
              <a:lnSpc>
                <a:spcPct val="82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The baryon budget in the low redshift Universe. The census of baryons includes the detected Warm-Hot Intergalactic Medium (WHIM), the Lymanα forest, stars in galaxies, detected cold gas in galaxies (atomic HI and molecular H2), other gas associated with galaxies (the Circumgalactic Medium, CGM), and the Intracluster Medium (ICM) of groups and clusters of galaxies.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9"/>
          <p:cNvSpPr txBox="1"/>
          <p:nvPr>
            <p:ph type="title"/>
          </p:nvPr>
        </p:nvSpPr>
        <p:spPr>
          <a:xfrm>
            <a:off x="360362" y="276225"/>
            <a:ext cx="7366000" cy="1062037"/>
          </a:xfrm>
          <a:prstGeom prst="rect">
            <a:avLst/>
          </a:prstGeom>
          <a:noFill/>
          <a:ln>
            <a:noFill/>
          </a:ln>
        </p:spPr>
        <p:txBody>
          <a:bodyPr anchorCtr="0" anchor="ctr" bIns="0" lIns="0" spcFirstLastPara="1" rIns="0" wrap="square" tIns="0">
            <a:noAutofit/>
          </a:bodyPr>
          <a:lstStyle/>
          <a:p>
            <a:pPr indent="0" lvl="0" marL="0" rtl="0" algn="l">
              <a:lnSpc>
                <a:spcPct val="87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30" name="Google Shape;130;p9"/>
          <p:cNvSpPr txBox="1"/>
          <p:nvPr>
            <p:ph idx="1" type="body"/>
          </p:nvPr>
        </p:nvSpPr>
        <p:spPr>
          <a:xfrm>
            <a:off x="503237" y="1768475"/>
            <a:ext cx="9058275" cy="6045200"/>
          </a:xfrm>
          <a:prstGeom prst="rect">
            <a:avLst/>
          </a:prstGeom>
          <a:noFill/>
          <a:ln>
            <a:noFill/>
          </a:ln>
        </p:spPr>
        <p:txBody>
          <a:bodyPr anchorCtr="0" anchor="t" bIns="0" lIns="0" spcFirstLastPara="1" rIns="0" wrap="square" tIns="0">
            <a:noAutofit/>
          </a:bodyPr>
          <a:lstStyle/>
          <a:p>
            <a:pPr indent="-342900" lvl="0" marL="342900" marR="0" rtl="0" algn="l">
              <a:lnSpc>
                <a:spcPct val="87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131" name="Google Shape;131;p9"/>
          <p:cNvPicPr preferRelativeResize="0"/>
          <p:nvPr/>
        </p:nvPicPr>
        <p:blipFill rotWithShape="1">
          <a:blip r:embed="rId4">
            <a:alphaModFix/>
          </a:blip>
          <a:srcRect b="0" l="0" r="0" t="0"/>
          <a:stretch/>
        </p:blipFill>
        <p:spPr>
          <a:xfrm>
            <a:off x="3175" y="1587"/>
            <a:ext cx="3235325" cy="3167062"/>
          </a:xfrm>
          <a:prstGeom prst="rect">
            <a:avLst/>
          </a:prstGeom>
          <a:noFill/>
          <a:ln>
            <a:noFill/>
          </a:ln>
        </p:spPr>
      </p:pic>
      <p:pic>
        <p:nvPicPr>
          <p:cNvPr id="132" name="Google Shape;132;p9"/>
          <p:cNvPicPr preferRelativeResize="0"/>
          <p:nvPr/>
        </p:nvPicPr>
        <p:blipFill rotWithShape="1">
          <a:blip r:embed="rId5">
            <a:alphaModFix/>
          </a:blip>
          <a:srcRect b="0" l="0" r="0" t="0"/>
          <a:stretch/>
        </p:blipFill>
        <p:spPr>
          <a:xfrm>
            <a:off x="4967287" y="936625"/>
            <a:ext cx="4824412" cy="4737100"/>
          </a:xfrm>
          <a:prstGeom prst="rect">
            <a:avLst/>
          </a:prstGeom>
          <a:noFill/>
          <a:ln>
            <a:noFill/>
          </a:ln>
        </p:spPr>
      </p:pic>
      <p:pic>
        <p:nvPicPr>
          <p:cNvPr id="133" name="Google Shape;133;p9"/>
          <p:cNvPicPr preferRelativeResize="0"/>
          <p:nvPr/>
        </p:nvPicPr>
        <p:blipFill rotWithShape="1">
          <a:blip r:embed="rId6">
            <a:alphaModFix/>
          </a:blip>
          <a:srcRect b="0" l="0" r="0" t="0"/>
          <a:stretch/>
        </p:blipFill>
        <p:spPr>
          <a:xfrm>
            <a:off x="422275" y="3311525"/>
            <a:ext cx="4400550" cy="4206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

<file path=docProps/custom.xml><?xml version="1.0" encoding="utf-8"?>
<Properties xmlns="http://schemas.openxmlformats.org/officeDocument/2006/custom-properties" xmlns:vt="http://schemas.openxmlformats.org/officeDocument/2006/docPropsVTypes"/>
</file>