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9" roundtripDataSignature="AMtx7mjN5gWUiw6c7e+LAYzbAhGYF4P3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9900" y="10155237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;n"/>
          <p:cNvSpPr/>
          <p:nvPr>
            <p:ph idx="2" type="sldImg"/>
          </p:nvPr>
        </p:nvSpPr>
        <p:spPr>
          <a:xfrm>
            <a:off x="1106487" y="812800"/>
            <a:ext cx="5335587" cy="3998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 txBox="1"/>
          <p:nvPr>
            <p:ph idx="3" type="hdr"/>
          </p:nvPr>
        </p:nvSpPr>
        <p:spPr>
          <a:xfrm>
            <a:off x="0" y="0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10" type="dt"/>
          </p:nvPr>
        </p:nvSpPr>
        <p:spPr>
          <a:xfrm>
            <a:off x="4279900" y="0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1" type="ftr"/>
          </p:nvPr>
        </p:nvSpPr>
        <p:spPr>
          <a:xfrm>
            <a:off x="0" y="10155237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4" type="sldNum"/>
          </p:nvPr>
        </p:nvSpPr>
        <p:spPr>
          <a:xfrm>
            <a:off x="4279900" y="10155237"/>
            <a:ext cx="327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" name="Google Shape;29;p1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10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1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2:notes"/>
          <p:cNvSpPr/>
          <p:nvPr/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3:notes"/>
          <p:cNvSpPr/>
          <p:nvPr/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2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" name="Google Shape;42;p3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5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6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p7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8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9:notes"/>
          <p:cNvSpPr/>
          <p:nvPr/>
        </p:nvSpPr>
        <p:spPr>
          <a:xfrm>
            <a:off x="755650" y="5078412"/>
            <a:ext cx="60483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755650" y="5078412"/>
            <a:ext cx="6038850" cy="48021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503237" y="279400"/>
            <a:ext cx="906303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503237" y="1768475"/>
            <a:ext cx="9063037" cy="616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503237" y="6886575"/>
            <a:ext cx="23383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448050" y="6886575"/>
            <a:ext cx="31861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7226300" y="6886575"/>
            <a:ext cx="23383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503237" y="279400"/>
            <a:ext cx="906303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503237" y="1768475"/>
            <a:ext cx="9063037" cy="616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503237" y="6886575"/>
            <a:ext cx="23383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448050" y="6886575"/>
            <a:ext cx="3186112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7226300" y="6886575"/>
            <a:ext cx="233838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title"/>
          </p:nvPr>
        </p:nvSpPr>
        <p:spPr>
          <a:xfrm>
            <a:off x="503237" y="346075"/>
            <a:ext cx="90725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MIR &amp; FIR</a:t>
            </a:r>
            <a:endParaRPr/>
          </a:p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503237" y="1768475"/>
            <a:ext cx="9072562" cy="5519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Aproximadamente la mitad de la luz bolométrica en el universo local corresponde al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mid- and far-infrared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/>
              <a:t>Está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directamente conectada con las estrellas </a:t>
            </a:r>
            <a:r>
              <a:rPr lang="en-US" sz="2800"/>
              <a:t>más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jóvenes y el gas y polvo asociado.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Dentro de las regiones de formación estelar, la radiación de las estrellas produce una serie de ISM componentes.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 radiación ionizante produce regiones HII que son trazadas por una serie de líneas en MIR correspondientes a un amplio rango de estados de ionización. 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503237" y="479425"/>
            <a:ext cx="9072562" cy="117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Cosmic Star-Formation History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503237" y="1768475"/>
            <a:ext cx="9072562" cy="517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Verdan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Madau 2014: astro-ph: 1403.0007 -</a:t>
            </a:r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" y="2182812"/>
            <a:ext cx="8280400" cy="5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637" y="1152525"/>
            <a:ext cx="7366000" cy="6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275" y="720725"/>
            <a:ext cx="7185025" cy="658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7" y="792162"/>
            <a:ext cx="7054850" cy="645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1" type="body"/>
          </p:nvPr>
        </p:nvSpPr>
        <p:spPr>
          <a:xfrm>
            <a:off x="503237" y="1768475"/>
            <a:ext cx="9072562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Fuera de la regiones de ionización se dan una serie de procesos.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Los granos de polvo aportan la mayor parte de la emisión y soportan diagnósticos de las condiciones físicas en la región de formación estelar  a través de un continuo térmico.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503237" y="346075"/>
            <a:ext cx="90725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FIR. SPITZER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454150"/>
            <a:ext cx="6480175" cy="57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503237" y="346075"/>
            <a:ext cx="90725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FIR. Spitzer</a:t>
            </a:r>
            <a:endParaRPr/>
          </a:p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503237" y="1768475"/>
            <a:ext cx="9072562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SWIRE: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Spitzer Wide-area InfraRed Deep Extragalactic survey.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ovelarp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entre SWIRE y SDSS mostró una importante desconexión entre óptico y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mid-far infrarred emission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Una fracción significativa (~30%) de la galaxias en la RS muestran exceso </a:t>
            </a:r>
            <a:r>
              <a:rPr lang="en-US" sz="2800"/>
              <a:t>en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 MIR.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 mitad de estas resultaron ser formadoras de estrellas (en base a diagnósticos de </a:t>
            </a:r>
            <a:r>
              <a:rPr lang="en-US" sz="2800"/>
              <a:t>líneas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). La otra mitad AGNs.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503237" y="346075"/>
            <a:ext cx="90725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Evolución de la </a:t>
            </a:r>
            <a:r>
              <a:rPr lang="en-US"/>
              <a:t>s</a:t>
            </a: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SFR</a:t>
            </a:r>
            <a:endParaRPr/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539750" y="1760537"/>
            <a:ext cx="9072562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Clara evidencia de evolución de la sSFR entre z=0-1.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Clara evidencia de un decrecimiento significativo de la sSFR para un amplio rango de masas (10</a:t>
            </a:r>
            <a:r>
              <a:rPr b="0" baseline="3000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-10</a:t>
            </a:r>
            <a:r>
              <a:rPr b="0" baseline="3000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</a:t>
            </a:r>
            <a:r>
              <a:rPr b="0" baseline="-2500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☉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desde z=1 al presente.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 sSFR decrece con la masa, en acuerdo con el modelo de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downsizing.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idx="1" type="body"/>
          </p:nvPr>
        </p:nvSpPr>
        <p:spPr>
          <a:xfrm>
            <a:off x="503237" y="1768475"/>
            <a:ext cx="9072562" cy="511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mecanismo que que genera esta evolución es diferente del correspondiente a alto z, de lo contrario no se podrían haber formado las galaxias </a:t>
            </a:r>
            <a:r>
              <a:rPr lang="en-US" sz="2800"/>
              <a:t>más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masivas.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Posibles causas: el decline en la caída de gas frío.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Fuerte incremento de l</a:t>
            </a:r>
            <a:r>
              <a:rPr lang="en-US" sz="2800"/>
              <a:t>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sSFR hasta z~2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 el rango z 1-2 (solo para galaxias masivas que son las que se pueden observar) se encuentra un incremento en un factor 10 en la sSFR.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 el rango 0-2 el incremento </a:t>
            </a:r>
            <a:r>
              <a:rPr lang="en-US" sz="2800"/>
              <a:t>sería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un factor 100.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503237" y="346075"/>
            <a:ext cx="90725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Dependencia con la morfología</a:t>
            </a:r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503237" y="1768475"/>
            <a:ext cx="9072562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Usando el </a:t>
            </a:r>
            <a:r>
              <a:rPr lang="en-US"/>
              <a:t>índice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Sersic se encuentran: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Los esferoides experimentan un incremento más grande en la sSFR con el z.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503237" y="346075"/>
            <a:ext cx="9072562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Dependencia con el entorno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503237" y="1804987"/>
            <a:ext cx="9072562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z≳1 se observa un fuerte aumento en la </a:t>
            </a:r>
            <a:r>
              <a:rPr lang="en-US"/>
              <a:t>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SFR con el incremento de la densidad numérica de galaxias, en contraste con lo que se observa a z~0.1 en SDSS y 2dFGRS.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idx="1" type="body"/>
          </p:nvPr>
        </p:nvSpPr>
        <p:spPr>
          <a:xfrm>
            <a:off x="503237" y="1768475"/>
            <a:ext cx="9072562" cy="5751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087" lvl="0" marL="4238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 relación color-densidad ya está en su lugar a z=1.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clustering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las galaxias de tipo temprano no escala con la masa estelar (a diferencia de lo que pasa a bajo z).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 decir, a z~1 las galaxias E están en el mismo entorno independientemente de la masa.</a:t>
            </a:r>
            <a:endParaRPr/>
          </a:p>
          <a:p>
            <a:pPr indent="-319087" lvl="0" marL="4238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clustering</a:t>
            </a:r>
            <a:r>
              <a:rPr b="0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las galaxias espirales masivas formadoras de estrellas se incrementa fuertemente con el z para z&gt;1.0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hernan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