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Tahoma"/>
      <p:regular r:id="rId31"/>
      <p:bold r:id="rId32"/>
    </p:embeddedFont>
    <p:embeddedFont>
      <p:font typeface="Noto Sans Symbol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5" roundtripDataSignature="AMtx7mi2WpoL1OJb7rAtGGOdO7kmxlBB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otoSansSymbols-regular.fntdata"/><Relationship Id="rId10" Type="http://schemas.openxmlformats.org/officeDocument/2006/relationships/slide" Target="slides/slide4.xml"/><Relationship Id="rId32" Type="http://schemas.openxmlformats.org/officeDocument/2006/relationships/font" Target="fonts/Tahoma-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NotoSansSymbol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1" name="Google Shape;11;n"/>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 name="Google Shape;12;n"/>
          <p:cNvSpPr txBox="1"/>
          <p:nvPr>
            <p:ph idx="1" type="body"/>
          </p:nvPr>
        </p:nvSpPr>
        <p:spPr>
          <a:xfrm>
            <a:off x="685800" y="4343400"/>
            <a:ext cx="5472112" cy="41021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3" name="Google Shape;33;p1: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34" name="Google Shape;34;p1: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 name="Google Shape;35;p1: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13" name="Google Shape;113;p10: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14" name="Google Shape;114;p10: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0" y="-9058275"/>
            <a:ext cx="1587" cy="19502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1" name="Google Shape;121;p11:notes"/>
          <p:cNvSpPr/>
          <p:nvPr/>
        </p:nvSpPr>
        <p:spPr>
          <a:xfrm>
            <a:off x="685800" y="4343400"/>
            <a:ext cx="5481637" cy="4111625"/>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2" name="Google Shape;122;p11: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2: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8" name="Google Shape;128;p12: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29" name="Google Shape;129;p12: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8" name="Google Shape;138;p13: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39" name="Google Shape;139;p13: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p14: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46" name="Google Shape;146;p14: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5: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p15: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53" name="Google Shape;153;p15: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6: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16: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60" name="Google Shape;160;p16: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7: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5" name="Google Shape;165;p17: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66" name="Google Shape;166;p17: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1" name="Google Shape;171;p18: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72" name="Google Shape;172;p18: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9: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7" name="Google Shape;177;p19: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78" name="Google Shape;178;p19: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3" name="Google Shape;43;p2: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44" name="Google Shape;44;p2: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 name="Google Shape;45;p2: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0: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3" name="Google Shape;183;p20: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84" name="Google Shape;184;p20: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1: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9" name="Google Shape;189;p21: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90" name="Google Shape;190;p21: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6" name="Google Shape;196;p22: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97" name="Google Shape;197;p22: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3:notes"/>
          <p:cNvSpPr/>
          <p:nvPr>
            <p:ph idx="2" type="sldImg"/>
          </p:nvPr>
        </p:nvSpPr>
        <p:spPr>
          <a:xfrm>
            <a:off x="0" y="-9058275"/>
            <a:ext cx="1587" cy="195056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5" name="Google Shape;205;p23: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206" name="Google Shape;206;p23: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p:nvPr>
            <p:ph idx="2" type="sldImg"/>
          </p:nvPr>
        </p:nvSpPr>
        <p:spPr>
          <a:xfrm>
            <a:off x="0" y="-9058275"/>
            <a:ext cx="1587" cy="19494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1" name="Google Shape;211;p24:notes"/>
          <p:cNvSpPr txBox="1"/>
          <p:nvPr>
            <p:ph idx="1" type="body"/>
          </p:nvPr>
        </p:nvSpPr>
        <p:spPr>
          <a:xfrm>
            <a:off x="685800" y="4343400"/>
            <a:ext cx="5473700" cy="4103687"/>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3" name="Google Shape;53;p3: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54" name="Google Shape;54;p3: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1" name="Google Shape;61;p4: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62" name="Google Shape;62;p4: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71" name="Google Shape;71;p5: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72" name="Google Shape;72;p5: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p5: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79" name="Google Shape;79;p6: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0" name="Google Shape;80;p6: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p6: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8" name="Google Shape;88;p7: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89" name="Google Shape;89;p7: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97" name="Google Shape;97;p8: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98" name="Google Shape;98;p8: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nvSpPr>
        <p:spPr>
          <a:xfrm>
            <a:off x="2143125" y="695325"/>
            <a:ext cx="257175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05" name="Google Shape;105;p9:notes"/>
          <p:cNvSpPr/>
          <p:nvPr/>
        </p:nvSpPr>
        <p:spPr>
          <a:xfrm>
            <a:off x="685800" y="4343400"/>
            <a:ext cx="5483225"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7000"/>
              </a:lnSpc>
              <a:spcBef>
                <a:spcPts val="0"/>
              </a:spcBef>
              <a:spcAft>
                <a:spcPts val="0"/>
              </a:spcAft>
              <a:buNone/>
            </a:pPr>
            <a:r>
              <a:t/>
            </a:r>
            <a:endParaRPr b="0" i="0" sz="1800" u="none">
              <a:solidFill>
                <a:srgbClr val="FFFFFF"/>
              </a:solidFill>
              <a:latin typeface="Arial"/>
              <a:ea typeface="Arial"/>
              <a:cs typeface="Arial"/>
              <a:sym typeface="Arial"/>
            </a:endParaRPr>
          </a:p>
        </p:txBody>
      </p:sp>
      <p:sp>
        <p:nvSpPr>
          <p:cNvPr id="106" name="Google Shape;106;p9:notes"/>
          <p:cNvSpPr txBox="1"/>
          <p:nvPr>
            <p:ph idx="1" type="body"/>
          </p:nvPr>
        </p:nvSpPr>
        <p:spPr>
          <a:xfrm>
            <a:off x="685800" y="4343400"/>
            <a:ext cx="5472112" cy="410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0" y="-9058275"/>
            <a:ext cx="0" cy="194929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9" name="Shape 19"/>
        <p:cNvGrpSpPr/>
        <p:nvPr/>
      </p:nvGrpSpPr>
      <p:grpSpPr>
        <a:xfrm>
          <a:off x="0" y="0"/>
          <a:ext cx="0" cy="0"/>
          <a:chOff x="0" y="0"/>
          <a:chExt cx="0" cy="0"/>
        </a:xfrm>
      </p:grpSpPr>
      <p:sp>
        <p:nvSpPr>
          <p:cNvPr id="20" name="Google Shape;20;p26"/>
          <p:cNvSpPr txBox="1"/>
          <p:nvPr>
            <p:ph type="title"/>
          </p:nvPr>
        </p:nvSpPr>
        <p:spPr>
          <a:xfrm>
            <a:off x="457200" y="349250"/>
            <a:ext cx="8215312" cy="1420812"/>
          </a:xfrm>
          <a:prstGeom prst="rect">
            <a:avLst/>
          </a:prstGeom>
          <a:noFill/>
          <a:ln>
            <a:noFill/>
          </a:ln>
        </p:spPr>
        <p:txBody>
          <a:bodyPr anchorCtr="0" anchor="ctr" bIns="46800" lIns="90000" spcFirstLastPara="1" rIns="90000" wrap="square" tIns="46800">
            <a:noAutofit/>
          </a:bodyPr>
          <a:lstStyle>
            <a:lvl1pPr lvl="0" algn="ctr">
              <a:lnSpc>
                <a:spcPct val="95000"/>
              </a:lnSpc>
              <a:spcBef>
                <a:spcPts val="0"/>
              </a:spcBef>
              <a:spcAft>
                <a:spcPts val="0"/>
              </a:spcAft>
              <a:buSzPts val="1400"/>
              <a:buNone/>
              <a:defRPr/>
            </a:lvl1pPr>
            <a:lvl2pPr lvl="1" algn="ctr">
              <a:lnSpc>
                <a:spcPct val="95000"/>
              </a:lnSpc>
              <a:spcBef>
                <a:spcPts val="0"/>
              </a:spcBef>
              <a:spcAft>
                <a:spcPts val="0"/>
              </a:spcAft>
              <a:buSzPts val="1400"/>
              <a:buNone/>
              <a:defRPr/>
            </a:lvl2pPr>
            <a:lvl3pPr lvl="2" algn="ctr">
              <a:lnSpc>
                <a:spcPct val="95000"/>
              </a:lnSpc>
              <a:spcBef>
                <a:spcPts val="0"/>
              </a:spcBef>
              <a:spcAft>
                <a:spcPts val="0"/>
              </a:spcAft>
              <a:buSzPts val="1400"/>
              <a:buNone/>
              <a:defRPr/>
            </a:lvl3pPr>
            <a:lvl4pPr lvl="3" algn="ctr">
              <a:lnSpc>
                <a:spcPct val="95000"/>
              </a:lnSpc>
              <a:spcBef>
                <a:spcPts val="0"/>
              </a:spcBef>
              <a:spcAft>
                <a:spcPts val="0"/>
              </a:spcAft>
              <a:buSzPts val="1400"/>
              <a:buNone/>
              <a:defRPr/>
            </a:lvl4pPr>
            <a:lvl5pPr lvl="4" algn="ctr">
              <a:lnSpc>
                <a:spcPct val="95000"/>
              </a:lnSpc>
              <a:spcBef>
                <a:spcPts val="0"/>
              </a:spcBef>
              <a:spcAft>
                <a:spcPts val="0"/>
              </a:spcAft>
              <a:buSzPts val="1400"/>
              <a:buNone/>
              <a:defRPr/>
            </a:lvl5pPr>
            <a:lvl6pPr lvl="5" algn="ctr">
              <a:lnSpc>
                <a:spcPct val="95000"/>
              </a:lnSpc>
              <a:spcBef>
                <a:spcPts val="0"/>
              </a:spcBef>
              <a:spcAft>
                <a:spcPts val="0"/>
              </a:spcAft>
              <a:buSzPts val="1400"/>
              <a:buNone/>
              <a:defRPr/>
            </a:lvl6pPr>
            <a:lvl7pPr lvl="6" algn="ctr">
              <a:lnSpc>
                <a:spcPct val="95000"/>
              </a:lnSpc>
              <a:spcBef>
                <a:spcPts val="0"/>
              </a:spcBef>
              <a:spcAft>
                <a:spcPts val="0"/>
              </a:spcAft>
              <a:buSzPts val="1400"/>
              <a:buNone/>
              <a:defRPr/>
            </a:lvl7pPr>
            <a:lvl8pPr lvl="7" algn="ctr">
              <a:lnSpc>
                <a:spcPct val="95000"/>
              </a:lnSpc>
              <a:spcBef>
                <a:spcPts val="0"/>
              </a:spcBef>
              <a:spcAft>
                <a:spcPts val="0"/>
              </a:spcAft>
              <a:buSzPts val="1400"/>
              <a:buNone/>
              <a:defRPr/>
            </a:lvl8pPr>
            <a:lvl9pPr lvl="8" algn="ctr">
              <a:lnSpc>
                <a:spcPct val="95000"/>
              </a:lnSpc>
              <a:spcBef>
                <a:spcPts val="0"/>
              </a:spcBef>
              <a:spcAft>
                <a:spcPts val="0"/>
              </a:spcAft>
              <a:buSzPts val="1400"/>
              <a:buNone/>
              <a:defRPr/>
            </a:lvl9pPr>
          </a:lstStyle>
          <a:p/>
        </p:txBody>
      </p:sp>
      <p:sp>
        <p:nvSpPr>
          <p:cNvPr id="21" name="Google Shape;21;p26"/>
          <p:cNvSpPr txBox="1"/>
          <p:nvPr>
            <p:ph idx="1" type="body"/>
          </p:nvPr>
        </p:nvSpPr>
        <p:spPr>
          <a:xfrm>
            <a:off x="457200" y="1981200"/>
            <a:ext cx="8215312" cy="5532437"/>
          </a:xfrm>
          <a:prstGeom prst="rect">
            <a:avLst/>
          </a:prstGeom>
          <a:noFill/>
          <a:ln>
            <a:noFill/>
          </a:ln>
        </p:spPr>
        <p:txBody>
          <a:bodyPr anchorCtr="0" anchor="t" bIns="46800" lIns="90000" spcFirstLastPara="1" rIns="90000" wrap="square" tIns="46800">
            <a:noAutofit/>
          </a:bodyPr>
          <a:lstStyle>
            <a:lvl1pPr indent="-228600" lvl="0" marL="457200" algn="l">
              <a:lnSpc>
                <a:spcPct val="95000"/>
              </a:lnSpc>
              <a:spcBef>
                <a:spcPts val="800"/>
              </a:spcBef>
              <a:spcAft>
                <a:spcPts val="0"/>
              </a:spcAft>
              <a:buSzPts val="1400"/>
              <a:buNone/>
              <a:defRPr/>
            </a:lvl1pPr>
            <a:lvl2pPr indent="-228600" lvl="1" marL="914400" algn="l">
              <a:lnSpc>
                <a:spcPct val="95000"/>
              </a:lnSpc>
              <a:spcBef>
                <a:spcPts val="700"/>
              </a:spcBef>
              <a:spcAft>
                <a:spcPts val="0"/>
              </a:spcAft>
              <a:buSzPts val="1400"/>
              <a:buNone/>
              <a:defRPr/>
            </a:lvl2pPr>
            <a:lvl3pPr indent="-228600" lvl="2" marL="1371600" algn="l">
              <a:lnSpc>
                <a:spcPct val="95000"/>
              </a:lnSpc>
              <a:spcBef>
                <a:spcPts val="600"/>
              </a:spcBef>
              <a:spcAft>
                <a:spcPts val="0"/>
              </a:spcAft>
              <a:buSzPts val="1400"/>
              <a:buNone/>
              <a:defRPr/>
            </a:lvl3pPr>
            <a:lvl4pPr indent="-228600" lvl="3" marL="1828800" algn="l">
              <a:lnSpc>
                <a:spcPct val="95000"/>
              </a:lnSpc>
              <a:spcBef>
                <a:spcPts val="500"/>
              </a:spcBef>
              <a:spcAft>
                <a:spcPts val="0"/>
              </a:spcAft>
              <a:buSzPts val="1400"/>
              <a:buNone/>
              <a:defRPr/>
            </a:lvl4pPr>
            <a:lvl5pPr indent="-228600" lvl="4" marL="2286000" algn="l">
              <a:lnSpc>
                <a:spcPct val="95000"/>
              </a:lnSpc>
              <a:spcBef>
                <a:spcPts val="500"/>
              </a:spcBef>
              <a:spcAft>
                <a:spcPts val="0"/>
              </a:spcAft>
              <a:buSzPts val="1400"/>
              <a:buNone/>
              <a:defRPr/>
            </a:lvl5pPr>
            <a:lvl6pPr indent="-228600" lvl="5" marL="2743200" algn="l">
              <a:lnSpc>
                <a:spcPct val="95000"/>
              </a:lnSpc>
              <a:spcBef>
                <a:spcPts val="500"/>
              </a:spcBef>
              <a:spcAft>
                <a:spcPts val="0"/>
              </a:spcAft>
              <a:buSzPts val="1400"/>
              <a:buNone/>
              <a:defRPr/>
            </a:lvl6pPr>
            <a:lvl7pPr indent="-228600" lvl="6" marL="3200400" algn="l">
              <a:lnSpc>
                <a:spcPct val="95000"/>
              </a:lnSpc>
              <a:spcBef>
                <a:spcPts val="500"/>
              </a:spcBef>
              <a:spcAft>
                <a:spcPts val="0"/>
              </a:spcAft>
              <a:buSzPts val="1400"/>
              <a:buNone/>
              <a:defRPr/>
            </a:lvl7pPr>
            <a:lvl8pPr indent="-228600" lvl="7" marL="3657600" algn="l">
              <a:lnSpc>
                <a:spcPct val="95000"/>
              </a:lnSpc>
              <a:spcBef>
                <a:spcPts val="500"/>
              </a:spcBef>
              <a:spcAft>
                <a:spcPts val="0"/>
              </a:spcAft>
              <a:buSzPts val="1400"/>
              <a:buNone/>
              <a:defRPr/>
            </a:lvl8pPr>
            <a:lvl9pPr indent="-228600" lvl="8" marL="4114800" algn="l">
              <a:lnSpc>
                <a:spcPct val="95000"/>
              </a:lnSpc>
              <a:spcBef>
                <a:spcPts val="500"/>
              </a:spcBef>
              <a:spcAft>
                <a:spcPts val="0"/>
              </a:spcAft>
              <a:buSzPts val="1400"/>
              <a:buNone/>
              <a:defRPr/>
            </a:lvl9pPr>
          </a:lstStyle>
          <a:p/>
        </p:txBody>
      </p:sp>
      <p:sp>
        <p:nvSpPr>
          <p:cNvPr id="22" name="Google Shape;22;p26"/>
          <p:cNvSpPr txBox="1"/>
          <p:nvPr>
            <p:ph idx="10" type="dt"/>
          </p:nvPr>
        </p:nvSpPr>
        <p:spPr>
          <a:xfrm>
            <a:off x="457200" y="6245225"/>
            <a:ext cx="2119312" cy="461962"/>
          </a:xfrm>
          <a:prstGeom prst="rect">
            <a:avLst/>
          </a:prstGeom>
          <a:noFill/>
          <a:ln>
            <a:noFill/>
          </a:ln>
        </p:spPr>
        <p:txBody>
          <a:bodyPr anchorCtr="0" anchor="b" bIns="46800" lIns="90000" spcFirstLastPara="1" rIns="90000" wrap="square" tIns="4680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23" name="Google Shape;23;p26"/>
          <p:cNvSpPr txBox="1"/>
          <p:nvPr>
            <p:ph idx="11" type="ftr"/>
          </p:nvPr>
        </p:nvSpPr>
        <p:spPr>
          <a:xfrm>
            <a:off x="3124200" y="6245225"/>
            <a:ext cx="2881312" cy="461962"/>
          </a:xfrm>
          <a:prstGeom prst="rect">
            <a:avLst/>
          </a:prstGeom>
          <a:noFill/>
          <a:ln>
            <a:noFill/>
          </a:ln>
        </p:spPr>
        <p:txBody>
          <a:bodyPr anchorCtr="0" anchor="b" bIns="46800" lIns="90000" spcFirstLastPara="1" rIns="90000" wrap="square" tIns="4680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24" name="Google Shape;24;p26"/>
          <p:cNvSpPr txBox="1"/>
          <p:nvPr>
            <p:ph idx="12" type="sldNum"/>
          </p:nvPr>
        </p:nvSpPr>
        <p:spPr>
          <a:xfrm>
            <a:off x="6553200" y="6245225"/>
            <a:ext cx="2119312" cy="461962"/>
          </a:xfrm>
          <a:prstGeom prst="rect">
            <a:avLst/>
          </a:prstGeom>
          <a:noFill/>
          <a:ln>
            <a:noFill/>
          </a:ln>
        </p:spPr>
        <p:txBody>
          <a:bodyPr anchorCtr="0" anchor="b" bIns="46800" lIns="90000" spcFirstLastPara="1" rIns="90000" wrap="square" tIns="46800">
            <a:noAutofit/>
          </a:bodyPr>
          <a:lstStyle>
            <a:lvl1pPr indent="0" lvl="0" marL="0" algn="l">
              <a:lnSpc>
                <a:spcPct val="87000"/>
              </a:lnSpc>
              <a:spcBef>
                <a:spcPts val="0"/>
              </a:spcBef>
              <a:spcAft>
                <a:spcPts val="0"/>
              </a:spcAft>
              <a:buNone/>
              <a:defRPr/>
            </a:lvl1pPr>
            <a:lvl2pPr indent="0" lvl="1" marL="0" algn="l">
              <a:lnSpc>
                <a:spcPct val="87000"/>
              </a:lnSpc>
              <a:spcBef>
                <a:spcPts val="0"/>
              </a:spcBef>
              <a:spcAft>
                <a:spcPts val="0"/>
              </a:spcAft>
              <a:buNone/>
              <a:defRPr/>
            </a:lvl2pPr>
            <a:lvl3pPr indent="0" lvl="2" marL="0" algn="l">
              <a:lnSpc>
                <a:spcPct val="87000"/>
              </a:lnSpc>
              <a:spcBef>
                <a:spcPts val="0"/>
              </a:spcBef>
              <a:spcAft>
                <a:spcPts val="0"/>
              </a:spcAft>
              <a:buNone/>
              <a:defRPr/>
            </a:lvl3pPr>
            <a:lvl4pPr indent="0" lvl="3" marL="0" algn="l">
              <a:lnSpc>
                <a:spcPct val="87000"/>
              </a:lnSpc>
              <a:spcBef>
                <a:spcPts val="0"/>
              </a:spcBef>
              <a:spcAft>
                <a:spcPts val="0"/>
              </a:spcAft>
              <a:buNone/>
              <a:defRPr/>
            </a:lvl4pPr>
            <a:lvl5pPr indent="0" lvl="4" marL="0" algn="l">
              <a:lnSpc>
                <a:spcPct val="87000"/>
              </a:lnSpc>
              <a:spcBef>
                <a:spcPts val="0"/>
              </a:spcBef>
              <a:spcAft>
                <a:spcPts val="0"/>
              </a:spcAft>
              <a:buNone/>
              <a:defRPr/>
            </a:lvl5pPr>
            <a:lvl6pPr indent="0" lvl="5" marL="0" algn="l">
              <a:lnSpc>
                <a:spcPct val="87000"/>
              </a:lnSpc>
              <a:spcBef>
                <a:spcPts val="0"/>
              </a:spcBef>
              <a:spcAft>
                <a:spcPts val="0"/>
              </a:spcAft>
              <a:buNone/>
              <a:defRPr/>
            </a:lvl6pPr>
            <a:lvl7pPr indent="0" lvl="6" marL="0" algn="l">
              <a:lnSpc>
                <a:spcPct val="87000"/>
              </a:lnSpc>
              <a:spcBef>
                <a:spcPts val="0"/>
              </a:spcBef>
              <a:spcAft>
                <a:spcPts val="0"/>
              </a:spcAft>
              <a:buNone/>
              <a:defRPr/>
            </a:lvl7pPr>
            <a:lvl8pPr indent="0" lvl="7" marL="0" algn="l">
              <a:lnSpc>
                <a:spcPct val="87000"/>
              </a:lnSpc>
              <a:spcBef>
                <a:spcPts val="0"/>
              </a:spcBef>
              <a:spcAft>
                <a:spcPts val="0"/>
              </a:spcAft>
              <a:buNone/>
              <a:defRPr/>
            </a:lvl8pPr>
            <a:lvl9pPr indent="0" lvl="8" marL="0" algn="l">
              <a:lnSpc>
                <a:spcPct val="87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3" name="Shape 13"/>
        <p:cNvGrpSpPr/>
        <p:nvPr/>
      </p:nvGrpSpPr>
      <p:grpSpPr>
        <a:xfrm>
          <a:off x="0" y="0"/>
          <a:ext cx="0" cy="0"/>
          <a:chOff x="0" y="0"/>
          <a:chExt cx="0" cy="0"/>
        </a:xfrm>
      </p:grpSpPr>
      <p:sp>
        <p:nvSpPr>
          <p:cNvPr id="14" name="Google Shape;14;p25"/>
          <p:cNvSpPr txBox="1"/>
          <p:nvPr>
            <p:ph type="title"/>
          </p:nvPr>
        </p:nvSpPr>
        <p:spPr>
          <a:xfrm>
            <a:off x="457200" y="349250"/>
            <a:ext cx="8215312" cy="1420812"/>
          </a:xfrm>
          <a:prstGeom prst="rect">
            <a:avLst/>
          </a:prstGeom>
          <a:noFill/>
          <a:ln>
            <a:noFill/>
          </a:ln>
        </p:spPr>
        <p:txBody>
          <a:bodyPr anchorCtr="0" anchor="ctr" bIns="46800" lIns="90000" spcFirstLastPara="1" rIns="90000" wrap="square" tIns="46800">
            <a:noAutofit/>
          </a:bodyPr>
          <a:lstStyle>
            <a:lvl1pPr lvl="0"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1pPr>
            <a:lvl2pPr lvl="1"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2pPr>
            <a:lvl3pPr lvl="2"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3pPr>
            <a:lvl4pPr lvl="3"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4pPr>
            <a:lvl5pPr lvl="4"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5pPr>
            <a:lvl6pPr lvl="5"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6pPr>
            <a:lvl7pPr lvl="6"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7pPr>
            <a:lvl8pPr lvl="7"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8pPr>
            <a:lvl9pPr lvl="8"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9pPr>
          </a:lstStyle>
          <a:p/>
        </p:txBody>
      </p:sp>
      <p:sp>
        <p:nvSpPr>
          <p:cNvPr id="15" name="Google Shape;15;p25"/>
          <p:cNvSpPr txBox="1"/>
          <p:nvPr>
            <p:ph idx="1" type="body"/>
          </p:nvPr>
        </p:nvSpPr>
        <p:spPr>
          <a:xfrm>
            <a:off x="457200" y="1981200"/>
            <a:ext cx="8215312" cy="5532437"/>
          </a:xfrm>
          <a:prstGeom prst="rect">
            <a:avLst/>
          </a:prstGeom>
          <a:noFill/>
          <a:ln>
            <a:noFill/>
          </a:ln>
        </p:spPr>
        <p:txBody>
          <a:bodyPr anchorCtr="0" anchor="t" bIns="46800" lIns="90000" spcFirstLastPara="1" rIns="90000" wrap="square" tIns="46800">
            <a:noAutofit/>
          </a:bodyPr>
          <a:lstStyle>
            <a:lvl1pPr indent="-228600" lvl="0" marL="457200" marR="0" rtl="0" algn="l">
              <a:lnSpc>
                <a:spcPct val="95000"/>
              </a:lnSpc>
              <a:spcBef>
                <a:spcPts val="800"/>
              </a:spcBef>
              <a:spcAft>
                <a:spcPts val="0"/>
              </a:spcAft>
              <a:buSzPts val="1400"/>
              <a:buNone/>
              <a:defRPr b="0" i="0" sz="3200" u="none" cap="none" strike="noStrike">
                <a:solidFill>
                  <a:srgbClr val="FFFFFF"/>
                </a:solidFill>
                <a:latin typeface="Tahoma"/>
                <a:ea typeface="Tahoma"/>
                <a:cs typeface="Tahoma"/>
                <a:sym typeface="Tahoma"/>
              </a:defRPr>
            </a:lvl1pPr>
            <a:lvl2pPr indent="-228600" lvl="1" marL="914400" marR="0" rtl="0" algn="l">
              <a:lnSpc>
                <a:spcPct val="95000"/>
              </a:lnSpc>
              <a:spcBef>
                <a:spcPts val="700"/>
              </a:spcBef>
              <a:spcAft>
                <a:spcPts val="0"/>
              </a:spcAft>
              <a:buSzPts val="1400"/>
              <a:buNone/>
              <a:defRPr b="0" i="0" sz="2800" u="none" cap="none" strike="noStrike">
                <a:solidFill>
                  <a:srgbClr val="FFFFFF"/>
                </a:solidFill>
                <a:latin typeface="Tahoma"/>
                <a:ea typeface="Tahoma"/>
                <a:cs typeface="Tahoma"/>
                <a:sym typeface="Tahoma"/>
              </a:defRPr>
            </a:lvl2pPr>
            <a:lvl3pPr indent="-228600" lvl="2" marL="1371600" marR="0" rtl="0" algn="l">
              <a:lnSpc>
                <a:spcPct val="95000"/>
              </a:lnSpc>
              <a:spcBef>
                <a:spcPts val="600"/>
              </a:spcBef>
              <a:spcAft>
                <a:spcPts val="0"/>
              </a:spcAft>
              <a:buSzPts val="1400"/>
              <a:buNone/>
              <a:defRPr b="0" i="0" sz="2400" u="none" cap="none" strike="noStrike">
                <a:solidFill>
                  <a:srgbClr val="FFFFFF"/>
                </a:solidFill>
                <a:latin typeface="Tahoma"/>
                <a:ea typeface="Tahoma"/>
                <a:cs typeface="Tahoma"/>
                <a:sym typeface="Tahoma"/>
              </a:defRPr>
            </a:lvl3pPr>
            <a:lvl4pPr indent="-228600" lvl="3" marL="18288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4pPr>
            <a:lvl5pPr indent="-228600" lvl="4" marL="22860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5pPr>
            <a:lvl6pPr indent="-228600" lvl="5" marL="27432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6pPr>
            <a:lvl7pPr indent="-228600" lvl="6" marL="32004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7pPr>
            <a:lvl8pPr indent="-228600" lvl="7" marL="36576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8pPr>
            <a:lvl9pPr indent="-228600" lvl="8" marL="41148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9pPr>
          </a:lstStyle>
          <a:p/>
        </p:txBody>
      </p:sp>
      <p:sp>
        <p:nvSpPr>
          <p:cNvPr id="16" name="Google Shape;16;p25"/>
          <p:cNvSpPr txBox="1"/>
          <p:nvPr>
            <p:ph idx="10" type="dt"/>
          </p:nvPr>
        </p:nvSpPr>
        <p:spPr>
          <a:xfrm>
            <a:off x="457200" y="6245225"/>
            <a:ext cx="2119312" cy="461962"/>
          </a:xfrm>
          <a:prstGeom prst="rect">
            <a:avLst/>
          </a:prstGeom>
          <a:noFill/>
          <a:ln>
            <a:noFill/>
          </a:ln>
        </p:spPr>
        <p:txBody>
          <a:bodyPr anchorCtr="0" anchor="b" bIns="46800" lIns="90000" spcFirstLastPara="1" rIns="90000" wrap="square" tIns="46800">
            <a:noAutofit/>
          </a:bodyPr>
          <a:lstStyle>
            <a:lvl1pPr lvl="0" marR="0" rtl="0" algn="l">
              <a:lnSpc>
                <a:spcPct val="87000"/>
              </a:lnSpc>
              <a:spcBef>
                <a:spcPts val="0"/>
              </a:spcBef>
              <a:spcAft>
                <a:spcPts val="0"/>
              </a:spcAft>
              <a:buSzPts val="1400"/>
              <a:buNone/>
              <a:defRPr b="0" i="0" sz="1800" u="none">
                <a:solidFill>
                  <a:srgbClr val="FFFFFF"/>
                </a:solidFill>
                <a:latin typeface="Arial"/>
                <a:ea typeface="Arial"/>
                <a:cs typeface="Arial"/>
                <a:sym typeface="Arial"/>
              </a:defRPr>
            </a:lvl1pPr>
            <a:lvl2pPr lvl="1"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17" name="Google Shape;17;p25"/>
          <p:cNvSpPr txBox="1"/>
          <p:nvPr>
            <p:ph idx="11" type="ftr"/>
          </p:nvPr>
        </p:nvSpPr>
        <p:spPr>
          <a:xfrm>
            <a:off x="3124200" y="6245225"/>
            <a:ext cx="2881312" cy="461962"/>
          </a:xfrm>
          <a:prstGeom prst="rect">
            <a:avLst/>
          </a:prstGeom>
          <a:noFill/>
          <a:ln>
            <a:noFill/>
          </a:ln>
        </p:spPr>
        <p:txBody>
          <a:bodyPr anchorCtr="0" anchor="b" bIns="46800" lIns="90000" spcFirstLastPara="1" rIns="90000" wrap="square" tIns="46800">
            <a:noAutofit/>
          </a:bodyPr>
          <a:lstStyle>
            <a:lvl1pPr lvl="0" marR="0" rtl="0" algn="l">
              <a:lnSpc>
                <a:spcPct val="87000"/>
              </a:lnSpc>
              <a:spcBef>
                <a:spcPts val="0"/>
              </a:spcBef>
              <a:spcAft>
                <a:spcPts val="0"/>
              </a:spcAft>
              <a:buSzPts val="1400"/>
              <a:buNone/>
              <a:defRPr b="0" i="0" sz="1800" u="none">
                <a:solidFill>
                  <a:srgbClr val="FFFFFF"/>
                </a:solidFill>
                <a:latin typeface="Arial"/>
                <a:ea typeface="Arial"/>
                <a:cs typeface="Arial"/>
                <a:sym typeface="Arial"/>
              </a:defRPr>
            </a:lvl1pPr>
            <a:lvl2pPr lvl="1"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18" name="Google Shape;18;p25"/>
          <p:cNvSpPr txBox="1"/>
          <p:nvPr>
            <p:ph idx="12" type="sldNum"/>
          </p:nvPr>
        </p:nvSpPr>
        <p:spPr>
          <a:xfrm>
            <a:off x="6553200" y="6245225"/>
            <a:ext cx="2119312" cy="461962"/>
          </a:xfrm>
          <a:prstGeom prst="rect">
            <a:avLst/>
          </a:prstGeom>
          <a:noFill/>
          <a:ln>
            <a:noFill/>
          </a:ln>
        </p:spPr>
        <p:txBody>
          <a:bodyPr anchorCtr="0" anchor="b" bIns="46800" lIns="90000" spcFirstLastPara="1" rIns="90000" wrap="square" tIns="46800">
            <a:noAutofit/>
          </a:bodyPr>
          <a:lstStyle>
            <a:lvl1pPr indent="0" lvl="0"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1pPr>
            <a:lvl2pPr indent="0" lvl="1"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2pPr>
            <a:lvl3pPr indent="0" lvl="2"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3pPr>
            <a:lvl4pPr indent="0" lvl="3"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4pPr>
            <a:lvl5pPr indent="0" lvl="4"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5pPr>
            <a:lvl6pPr indent="0" lvl="5"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6pPr>
            <a:lvl7pPr indent="0" lvl="6"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7pPr>
            <a:lvl8pPr indent="0" lvl="7"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8pPr>
            <a:lvl9pPr indent="0" lvl="8" marL="0" marR="0" rtl="0" algn="l">
              <a:lnSpc>
                <a:spcPct val="87000"/>
              </a:lnSpc>
              <a:spcBef>
                <a:spcPts val="0"/>
              </a:spcBef>
              <a:spcAft>
                <a:spcPts val="0"/>
              </a:spcAft>
              <a:buClr>
                <a:srgbClr val="FFFFFF"/>
              </a:buClr>
              <a:buSzPts val="1800"/>
              <a:buFont typeface="Arial"/>
              <a:buNone/>
              <a:defRPr b="0" i="0" sz="18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5" name="Shape 25"/>
        <p:cNvGrpSpPr/>
        <p:nvPr/>
      </p:nvGrpSpPr>
      <p:grpSpPr>
        <a:xfrm>
          <a:off x="0" y="0"/>
          <a:ext cx="0" cy="0"/>
          <a:chOff x="0" y="0"/>
          <a:chExt cx="0" cy="0"/>
        </a:xfrm>
      </p:grpSpPr>
      <p:sp>
        <p:nvSpPr>
          <p:cNvPr id="26" name="Google Shape;26;p27"/>
          <p:cNvSpPr txBox="1"/>
          <p:nvPr>
            <p:ph type="title"/>
          </p:nvPr>
        </p:nvSpPr>
        <p:spPr>
          <a:xfrm>
            <a:off x="685800" y="1676400"/>
            <a:ext cx="7758112" cy="1814512"/>
          </a:xfrm>
          <a:prstGeom prst="rect">
            <a:avLst/>
          </a:prstGeom>
          <a:noFill/>
          <a:ln>
            <a:noFill/>
          </a:ln>
        </p:spPr>
        <p:txBody>
          <a:bodyPr anchorCtr="0" anchor="ctr" bIns="46800" lIns="90000" spcFirstLastPara="1" rIns="90000" wrap="square" tIns="46800">
            <a:noAutofit/>
          </a:bodyPr>
          <a:lstStyle>
            <a:lvl1pPr lvl="0"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1pPr>
            <a:lvl2pPr lvl="1"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2pPr>
            <a:lvl3pPr lvl="2"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3pPr>
            <a:lvl4pPr lvl="3"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4pPr>
            <a:lvl5pPr lvl="4"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5pPr>
            <a:lvl6pPr lvl="5"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6pPr>
            <a:lvl7pPr lvl="6"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7pPr>
            <a:lvl8pPr lvl="7"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8pPr>
            <a:lvl9pPr lvl="8" marR="0" rtl="0" algn="ctr">
              <a:lnSpc>
                <a:spcPct val="95000"/>
              </a:lnSpc>
              <a:spcBef>
                <a:spcPts val="0"/>
              </a:spcBef>
              <a:spcAft>
                <a:spcPts val="0"/>
              </a:spcAft>
              <a:buSzPts val="1400"/>
              <a:buNone/>
              <a:defRPr b="0" i="0" sz="4400" u="none" cap="none" strike="noStrike">
                <a:solidFill>
                  <a:srgbClr val="E5FFFF"/>
                </a:solidFill>
                <a:latin typeface="Tahoma"/>
                <a:ea typeface="Tahoma"/>
                <a:cs typeface="Tahoma"/>
                <a:sym typeface="Tahoma"/>
              </a:defRPr>
            </a:lvl9pPr>
          </a:lstStyle>
          <a:p/>
        </p:txBody>
      </p:sp>
      <p:sp>
        <p:nvSpPr>
          <p:cNvPr id="27" name="Google Shape;27;p27"/>
          <p:cNvSpPr txBox="1"/>
          <p:nvPr>
            <p:ph idx="10" type="dt"/>
          </p:nvPr>
        </p:nvSpPr>
        <p:spPr>
          <a:xfrm>
            <a:off x="457200" y="6245225"/>
            <a:ext cx="2119312" cy="461962"/>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1400" u="none">
                <a:solidFill>
                  <a:srgbClr val="FFFFFF"/>
                </a:solidFill>
                <a:latin typeface="Verdana"/>
                <a:ea typeface="Verdana"/>
                <a:cs typeface="Verdana"/>
                <a:sym typeface="Verdana"/>
              </a:defRPr>
            </a:lvl1pPr>
            <a:lvl2pPr lvl="1"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28" name="Google Shape;28;p27"/>
          <p:cNvSpPr txBox="1"/>
          <p:nvPr>
            <p:ph idx="11" type="ftr"/>
          </p:nvPr>
        </p:nvSpPr>
        <p:spPr>
          <a:xfrm>
            <a:off x="3124200" y="6245225"/>
            <a:ext cx="2881312" cy="461962"/>
          </a:xfrm>
          <a:prstGeom prst="rect">
            <a:avLst/>
          </a:prstGeom>
          <a:noFill/>
          <a:ln>
            <a:noFill/>
          </a:ln>
        </p:spPr>
        <p:txBody>
          <a:bodyPr anchorCtr="0" anchor="b" bIns="46800" lIns="90000" spcFirstLastPara="1" rIns="90000" wrap="square" tIns="46800">
            <a:noAutofit/>
          </a:bodyPr>
          <a:lstStyle>
            <a:lvl1pPr lvl="0" marR="0" rtl="0" algn="ctr">
              <a:lnSpc>
                <a:spcPct val="100000"/>
              </a:lnSpc>
              <a:spcBef>
                <a:spcPts val="0"/>
              </a:spcBef>
              <a:spcAft>
                <a:spcPts val="0"/>
              </a:spcAft>
              <a:buSzPts val="1400"/>
              <a:buNone/>
              <a:defRPr b="0" i="0" sz="1400" u="none">
                <a:solidFill>
                  <a:srgbClr val="FFFFFF"/>
                </a:solidFill>
                <a:latin typeface="Verdana"/>
                <a:ea typeface="Verdana"/>
                <a:cs typeface="Verdana"/>
                <a:sym typeface="Verdana"/>
              </a:defRPr>
            </a:lvl1pPr>
            <a:lvl2pPr lvl="1"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2pPr>
            <a:lvl3pPr lvl="2"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3pPr>
            <a:lvl4pPr lvl="3"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4pPr>
            <a:lvl5pPr lvl="4"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5pPr>
            <a:lvl6pPr lvl="5"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6pPr>
            <a:lvl7pPr lvl="6"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7pPr>
            <a:lvl8pPr lvl="7"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8pPr>
            <a:lvl9pPr lvl="8" marR="0" rtl="0" algn="l">
              <a:lnSpc>
                <a:spcPct val="87000"/>
              </a:lnSpc>
              <a:spcBef>
                <a:spcPts val="0"/>
              </a:spcBef>
              <a:spcAft>
                <a:spcPts val="0"/>
              </a:spcAft>
              <a:buSzPts val="1400"/>
              <a:buNone/>
              <a:defRPr b="0" i="0" sz="1800" u="none" cap="none" strike="noStrike">
                <a:solidFill>
                  <a:srgbClr val="FFFFFF"/>
                </a:solidFill>
                <a:latin typeface="Arial"/>
                <a:ea typeface="Arial"/>
                <a:cs typeface="Arial"/>
                <a:sym typeface="Arial"/>
              </a:defRPr>
            </a:lvl9pPr>
          </a:lstStyle>
          <a:p/>
        </p:txBody>
      </p:sp>
      <p:sp>
        <p:nvSpPr>
          <p:cNvPr id="29" name="Google Shape;29;p27"/>
          <p:cNvSpPr txBox="1"/>
          <p:nvPr>
            <p:ph idx="12" type="sldNum"/>
          </p:nvPr>
        </p:nvSpPr>
        <p:spPr>
          <a:xfrm>
            <a:off x="6553200" y="6245225"/>
            <a:ext cx="2119312" cy="461962"/>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1pPr>
            <a:lvl2pPr indent="0" lvl="1"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2pPr>
            <a:lvl3pPr indent="0" lvl="2"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3pPr>
            <a:lvl4pPr indent="0" lvl="3"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4pPr>
            <a:lvl5pPr indent="0" lvl="4"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5pPr>
            <a:lvl6pPr indent="0" lvl="5"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6pPr>
            <a:lvl7pPr indent="0" lvl="6"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7pPr>
            <a:lvl8pPr indent="0" lvl="7"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8pPr>
            <a:lvl9pPr indent="0" lvl="8" marL="0" marR="0" rtl="0" algn="r">
              <a:lnSpc>
                <a:spcPct val="100000"/>
              </a:lnSpc>
              <a:spcBef>
                <a:spcPts val="0"/>
              </a:spcBef>
              <a:spcAft>
                <a:spcPts val="0"/>
              </a:spcAft>
              <a:buClr>
                <a:srgbClr val="FFFFFF"/>
              </a:buClr>
              <a:buSzPts val="1400"/>
              <a:buFont typeface="Verdana"/>
              <a:buNone/>
              <a:defRPr b="0" i="0" sz="1400" u="none">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30" name="Google Shape;30;p27"/>
          <p:cNvSpPr txBox="1"/>
          <p:nvPr>
            <p:ph idx="1" type="body"/>
          </p:nvPr>
        </p:nvSpPr>
        <p:spPr>
          <a:xfrm>
            <a:off x="457200" y="1604962"/>
            <a:ext cx="8215312" cy="5438775"/>
          </a:xfrm>
          <a:prstGeom prst="rect">
            <a:avLst/>
          </a:prstGeom>
          <a:noFill/>
          <a:ln>
            <a:noFill/>
          </a:ln>
        </p:spPr>
        <p:txBody>
          <a:bodyPr anchorCtr="0" anchor="t" bIns="0" lIns="0" spcFirstLastPara="1" rIns="0" wrap="square" tIns="0">
            <a:noAutofit/>
          </a:bodyPr>
          <a:lstStyle>
            <a:lvl1pPr indent="-228600" lvl="0" marL="457200" marR="0" rtl="0" algn="l">
              <a:lnSpc>
                <a:spcPct val="95000"/>
              </a:lnSpc>
              <a:spcBef>
                <a:spcPts val="800"/>
              </a:spcBef>
              <a:spcAft>
                <a:spcPts val="0"/>
              </a:spcAft>
              <a:buSzPts val="1400"/>
              <a:buNone/>
              <a:defRPr b="0" i="0" sz="3200" u="none" cap="none" strike="noStrike">
                <a:solidFill>
                  <a:srgbClr val="FFFFFF"/>
                </a:solidFill>
                <a:latin typeface="Tahoma"/>
                <a:ea typeface="Tahoma"/>
                <a:cs typeface="Tahoma"/>
                <a:sym typeface="Tahoma"/>
              </a:defRPr>
            </a:lvl1pPr>
            <a:lvl2pPr indent="-228600" lvl="1" marL="914400" marR="0" rtl="0" algn="l">
              <a:lnSpc>
                <a:spcPct val="95000"/>
              </a:lnSpc>
              <a:spcBef>
                <a:spcPts val="700"/>
              </a:spcBef>
              <a:spcAft>
                <a:spcPts val="0"/>
              </a:spcAft>
              <a:buSzPts val="1400"/>
              <a:buNone/>
              <a:defRPr b="0" i="0" sz="2800" u="none" cap="none" strike="noStrike">
                <a:solidFill>
                  <a:srgbClr val="FFFFFF"/>
                </a:solidFill>
                <a:latin typeface="Tahoma"/>
                <a:ea typeface="Tahoma"/>
                <a:cs typeface="Tahoma"/>
                <a:sym typeface="Tahoma"/>
              </a:defRPr>
            </a:lvl2pPr>
            <a:lvl3pPr indent="-228600" lvl="2" marL="1371600" marR="0" rtl="0" algn="l">
              <a:lnSpc>
                <a:spcPct val="95000"/>
              </a:lnSpc>
              <a:spcBef>
                <a:spcPts val="600"/>
              </a:spcBef>
              <a:spcAft>
                <a:spcPts val="0"/>
              </a:spcAft>
              <a:buSzPts val="1400"/>
              <a:buNone/>
              <a:defRPr b="0" i="0" sz="2400" u="none" cap="none" strike="noStrike">
                <a:solidFill>
                  <a:srgbClr val="FFFFFF"/>
                </a:solidFill>
                <a:latin typeface="Tahoma"/>
                <a:ea typeface="Tahoma"/>
                <a:cs typeface="Tahoma"/>
                <a:sym typeface="Tahoma"/>
              </a:defRPr>
            </a:lvl3pPr>
            <a:lvl4pPr indent="-228600" lvl="3" marL="18288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4pPr>
            <a:lvl5pPr indent="-228600" lvl="4" marL="22860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5pPr>
            <a:lvl6pPr indent="-228600" lvl="5" marL="27432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6pPr>
            <a:lvl7pPr indent="-228600" lvl="6" marL="32004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7pPr>
            <a:lvl8pPr indent="-228600" lvl="7" marL="36576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8pPr>
            <a:lvl9pPr indent="-228600" lvl="8" marL="4114800" marR="0" rtl="0" algn="l">
              <a:lnSpc>
                <a:spcPct val="95000"/>
              </a:lnSpc>
              <a:spcBef>
                <a:spcPts val="500"/>
              </a:spcBef>
              <a:spcAft>
                <a:spcPts val="0"/>
              </a:spcAft>
              <a:buSzPts val="1400"/>
              <a:buNone/>
              <a:defRPr b="0" i="0" sz="2000" u="none" cap="none" strike="noStrike">
                <a:solidFill>
                  <a:srgbClr val="FFFFFF"/>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 name="Shape 36"/>
        <p:cNvGrpSpPr/>
        <p:nvPr/>
      </p:nvGrpSpPr>
      <p:grpSpPr>
        <a:xfrm>
          <a:off x="0" y="0"/>
          <a:ext cx="0" cy="0"/>
          <a:chOff x="0" y="0"/>
          <a:chExt cx="0" cy="0"/>
        </a:xfrm>
      </p:grpSpPr>
      <p:sp>
        <p:nvSpPr>
          <p:cNvPr id="37" name="Google Shape;37;p1"/>
          <p:cNvSpPr txBox="1"/>
          <p:nvPr>
            <p:ph type="title"/>
          </p:nvPr>
        </p:nvSpPr>
        <p:spPr>
          <a:xfrm>
            <a:off x="487362" y="209550"/>
            <a:ext cx="8229600" cy="1371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Galaxias elípticas</a:t>
            </a:r>
            <a:endParaRPr/>
          </a:p>
        </p:txBody>
      </p:sp>
      <p:pic>
        <p:nvPicPr>
          <p:cNvPr id="38" name="Google Shape;38;p1"/>
          <p:cNvPicPr preferRelativeResize="0"/>
          <p:nvPr/>
        </p:nvPicPr>
        <p:blipFill rotWithShape="1">
          <a:blip r:embed="rId4">
            <a:alphaModFix/>
          </a:blip>
          <a:srcRect b="0" l="0" r="0" t="0"/>
          <a:stretch/>
        </p:blipFill>
        <p:spPr>
          <a:xfrm>
            <a:off x="395287" y="1412875"/>
            <a:ext cx="3927475" cy="4464050"/>
          </a:xfrm>
          <a:prstGeom prst="rect">
            <a:avLst/>
          </a:prstGeom>
          <a:noFill/>
          <a:ln>
            <a:noFill/>
          </a:ln>
        </p:spPr>
      </p:pic>
      <p:pic>
        <p:nvPicPr>
          <p:cNvPr id="39" name="Google Shape;39;p1"/>
          <p:cNvPicPr preferRelativeResize="0"/>
          <p:nvPr/>
        </p:nvPicPr>
        <p:blipFill rotWithShape="1">
          <a:blip r:embed="rId5">
            <a:alphaModFix/>
          </a:blip>
          <a:srcRect b="0" l="0" r="0" t="0"/>
          <a:stretch/>
        </p:blipFill>
        <p:spPr>
          <a:xfrm>
            <a:off x="4932362" y="1412875"/>
            <a:ext cx="3852862" cy="4537075"/>
          </a:xfrm>
          <a:prstGeom prst="rect">
            <a:avLst/>
          </a:prstGeom>
          <a:noFill/>
          <a:ln>
            <a:noFill/>
          </a:ln>
        </p:spPr>
      </p:pic>
      <p:sp>
        <p:nvSpPr>
          <p:cNvPr id="40" name="Google Shape;40;p1"/>
          <p:cNvSpPr txBox="1"/>
          <p:nvPr/>
        </p:nvSpPr>
        <p:spPr>
          <a:xfrm>
            <a:off x="4478337" y="6092825"/>
            <a:ext cx="277812" cy="4603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CC00"/>
              </a:buClr>
              <a:buSzPts val="2400"/>
              <a:buFont typeface="Tahoma"/>
              <a:buNone/>
            </a:pPr>
            <a:r>
              <a:rPr b="0" i="0" lang="en-US" sz="2400" u="none">
                <a:solidFill>
                  <a:srgbClr val="FFCC00"/>
                </a:solidFill>
                <a:latin typeface="Tahoma"/>
                <a:ea typeface="Tahoma"/>
                <a:cs typeface="Tahoma"/>
                <a:sym typeface="Tahom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0"/>
          <p:cNvSpPr txBox="1"/>
          <p:nvPr>
            <p:ph type="title"/>
          </p:nvPr>
        </p:nvSpPr>
        <p:spPr>
          <a:xfrm>
            <a:off x="468312" y="260350"/>
            <a:ext cx="8229600" cy="817562"/>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El plano fundamental</a:t>
            </a:r>
            <a:endParaRPr/>
          </a:p>
        </p:txBody>
      </p:sp>
      <p:sp>
        <p:nvSpPr>
          <p:cNvPr id="118" name="Google Shape;118;p10"/>
          <p:cNvSpPr txBox="1"/>
          <p:nvPr>
            <p:ph idx="1" type="body"/>
          </p:nvPr>
        </p:nvSpPr>
        <p:spPr>
          <a:xfrm>
            <a:off x="539750" y="1160462"/>
            <a:ext cx="8229600" cy="7423150"/>
          </a:xfrm>
          <a:prstGeom prst="rect">
            <a:avLst/>
          </a:prstGeom>
          <a:noFill/>
          <a:ln>
            <a:noFill/>
          </a:ln>
        </p:spPr>
        <p:txBody>
          <a:bodyPr anchorCtr="0" anchor="t" bIns="46800" lIns="90000" spcFirstLastPara="1" rIns="90000" wrap="square" tIns="46800">
            <a:noAutofit/>
          </a:bodyPr>
          <a:lstStyle/>
          <a:p>
            <a:pPr indent="-328612" lvl="0" marL="328612" marR="0" rtl="0" algn="l">
              <a:lnSpc>
                <a:spcPct val="90000"/>
              </a:lnSpc>
              <a:spcBef>
                <a:spcPts val="0"/>
              </a:spcBef>
              <a:spcAft>
                <a:spcPts val="0"/>
              </a:spcAft>
              <a:buClr>
                <a:srgbClr val="00CCFF"/>
              </a:buClr>
              <a:buSzPts val="1430"/>
              <a:buFont typeface="Noto Sans Symbols"/>
              <a:buChar char="■"/>
            </a:pPr>
            <a:r>
              <a:rPr b="0" i="0" lang="en-US" sz="2200" u="none">
                <a:solidFill>
                  <a:srgbClr val="FFFFFF"/>
                </a:solidFill>
                <a:latin typeface="Tahoma"/>
                <a:ea typeface="Tahoma"/>
                <a:cs typeface="Tahoma"/>
                <a:sym typeface="Tahoma"/>
              </a:rPr>
              <a:t>Si representamos los datos de las galaxias Elípticas en un sistema de coordenadas (logR</a:t>
            </a:r>
            <a:r>
              <a:rPr b="0" baseline="-25000" i="0" lang="en-US" sz="2200" u="none">
                <a:solidFill>
                  <a:srgbClr val="FFFFFF"/>
                </a:solidFill>
                <a:latin typeface="Tahoma"/>
                <a:ea typeface="Tahoma"/>
                <a:cs typeface="Tahoma"/>
                <a:sym typeface="Tahoma"/>
              </a:rPr>
              <a:t>e</a:t>
            </a:r>
            <a:r>
              <a:rPr b="0" i="0" lang="en-US" sz="2200" u="none">
                <a:solidFill>
                  <a:srgbClr val="FFFFFF"/>
                </a:solidFill>
                <a:latin typeface="Tahoma"/>
                <a:ea typeface="Tahoma"/>
                <a:cs typeface="Tahoma"/>
                <a:sym typeface="Tahoma"/>
              </a:rPr>
              <a:t>, log&lt;I</a:t>
            </a:r>
            <a:r>
              <a:rPr b="0" baseline="-25000" i="0" lang="en-US" sz="2200" u="none">
                <a:solidFill>
                  <a:srgbClr val="FFFFFF"/>
                </a:solidFill>
                <a:latin typeface="Tahoma"/>
                <a:ea typeface="Tahoma"/>
                <a:cs typeface="Tahoma"/>
                <a:sym typeface="Tahoma"/>
              </a:rPr>
              <a:t>e</a:t>
            </a:r>
            <a:r>
              <a:rPr b="0" i="0" lang="en-US" sz="2200" u="none">
                <a:solidFill>
                  <a:srgbClr val="FFFFFF"/>
                </a:solidFill>
                <a:latin typeface="Tahoma"/>
                <a:ea typeface="Tahoma"/>
                <a:cs typeface="Tahoma"/>
                <a:sym typeface="Tahoma"/>
              </a:rPr>
              <a:t>&gt;, log</a:t>
            </a:r>
            <a:r>
              <a:rPr b="0" i="0" lang="en-US" sz="2200" u="none">
                <a:solidFill>
                  <a:srgbClr val="FFFFFF"/>
                </a:solidFill>
                <a:latin typeface="Noto Sans Symbols"/>
                <a:ea typeface="Noto Sans Symbols"/>
                <a:cs typeface="Noto Sans Symbols"/>
                <a:sym typeface="Noto Sans Symbols"/>
              </a:rPr>
              <a:t>σ</a:t>
            </a:r>
            <a:r>
              <a:rPr b="0" baseline="-25000" i="0" lang="en-US" sz="2200" u="none">
                <a:solidFill>
                  <a:srgbClr val="FFFFFF"/>
                </a:solidFill>
                <a:latin typeface="Tahoma"/>
                <a:ea typeface="Tahoma"/>
                <a:cs typeface="Tahoma"/>
                <a:sym typeface="Tahoma"/>
              </a:rPr>
              <a:t>0</a:t>
            </a:r>
            <a:r>
              <a:rPr b="0" i="0" lang="en-US" sz="2200" u="none">
                <a:solidFill>
                  <a:srgbClr val="FFFFFF"/>
                </a:solidFill>
                <a:latin typeface="Tahoma"/>
                <a:ea typeface="Tahoma"/>
                <a:cs typeface="Tahoma"/>
                <a:sym typeface="Tahoma"/>
              </a:rPr>
              <a:t>), los datos están confinados en un plano cuya ecuación es:</a:t>
            </a:r>
            <a:endParaRPr/>
          </a:p>
          <a:p>
            <a:pPr indent="-328612" lvl="0" marL="328612" marR="0" rtl="0" algn="l">
              <a:lnSpc>
                <a:spcPct val="90000"/>
              </a:lnSpc>
              <a:spcBef>
                <a:spcPts val="800"/>
              </a:spcBef>
              <a:spcAft>
                <a:spcPts val="0"/>
              </a:spcAft>
              <a:buClr>
                <a:srgbClr val="FFFFFF"/>
              </a:buClr>
              <a:buSzPts val="2200"/>
              <a:buFont typeface="Tahoma"/>
              <a:buNone/>
            </a:pPr>
            <a:r>
              <a:rPr b="0" i="0" lang="en-US" sz="2200" u="none">
                <a:solidFill>
                  <a:srgbClr val="FFFFFF"/>
                </a:solidFill>
                <a:latin typeface="Tahoma"/>
                <a:ea typeface="Tahoma"/>
                <a:cs typeface="Tahoma"/>
                <a:sym typeface="Tahoma"/>
              </a:rPr>
              <a:t>		</a:t>
            </a:r>
            <a:r>
              <a:rPr b="0" i="0" lang="en-US" sz="2200" u="none">
                <a:solidFill>
                  <a:srgbClr val="FFCC00"/>
                </a:solidFill>
                <a:latin typeface="Tahoma"/>
                <a:ea typeface="Tahoma"/>
                <a:cs typeface="Tahoma"/>
                <a:sym typeface="Tahoma"/>
              </a:rPr>
              <a:t>logR</a:t>
            </a:r>
            <a:r>
              <a:rPr b="0" baseline="-25000" i="0" lang="en-US" sz="2200" u="none">
                <a:solidFill>
                  <a:srgbClr val="FFCC00"/>
                </a:solidFill>
                <a:latin typeface="Tahoma"/>
                <a:ea typeface="Tahoma"/>
                <a:cs typeface="Tahoma"/>
                <a:sym typeface="Tahoma"/>
              </a:rPr>
              <a:t>e</a:t>
            </a:r>
            <a:r>
              <a:rPr b="0" i="0" lang="en-US" sz="2200" u="none">
                <a:solidFill>
                  <a:srgbClr val="FFCC00"/>
                </a:solidFill>
                <a:latin typeface="Tahoma"/>
                <a:ea typeface="Tahoma"/>
                <a:cs typeface="Tahoma"/>
                <a:sym typeface="Tahoma"/>
              </a:rPr>
              <a:t>= 0.36(&lt;I</a:t>
            </a:r>
            <a:r>
              <a:rPr b="0" baseline="-25000" i="0" lang="en-US" sz="2200" u="none">
                <a:solidFill>
                  <a:srgbClr val="FFCC00"/>
                </a:solidFill>
                <a:latin typeface="Tahoma"/>
                <a:ea typeface="Tahoma"/>
                <a:cs typeface="Tahoma"/>
                <a:sym typeface="Tahoma"/>
              </a:rPr>
              <a:t>e</a:t>
            </a:r>
            <a:r>
              <a:rPr b="0" i="0" lang="en-US" sz="2200" u="none">
                <a:solidFill>
                  <a:srgbClr val="FFCC00"/>
                </a:solidFill>
                <a:latin typeface="Tahoma"/>
                <a:ea typeface="Tahoma"/>
                <a:cs typeface="Tahoma"/>
                <a:sym typeface="Tahoma"/>
              </a:rPr>
              <a:t>&gt;/</a:t>
            </a:r>
            <a:r>
              <a:rPr b="0" i="0" lang="en-US" sz="2200" u="none">
                <a:solidFill>
                  <a:srgbClr val="FFCC00"/>
                </a:solidFill>
                <a:latin typeface="Noto Sans Symbols"/>
                <a:ea typeface="Noto Sans Symbols"/>
                <a:cs typeface="Noto Sans Symbols"/>
                <a:sym typeface="Noto Sans Symbols"/>
              </a:rPr>
              <a:t>μ</a:t>
            </a:r>
            <a:r>
              <a:rPr b="0" baseline="-25000" i="0" lang="en-US" sz="2200" u="none">
                <a:solidFill>
                  <a:srgbClr val="FFCC00"/>
                </a:solidFill>
                <a:latin typeface="Tahoma"/>
                <a:ea typeface="Tahoma"/>
                <a:cs typeface="Tahoma"/>
                <a:sym typeface="Tahoma"/>
              </a:rPr>
              <a:t>B</a:t>
            </a:r>
            <a:r>
              <a:rPr b="0" i="0" lang="en-US" sz="2200" u="none">
                <a:solidFill>
                  <a:srgbClr val="FFCC00"/>
                </a:solidFill>
                <a:latin typeface="Tahoma"/>
                <a:ea typeface="Tahoma"/>
                <a:cs typeface="Tahoma"/>
                <a:sym typeface="Tahoma"/>
              </a:rPr>
              <a:t>)+1.4log </a:t>
            </a:r>
            <a:r>
              <a:rPr b="0" i="0" lang="en-US" sz="2200" u="none">
                <a:solidFill>
                  <a:srgbClr val="FFCC00"/>
                </a:solidFill>
                <a:latin typeface="Noto Sans Symbols"/>
                <a:ea typeface="Noto Sans Symbols"/>
                <a:cs typeface="Noto Sans Symbols"/>
                <a:sym typeface="Noto Sans Symbols"/>
              </a:rPr>
              <a:t>σ</a:t>
            </a:r>
            <a:r>
              <a:rPr b="0" baseline="-25000" i="0" lang="en-US" sz="2200" u="none">
                <a:solidFill>
                  <a:srgbClr val="FFCC00"/>
                </a:solidFill>
                <a:latin typeface="Tahoma"/>
                <a:ea typeface="Tahoma"/>
                <a:cs typeface="Tahoma"/>
                <a:sym typeface="Tahoma"/>
              </a:rPr>
              <a:t>0</a:t>
            </a:r>
            <a:endParaRPr/>
          </a:p>
          <a:p>
            <a:pPr indent="-328612" lvl="0" marL="328612" marR="0" rtl="0" algn="l">
              <a:lnSpc>
                <a:spcPct val="90000"/>
              </a:lnSpc>
              <a:spcBef>
                <a:spcPts val="800"/>
              </a:spcBef>
              <a:spcAft>
                <a:spcPts val="0"/>
              </a:spcAft>
              <a:buClr>
                <a:srgbClr val="00CCFF"/>
              </a:buClr>
              <a:buSzPts val="1430"/>
              <a:buFont typeface="Noto Sans Symbols"/>
              <a:buChar char="■"/>
            </a:pPr>
            <a:r>
              <a:rPr b="0" i="0" lang="en-US" sz="2200" u="none">
                <a:solidFill>
                  <a:srgbClr val="FFFFFF"/>
                </a:solidFill>
                <a:latin typeface="Tahoma"/>
                <a:ea typeface="Tahoma"/>
                <a:cs typeface="Tahoma"/>
                <a:sym typeface="Tahoma"/>
              </a:rPr>
              <a:t>El teorema del virial nos dice que: M/R</a:t>
            </a:r>
            <a:r>
              <a:rPr b="0" baseline="-25000" i="0" lang="en-US" sz="2200" u="none">
                <a:solidFill>
                  <a:srgbClr val="FFFFFF"/>
                </a:solidFill>
                <a:latin typeface="Tahoma"/>
                <a:ea typeface="Tahoma"/>
                <a:cs typeface="Tahoma"/>
                <a:sym typeface="Tahoma"/>
              </a:rPr>
              <a:t>e</a:t>
            </a:r>
            <a:r>
              <a:rPr b="0" i="0" lang="en-US" sz="2200" u="none">
                <a:solidFill>
                  <a:srgbClr val="FFFFFF"/>
                </a:solidFill>
                <a:latin typeface="Tahoma"/>
                <a:ea typeface="Tahoma"/>
                <a:cs typeface="Tahoma"/>
                <a:sym typeface="Tahoma"/>
              </a:rPr>
              <a:t>=c</a:t>
            </a:r>
            <a:r>
              <a:rPr b="0" i="0" lang="en-US" sz="2200" u="none">
                <a:solidFill>
                  <a:srgbClr val="FFFFFF"/>
                </a:solidFill>
                <a:latin typeface="Noto Sans Symbols"/>
                <a:ea typeface="Noto Sans Symbols"/>
                <a:cs typeface="Noto Sans Symbols"/>
                <a:sym typeface="Noto Sans Symbols"/>
              </a:rPr>
              <a:t>σ</a:t>
            </a:r>
            <a:r>
              <a:rPr b="0" baseline="-25000" i="0" lang="en-US" sz="2200" u="none">
                <a:solidFill>
                  <a:srgbClr val="FFFFFF"/>
                </a:solidFill>
                <a:latin typeface="Tahoma"/>
                <a:ea typeface="Tahoma"/>
                <a:cs typeface="Tahoma"/>
                <a:sym typeface="Tahoma"/>
              </a:rPr>
              <a:t>e</a:t>
            </a:r>
            <a:r>
              <a:rPr b="0" baseline="30000" i="0" lang="en-US" sz="2200" u="none">
                <a:solidFill>
                  <a:srgbClr val="FFFFFF"/>
                </a:solidFill>
                <a:latin typeface="Tahoma"/>
                <a:ea typeface="Tahoma"/>
                <a:cs typeface="Tahoma"/>
                <a:sym typeface="Tahoma"/>
              </a:rPr>
              <a:t>2</a:t>
            </a:r>
            <a:r>
              <a:rPr b="0" i="0" lang="en-US" sz="2200" u="none">
                <a:solidFill>
                  <a:srgbClr val="FFFFFF"/>
                </a:solidFill>
                <a:latin typeface="Tahoma"/>
                <a:ea typeface="Tahoma"/>
                <a:cs typeface="Tahoma"/>
                <a:sym typeface="Tahoma"/>
              </a:rPr>
              <a:t> lo que, teniendo en cuenta que &lt;I</a:t>
            </a:r>
            <a:r>
              <a:rPr b="0" baseline="-25000" i="0" lang="en-US" sz="2200" u="none">
                <a:solidFill>
                  <a:srgbClr val="FFFFFF"/>
                </a:solidFill>
                <a:latin typeface="Tahoma"/>
                <a:ea typeface="Tahoma"/>
                <a:cs typeface="Tahoma"/>
                <a:sym typeface="Tahoma"/>
              </a:rPr>
              <a:t>e</a:t>
            </a:r>
            <a:r>
              <a:rPr b="0" i="0" lang="en-US" sz="2200" u="none">
                <a:solidFill>
                  <a:srgbClr val="FFFFFF"/>
                </a:solidFill>
                <a:latin typeface="Tahoma"/>
                <a:ea typeface="Tahoma"/>
                <a:cs typeface="Tahoma"/>
                <a:sym typeface="Tahoma"/>
              </a:rPr>
              <a:t>&gt;=½ L/(</a:t>
            </a:r>
            <a:r>
              <a:rPr b="0" i="0" lang="en-US" sz="2200" u="none">
                <a:solidFill>
                  <a:srgbClr val="FFFFFF"/>
                </a:solidFill>
                <a:latin typeface="Noto Sans Symbols"/>
                <a:ea typeface="Noto Sans Symbols"/>
                <a:cs typeface="Noto Sans Symbols"/>
                <a:sym typeface="Noto Sans Symbols"/>
              </a:rPr>
              <a:t>π</a:t>
            </a:r>
            <a:r>
              <a:rPr b="0" i="0" lang="en-US" sz="2200" u="none">
                <a:solidFill>
                  <a:srgbClr val="FFFFFF"/>
                </a:solidFill>
                <a:latin typeface="Tahoma"/>
                <a:ea typeface="Tahoma"/>
                <a:cs typeface="Tahoma"/>
                <a:sym typeface="Tahoma"/>
              </a:rPr>
              <a:t>R</a:t>
            </a:r>
            <a:r>
              <a:rPr b="0" baseline="-25000" i="0" lang="en-US" sz="2200" u="none">
                <a:solidFill>
                  <a:srgbClr val="FFFFFF"/>
                </a:solidFill>
                <a:latin typeface="Tahoma"/>
                <a:ea typeface="Tahoma"/>
                <a:cs typeface="Tahoma"/>
                <a:sym typeface="Tahoma"/>
              </a:rPr>
              <a:t>e</a:t>
            </a:r>
            <a:r>
              <a:rPr b="0" baseline="30000" i="0" lang="en-US" sz="2200" u="none">
                <a:solidFill>
                  <a:srgbClr val="FFFFFF"/>
                </a:solidFill>
                <a:latin typeface="Tahoma"/>
                <a:ea typeface="Tahoma"/>
                <a:cs typeface="Tahoma"/>
                <a:sym typeface="Tahoma"/>
              </a:rPr>
              <a:t>2</a:t>
            </a:r>
            <a:r>
              <a:rPr b="0" i="0" lang="en-US" sz="2200" u="none">
                <a:solidFill>
                  <a:srgbClr val="FFFFFF"/>
                </a:solidFill>
                <a:latin typeface="Tahoma"/>
                <a:ea typeface="Tahoma"/>
                <a:cs typeface="Tahoma"/>
                <a:sym typeface="Tahoma"/>
              </a:rPr>
              <a:t>)</a:t>
            </a:r>
            <a:r>
              <a:rPr b="0" baseline="30000" i="0" lang="en-US" sz="2200" u="none">
                <a:solidFill>
                  <a:srgbClr val="FFFFFF"/>
                </a:solidFill>
                <a:latin typeface="Tahoma"/>
                <a:ea typeface="Tahoma"/>
                <a:cs typeface="Tahoma"/>
                <a:sym typeface="Tahoma"/>
              </a:rPr>
              <a:t> </a:t>
            </a:r>
            <a:r>
              <a:rPr b="0" i="0" lang="en-US" sz="2200" u="none">
                <a:solidFill>
                  <a:srgbClr val="FFFFFF"/>
                </a:solidFill>
                <a:latin typeface="Tahoma"/>
                <a:ea typeface="Tahoma"/>
                <a:cs typeface="Tahoma"/>
                <a:sym typeface="Tahoma"/>
              </a:rPr>
              <a:t>, implica:</a:t>
            </a:r>
            <a:endParaRPr/>
          </a:p>
          <a:p>
            <a:pPr indent="-271462" lvl="1" marL="739775" marR="0" rtl="0" algn="l">
              <a:lnSpc>
                <a:spcPct val="90000"/>
              </a:lnSpc>
              <a:spcBef>
                <a:spcPts val="600"/>
              </a:spcBef>
              <a:spcAft>
                <a:spcPts val="0"/>
              </a:spcAft>
              <a:buClr>
                <a:srgbClr val="FFFFFF"/>
              </a:buClr>
              <a:buSzPts val="2200"/>
              <a:buFont typeface="Tahoma"/>
              <a:buNone/>
            </a:pPr>
            <a:r>
              <a:rPr b="0" i="0" lang="en-US" sz="2200" u="none" cap="none" strike="noStrike">
                <a:solidFill>
                  <a:srgbClr val="FFFFFF"/>
                </a:solidFill>
                <a:latin typeface="Tahoma"/>
                <a:ea typeface="Tahoma"/>
                <a:cs typeface="Tahoma"/>
                <a:sym typeface="Tahoma"/>
              </a:rPr>
              <a:t>		</a:t>
            </a:r>
            <a:r>
              <a:rPr b="0" i="0" lang="en-US" sz="2200" u="none" cap="none" strike="noStrike">
                <a:solidFill>
                  <a:srgbClr val="FFCC00"/>
                </a:solidFill>
                <a:latin typeface="Tahoma"/>
                <a:ea typeface="Tahoma"/>
                <a:cs typeface="Tahoma"/>
                <a:sym typeface="Tahoma"/>
              </a:rPr>
              <a:t>logR</a:t>
            </a:r>
            <a:r>
              <a:rPr b="0" baseline="-25000" i="0" lang="en-US" sz="2200" u="none" cap="none" strike="noStrike">
                <a:solidFill>
                  <a:srgbClr val="FFCC00"/>
                </a:solidFill>
                <a:latin typeface="Tahoma"/>
                <a:ea typeface="Tahoma"/>
                <a:cs typeface="Tahoma"/>
                <a:sym typeface="Tahoma"/>
              </a:rPr>
              <a:t>e</a:t>
            </a:r>
            <a:r>
              <a:rPr b="0" i="0" lang="en-US" sz="2200" u="none" cap="none" strike="noStrike">
                <a:solidFill>
                  <a:srgbClr val="FFCC00"/>
                </a:solidFill>
                <a:latin typeface="Tahoma"/>
                <a:ea typeface="Tahoma"/>
                <a:cs typeface="Tahoma"/>
                <a:sym typeface="Tahoma"/>
              </a:rPr>
              <a:t>= 0.4(&lt;I</a:t>
            </a:r>
            <a:r>
              <a:rPr b="0" baseline="-25000" i="0" lang="en-US" sz="2200" u="none" cap="none" strike="noStrike">
                <a:solidFill>
                  <a:srgbClr val="FFCC00"/>
                </a:solidFill>
                <a:latin typeface="Tahoma"/>
                <a:ea typeface="Tahoma"/>
                <a:cs typeface="Tahoma"/>
                <a:sym typeface="Tahoma"/>
              </a:rPr>
              <a:t>e</a:t>
            </a:r>
            <a:r>
              <a:rPr b="0" i="0" lang="en-US" sz="2200" u="none" cap="none" strike="noStrike">
                <a:solidFill>
                  <a:srgbClr val="FFCC00"/>
                </a:solidFill>
                <a:latin typeface="Tahoma"/>
                <a:ea typeface="Tahoma"/>
                <a:cs typeface="Tahoma"/>
                <a:sym typeface="Tahoma"/>
              </a:rPr>
              <a:t>&gt;/</a:t>
            </a:r>
            <a:r>
              <a:rPr b="0" i="0" lang="en-US" sz="2200" u="none" cap="none" strike="noStrike">
                <a:solidFill>
                  <a:srgbClr val="FFCC00"/>
                </a:solidFill>
                <a:latin typeface="Noto Sans Symbols"/>
                <a:ea typeface="Noto Sans Symbols"/>
                <a:cs typeface="Noto Sans Symbols"/>
                <a:sym typeface="Noto Sans Symbols"/>
              </a:rPr>
              <a:t>μ</a:t>
            </a:r>
            <a:r>
              <a:rPr b="0" baseline="-25000" i="0" lang="en-US" sz="2200" u="none" cap="none" strike="noStrike">
                <a:solidFill>
                  <a:srgbClr val="FFCC00"/>
                </a:solidFill>
                <a:latin typeface="Tahoma"/>
                <a:ea typeface="Tahoma"/>
                <a:cs typeface="Tahoma"/>
                <a:sym typeface="Tahoma"/>
              </a:rPr>
              <a:t>B</a:t>
            </a:r>
            <a:r>
              <a:rPr b="0" i="0" lang="en-US" sz="2200" u="none" cap="none" strike="noStrike">
                <a:solidFill>
                  <a:srgbClr val="FFCC00"/>
                </a:solidFill>
                <a:latin typeface="Tahoma"/>
                <a:ea typeface="Tahoma"/>
                <a:cs typeface="Tahoma"/>
                <a:sym typeface="Tahoma"/>
              </a:rPr>
              <a:t>)+2log </a:t>
            </a:r>
            <a:r>
              <a:rPr b="0" i="0" lang="en-US" sz="2200" u="none" cap="none" strike="noStrike">
                <a:solidFill>
                  <a:srgbClr val="FFCC00"/>
                </a:solidFill>
                <a:latin typeface="Noto Sans Symbols"/>
                <a:ea typeface="Noto Sans Symbols"/>
                <a:cs typeface="Noto Sans Symbols"/>
                <a:sym typeface="Noto Sans Symbols"/>
              </a:rPr>
              <a:t>σ</a:t>
            </a:r>
            <a:r>
              <a:rPr b="0" baseline="-25000" i="0" lang="en-US" sz="2200" u="none" cap="none" strike="noStrike">
                <a:solidFill>
                  <a:srgbClr val="FFCC00"/>
                </a:solidFill>
                <a:latin typeface="Tahoma"/>
                <a:ea typeface="Tahoma"/>
                <a:cs typeface="Tahoma"/>
                <a:sym typeface="Tahoma"/>
              </a:rPr>
              <a:t>0</a:t>
            </a:r>
            <a:r>
              <a:rPr b="0" i="0" lang="en-US" sz="2200" u="none" cap="none" strike="noStrike">
                <a:solidFill>
                  <a:srgbClr val="FFCC00"/>
                </a:solidFill>
                <a:latin typeface="Tahoma"/>
                <a:ea typeface="Tahoma"/>
                <a:cs typeface="Tahoma"/>
                <a:sym typeface="Tahoma"/>
              </a:rPr>
              <a:t>+log[(c/2</a:t>
            </a:r>
            <a:r>
              <a:rPr b="0" i="0" lang="en-US" sz="2200" u="none" cap="none" strike="noStrike">
                <a:solidFill>
                  <a:srgbClr val="FFCC00"/>
                </a:solidFill>
                <a:latin typeface="Noto Sans Symbols"/>
                <a:ea typeface="Noto Sans Symbols"/>
                <a:cs typeface="Noto Sans Symbols"/>
                <a:sym typeface="Noto Sans Symbols"/>
              </a:rPr>
              <a:t>π</a:t>
            </a:r>
            <a:r>
              <a:rPr b="0" i="0" lang="en-US" sz="2200" u="none" cap="none" strike="noStrike">
                <a:solidFill>
                  <a:srgbClr val="FFCC00"/>
                </a:solidFill>
                <a:latin typeface="Tahoma"/>
                <a:ea typeface="Tahoma"/>
                <a:cs typeface="Tahoma"/>
                <a:sym typeface="Tahoma"/>
              </a:rPr>
              <a:t>) (M/L)</a:t>
            </a:r>
            <a:r>
              <a:rPr b="0" baseline="30000" i="0" lang="en-US" sz="2200" u="none" cap="none" strike="noStrike">
                <a:solidFill>
                  <a:srgbClr val="FFCC00"/>
                </a:solidFill>
                <a:latin typeface="Tahoma"/>
                <a:ea typeface="Tahoma"/>
                <a:cs typeface="Tahoma"/>
                <a:sym typeface="Tahoma"/>
              </a:rPr>
              <a:t>-1</a:t>
            </a:r>
            <a:r>
              <a:rPr b="0" i="0" lang="en-US" sz="2200" u="none" cap="none" strike="noStrike">
                <a:solidFill>
                  <a:srgbClr val="FFCC00"/>
                </a:solidFill>
                <a:latin typeface="Tahoma"/>
                <a:ea typeface="Tahoma"/>
                <a:cs typeface="Tahoma"/>
                <a:sym typeface="Tahoma"/>
              </a:rPr>
              <a:t>] </a:t>
            </a:r>
            <a:endParaRPr/>
          </a:p>
          <a:p>
            <a:pPr indent="-271462" lvl="1" marL="739775" marR="0" rtl="0" algn="l">
              <a:lnSpc>
                <a:spcPct val="90000"/>
              </a:lnSpc>
              <a:spcBef>
                <a:spcPts val="600"/>
              </a:spcBef>
              <a:spcAft>
                <a:spcPts val="0"/>
              </a:spcAft>
              <a:buClr>
                <a:srgbClr val="FFFFFF"/>
              </a:buClr>
              <a:buSzPts val="2200"/>
              <a:buFont typeface="Tahoma"/>
              <a:buNone/>
            </a:pPr>
            <a:r>
              <a:rPr b="0" i="0" lang="en-US" sz="2200" u="none" cap="none" strike="noStrike">
                <a:solidFill>
                  <a:srgbClr val="FFFFFF"/>
                </a:solidFill>
                <a:latin typeface="Tahoma"/>
                <a:ea typeface="Tahoma"/>
                <a:cs typeface="Tahoma"/>
                <a:sym typeface="Tahoma"/>
              </a:rPr>
              <a:t>Las diferencias entre las dos ecuaciones reflejan las diferentes estructuras dinámicas para galaxias de diferentes masas. </a:t>
            </a:r>
            <a:endParaRPr/>
          </a:p>
          <a:p>
            <a:pPr indent="-271462" lvl="1" marL="739775" marR="0" rtl="0" algn="l">
              <a:lnSpc>
                <a:spcPct val="90000"/>
              </a:lnSpc>
              <a:spcBef>
                <a:spcPts val="600"/>
              </a:spcBef>
              <a:spcAft>
                <a:spcPts val="0"/>
              </a:spcAft>
              <a:buClr>
                <a:srgbClr val="FFFFFF"/>
              </a:buClr>
              <a:buSzPts val="2200"/>
              <a:buFont typeface="Tahoma"/>
              <a:buNone/>
            </a:pPr>
            <a:r>
              <a:rPr b="0" i="0" lang="en-US" sz="2200" u="none" cap="none" strike="noStrike">
                <a:solidFill>
                  <a:srgbClr val="FFFFFF"/>
                </a:solidFill>
                <a:latin typeface="Tahoma"/>
                <a:ea typeface="Tahoma"/>
                <a:cs typeface="Tahoma"/>
                <a:sym typeface="Tahoma"/>
              </a:rPr>
              <a:t> </a:t>
            </a:r>
            <a:endParaRPr/>
          </a:p>
          <a:p>
            <a:pPr indent="-342900" lvl="0" marL="342900" marR="0" rtl="0" algn="l">
              <a:lnSpc>
                <a:spcPct val="95000"/>
              </a:lnSpc>
              <a:spcBef>
                <a:spcPts val="800"/>
              </a:spcBef>
              <a:spcAft>
                <a:spcPts val="0"/>
              </a:spcAft>
              <a:buNone/>
            </a:pPr>
            <a:r>
              <a:t/>
            </a:r>
            <a:endParaRPr b="0" i="0" sz="2200" u="none" cap="none" strike="noStrike">
              <a:solidFill>
                <a:srgbClr val="FFFFFF"/>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11"/>
          <p:cNvSpPr txBox="1"/>
          <p:nvPr>
            <p:ph type="title"/>
          </p:nvPr>
        </p:nvSpPr>
        <p:spPr>
          <a:xfrm>
            <a:off x="457200" y="342900"/>
            <a:ext cx="8224837" cy="1806575"/>
          </a:xfrm>
          <a:prstGeom prst="rect">
            <a:avLst/>
          </a:prstGeom>
          <a:noFill/>
          <a:ln>
            <a:noFill/>
          </a:ln>
        </p:spPr>
        <p:txBody>
          <a:bodyPr anchorCtr="0" anchor="ctr" bIns="46800" lIns="90000" spcFirstLastPara="1" rIns="90000" wrap="square" tIns="46800">
            <a:noAutofit/>
          </a:bodyPr>
          <a:lstStyle/>
          <a:p>
            <a:pPr indent="0" lvl="0" marL="0" rtl="0" algn="ctr">
              <a:lnSpc>
                <a:spcPct val="95000"/>
              </a:lnSpc>
              <a:spcBef>
                <a:spcPts val="0"/>
              </a:spcBef>
              <a:spcAft>
                <a:spcPts val="0"/>
              </a:spcAft>
              <a:buNone/>
            </a:pPr>
            <a:r>
              <a:t/>
            </a:r>
            <a:endParaRPr b="0" i="0" sz="4400" u="none">
              <a:solidFill>
                <a:srgbClr val="E5FFFF"/>
              </a:solidFill>
              <a:latin typeface="Tahoma"/>
              <a:ea typeface="Tahoma"/>
              <a:cs typeface="Tahoma"/>
              <a:sym typeface="Tahoma"/>
            </a:endParaRPr>
          </a:p>
        </p:txBody>
      </p:sp>
      <p:sp>
        <p:nvSpPr>
          <p:cNvPr id="125" name="Google Shape;125;p11"/>
          <p:cNvSpPr txBox="1"/>
          <p:nvPr>
            <p:ph idx="1" type="body"/>
          </p:nvPr>
        </p:nvSpPr>
        <p:spPr>
          <a:xfrm>
            <a:off x="457200" y="1981200"/>
            <a:ext cx="8224837" cy="5535612"/>
          </a:xfrm>
          <a:prstGeom prst="rect">
            <a:avLst/>
          </a:prstGeom>
          <a:noFill/>
          <a:ln>
            <a:noFill/>
          </a:ln>
        </p:spPr>
        <p:txBody>
          <a:bodyPr anchorCtr="0" anchor="t" bIns="46800" lIns="90000" spcFirstLastPara="1" rIns="90000" wrap="square" tIns="46800">
            <a:noAutofit/>
          </a:bodyPr>
          <a:lstStyle/>
          <a:p>
            <a:pPr indent="-333375" lvl="0" marL="342900" marR="0" rtl="0" algn="l">
              <a:lnSpc>
                <a:spcPct val="95000"/>
              </a:lnSpc>
              <a:spcBef>
                <a:spcPts val="0"/>
              </a:spcBef>
              <a:spcAft>
                <a:spcPts val="0"/>
              </a:spcAft>
              <a:buClr>
                <a:srgbClr val="FFFFFF"/>
              </a:buClr>
              <a:buSzPts val="3200"/>
              <a:buFont typeface="Tahoma"/>
              <a:buNone/>
            </a:pPr>
            <a:r>
              <a:rPr b="0" i="0" lang="en-US" sz="3200" u="none">
                <a:solidFill>
                  <a:srgbClr val="FFFFFF"/>
                </a:solidFill>
                <a:latin typeface="Tahoma"/>
                <a:ea typeface="Tahoma"/>
                <a:cs typeface="Tahoma"/>
                <a:sym typeface="Tahoma"/>
              </a:rPr>
              <a:t>La relación depende del z. A z~1 son más brillantes que aquellas a z~0 (la relación M/L es ~ 5 veces menor).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12"/>
          <p:cNvSpPr txBox="1"/>
          <p:nvPr>
            <p:ph type="title"/>
          </p:nvPr>
        </p:nvSpPr>
        <p:spPr>
          <a:xfrm>
            <a:off x="457200" y="0"/>
            <a:ext cx="8229600" cy="10160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La relación D</a:t>
            </a:r>
            <a:r>
              <a:rPr b="0" baseline="-25000" i="0" lang="en-US" sz="4400" u="none">
                <a:solidFill>
                  <a:srgbClr val="E5FFFF"/>
                </a:solidFill>
                <a:latin typeface="Tahoma"/>
                <a:ea typeface="Tahoma"/>
                <a:cs typeface="Tahoma"/>
                <a:sym typeface="Tahoma"/>
              </a:rPr>
              <a:t>n</a:t>
            </a:r>
            <a:r>
              <a:rPr b="0" i="0" lang="en-US" sz="4400" u="none">
                <a:solidFill>
                  <a:srgbClr val="E5FFFF"/>
                </a:solidFill>
                <a:latin typeface="Tahoma"/>
                <a:ea typeface="Tahoma"/>
                <a:cs typeface="Tahoma"/>
                <a:sym typeface="Tahoma"/>
              </a:rPr>
              <a:t>-</a:t>
            </a:r>
            <a:r>
              <a:rPr b="0" i="0" lang="en-US" sz="4400" u="none">
                <a:solidFill>
                  <a:srgbClr val="E5FFFF"/>
                </a:solidFill>
                <a:latin typeface="Noto Sans Symbols"/>
                <a:ea typeface="Noto Sans Symbols"/>
                <a:cs typeface="Noto Sans Symbols"/>
                <a:sym typeface="Noto Sans Symbols"/>
              </a:rPr>
              <a:t>σ</a:t>
            </a:r>
            <a:endParaRPr/>
          </a:p>
        </p:txBody>
      </p:sp>
      <p:sp>
        <p:nvSpPr>
          <p:cNvPr id="133" name="Google Shape;133;p12"/>
          <p:cNvSpPr txBox="1"/>
          <p:nvPr/>
        </p:nvSpPr>
        <p:spPr>
          <a:xfrm>
            <a:off x="5114925" y="3211512"/>
            <a:ext cx="4019550" cy="2654300"/>
          </a:xfrm>
          <a:prstGeom prst="rect">
            <a:avLst/>
          </a:prstGeom>
          <a:noFill/>
          <a:ln>
            <a:noFill/>
          </a:ln>
        </p:spPr>
        <p:txBody>
          <a:bodyPr anchorCtr="0" anchor="t" bIns="46800" lIns="90000" spcFirstLastPara="1" rIns="90000" wrap="square" tIns="46800">
            <a:spAutoFit/>
          </a:bodyPr>
          <a:lstStyle/>
          <a:p>
            <a:pPr indent="-152400" lvl="0" marL="0" marR="0" rtl="0" algn="l">
              <a:lnSpc>
                <a:spcPct val="100000"/>
              </a:lnSpc>
              <a:spcBef>
                <a:spcPts val="0"/>
              </a:spcBef>
              <a:spcAft>
                <a:spcPts val="0"/>
              </a:spcAft>
              <a:buClr>
                <a:srgbClr val="FFFFFF"/>
              </a:buClr>
              <a:buSzPts val="2400"/>
              <a:buFont typeface="Tahoma"/>
              <a:buChar char="•"/>
            </a:pPr>
            <a:r>
              <a:rPr b="0" i="0" lang="en-US" sz="2400" u="none">
                <a:solidFill>
                  <a:srgbClr val="FFFFFF"/>
                </a:solidFill>
                <a:latin typeface="Tahoma"/>
                <a:ea typeface="Tahoma"/>
                <a:cs typeface="Tahoma"/>
                <a:sym typeface="Tahoma"/>
              </a:rPr>
              <a:t> Se deduce  del plano </a:t>
            </a:r>
            <a:endParaRPr/>
          </a:p>
          <a:p>
            <a:pPr indent="0" lvl="0" marL="0" marR="0" rtl="0" algn="l">
              <a:lnSpc>
                <a:spcPct val="100000"/>
              </a:lnSpc>
              <a:spcBef>
                <a:spcPts val="0"/>
              </a:spcBef>
              <a:spcAft>
                <a:spcPts val="0"/>
              </a:spcAft>
              <a:buClr>
                <a:srgbClr val="FFFFFF"/>
              </a:buClr>
              <a:buSzPts val="2400"/>
              <a:buFont typeface="Tahoma"/>
              <a:buNone/>
            </a:pPr>
            <a:r>
              <a:rPr b="0" i="0" lang="en-US" sz="2400" u="none">
                <a:solidFill>
                  <a:srgbClr val="FFFFFF"/>
                </a:solidFill>
                <a:latin typeface="Tahoma"/>
                <a:ea typeface="Tahoma"/>
                <a:cs typeface="Tahoma"/>
                <a:sym typeface="Tahoma"/>
              </a:rPr>
              <a:t>Fundamental.</a:t>
            </a:r>
            <a:endParaRPr/>
          </a:p>
          <a:p>
            <a:pPr indent="-152400" lvl="0" marL="0" marR="0" rtl="0" algn="l">
              <a:lnSpc>
                <a:spcPct val="100000"/>
              </a:lnSpc>
              <a:spcBef>
                <a:spcPts val="0"/>
              </a:spcBef>
              <a:spcAft>
                <a:spcPts val="0"/>
              </a:spcAft>
              <a:buClr>
                <a:srgbClr val="FFFFFF"/>
              </a:buClr>
              <a:buSzPts val="2400"/>
              <a:buFont typeface="Tahoma"/>
              <a:buChar char="•"/>
            </a:pPr>
            <a:r>
              <a:rPr b="0" i="0" lang="en-US" sz="2400" u="none">
                <a:solidFill>
                  <a:srgbClr val="FFFFFF"/>
                </a:solidFill>
                <a:latin typeface="Tahoma"/>
                <a:ea typeface="Tahoma"/>
                <a:cs typeface="Tahoma"/>
                <a:sym typeface="Tahoma"/>
              </a:rPr>
              <a:t> Muy útil para calcular</a:t>
            </a:r>
            <a:endParaRPr/>
          </a:p>
          <a:p>
            <a:pPr indent="0" lvl="0" marL="0" marR="0" rtl="0" algn="l">
              <a:lnSpc>
                <a:spcPct val="100000"/>
              </a:lnSpc>
              <a:spcBef>
                <a:spcPts val="0"/>
              </a:spcBef>
              <a:spcAft>
                <a:spcPts val="0"/>
              </a:spcAft>
              <a:buClr>
                <a:srgbClr val="FFFFFF"/>
              </a:buClr>
              <a:buSzPts val="2400"/>
              <a:buFont typeface="Tahoma"/>
              <a:buNone/>
            </a:pPr>
            <a:r>
              <a:rPr b="0" i="0" lang="en-US" sz="2400" u="none">
                <a:solidFill>
                  <a:srgbClr val="FFFFFF"/>
                </a:solidFill>
                <a:latin typeface="Tahoma"/>
                <a:ea typeface="Tahoma"/>
                <a:cs typeface="Tahoma"/>
                <a:sym typeface="Tahoma"/>
              </a:rPr>
              <a:t>Distancias. </a:t>
            </a:r>
            <a:endParaRPr/>
          </a:p>
          <a:p>
            <a:pPr indent="-152400" lvl="0" marL="0" marR="0" rtl="0" algn="l">
              <a:lnSpc>
                <a:spcPct val="100000"/>
              </a:lnSpc>
              <a:spcBef>
                <a:spcPts val="0"/>
              </a:spcBef>
              <a:spcAft>
                <a:spcPts val="0"/>
              </a:spcAft>
              <a:buClr>
                <a:srgbClr val="FFFFFF"/>
              </a:buClr>
              <a:buSzPts val="2400"/>
              <a:buFont typeface="Tahoma"/>
              <a:buChar char="•"/>
            </a:pPr>
            <a:r>
              <a:rPr b="0" i="0" lang="en-US" sz="2400" u="none">
                <a:solidFill>
                  <a:srgbClr val="FFFFFF"/>
                </a:solidFill>
                <a:latin typeface="Tahoma"/>
                <a:ea typeface="Tahoma"/>
                <a:cs typeface="Tahoma"/>
                <a:sym typeface="Tahoma"/>
              </a:rPr>
              <a:t>Dn es el diámetro en el </a:t>
            </a:r>
            <a:endParaRPr/>
          </a:p>
          <a:p>
            <a:pPr indent="0" lvl="0" marL="0" marR="0" rtl="0" algn="l">
              <a:lnSpc>
                <a:spcPct val="100000"/>
              </a:lnSpc>
              <a:spcBef>
                <a:spcPts val="0"/>
              </a:spcBef>
              <a:spcAft>
                <a:spcPts val="0"/>
              </a:spcAft>
              <a:buClr>
                <a:srgbClr val="FFFFFF"/>
              </a:buClr>
              <a:buSzPts val="2400"/>
              <a:buFont typeface="Tahoma"/>
              <a:buNone/>
            </a:pPr>
            <a:r>
              <a:rPr b="0" i="0" lang="en-US" sz="2400" u="none">
                <a:solidFill>
                  <a:srgbClr val="FFFFFF"/>
                </a:solidFill>
                <a:latin typeface="Tahoma"/>
                <a:ea typeface="Tahoma"/>
                <a:cs typeface="Tahoma"/>
                <a:sym typeface="Tahoma"/>
              </a:rPr>
              <a:t>cual el brillo superficial </a:t>
            </a:r>
            <a:endParaRPr/>
          </a:p>
          <a:p>
            <a:pPr indent="0" lvl="0" marL="0" marR="0" rtl="0" algn="l">
              <a:lnSpc>
                <a:spcPct val="100000"/>
              </a:lnSpc>
              <a:spcBef>
                <a:spcPts val="0"/>
              </a:spcBef>
              <a:spcAft>
                <a:spcPts val="0"/>
              </a:spcAft>
              <a:buClr>
                <a:srgbClr val="FFFFFF"/>
              </a:buClr>
              <a:buSzPts val="2400"/>
              <a:buFont typeface="Tahoma"/>
              <a:buNone/>
            </a:pPr>
            <a:r>
              <a:rPr b="0" i="0" lang="en-US" sz="2400" u="none">
                <a:solidFill>
                  <a:srgbClr val="FFFFFF"/>
                </a:solidFill>
                <a:latin typeface="Tahoma"/>
                <a:ea typeface="Tahoma"/>
                <a:cs typeface="Tahoma"/>
                <a:sym typeface="Tahoma"/>
              </a:rPr>
              <a:t>es 20.75</a:t>
            </a:r>
            <a:endParaRPr/>
          </a:p>
        </p:txBody>
      </p:sp>
      <p:sp>
        <p:nvSpPr>
          <p:cNvPr id="134" name="Google Shape;134;p12"/>
          <p:cNvSpPr txBox="1"/>
          <p:nvPr/>
        </p:nvSpPr>
        <p:spPr>
          <a:xfrm>
            <a:off x="5518150" y="1193800"/>
            <a:ext cx="3440112" cy="1131887"/>
          </a:xfrm>
          <a:prstGeom prst="rect">
            <a:avLst/>
          </a:prstGeom>
          <a:noFill/>
          <a:ln cap="sq" cmpd="sng" w="9525">
            <a:solidFill>
              <a:srgbClr val="FF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rgbClr val="FF0000"/>
              </a:buClr>
              <a:buSzPts val="3200"/>
              <a:buFont typeface="Tahoma"/>
              <a:buNone/>
            </a:pPr>
            <a:r>
              <a:rPr b="0" i="0" lang="en-US" sz="3200" u="none">
                <a:solidFill>
                  <a:srgbClr val="FF0000"/>
                </a:solidFill>
                <a:latin typeface="Tahoma"/>
                <a:ea typeface="Tahoma"/>
                <a:cs typeface="Tahoma"/>
                <a:sym typeface="Tahoma"/>
              </a:rPr>
              <a:t>D</a:t>
            </a:r>
            <a:r>
              <a:rPr b="0" baseline="-25000" i="0" lang="en-US" sz="3200" u="none">
                <a:solidFill>
                  <a:srgbClr val="FF0000"/>
                </a:solidFill>
                <a:latin typeface="Tahoma"/>
                <a:ea typeface="Tahoma"/>
                <a:cs typeface="Tahoma"/>
                <a:sym typeface="Tahoma"/>
              </a:rPr>
              <a:t>n</a:t>
            </a:r>
            <a:r>
              <a:rPr b="0" i="0" lang="en-US" sz="3200" u="none">
                <a:solidFill>
                  <a:srgbClr val="FF0000"/>
                </a:solidFill>
                <a:latin typeface="Noto Sans Symbols"/>
                <a:ea typeface="Noto Sans Symbols"/>
                <a:cs typeface="Noto Sans Symbols"/>
                <a:sym typeface="Noto Sans Symbols"/>
              </a:rPr>
              <a:t>∝σ</a:t>
            </a:r>
            <a:r>
              <a:rPr b="0" baseline="30000" i="0" lang="en-US" sz="3200" u="none">
                <a:solidFill>
                  <a:srgbClr val="FF0000"/>
                </a:solidFill>
                <a:latin typeface="Tahoma"/>
                <a:ea typeface="Tahoma"/>
                <a:cs typeface="Tahoma"/>
                <a:sym typeface="Tahoma"/>
              </a:rPr>
              <a:t>1.33</a:t>
            </a:r>
            <a:endParaRPr/>
          </a:p>
        </p:txBody>
      </p:sp>
      <p:pic>
        <p:nvPicPr>
          <p:cNvPr id="135" name="Google Shape;135;p12"/>
          <p:cNvPicPr preferRelativeResize="0"/>
          <p:nvPr/>
        </p:nvPicPr>
        <p:blipFill rotWithShape="1">
          <a:blip r:embed="rId4">
            <a:alphaModFix/>
          </a:blip>
          <a:srcRect b="0" l="0" r="0" t="0"/>
          <a:stretch/>
        </p:blipFill>
        <p:spPr>
          <a:xfrm>
            <a:off x="360362" y="1079500"/>
            <a:ext cx="4319587" cy="5040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13"/>
          <p:cNvSpPr txBox="1"/>
          <p:nvPr>
            <p:ph type="title"/>
          </p:nvPr>
        </p:nvSpPr>
        <p:spPr>
          <a:xfrm>
            <a:off x="457200" y="339725"/>
            <a:ext cx="8228012" cy="1998662"/>
          </a:xfrm>
          <a:prstGeom prst="rect">
            <a:avLst/>
          </a:prstGeom>
          <a:noFill/>
          <a:ln>
            <a:noFill/>
          </a:ln>
        </p:spPr>
        <p:txBody>
          <a:bodyPr anchorCtr="0" anchor="ctr" bIns="46800" lIns="90000" spcFirstLastPara="1" rIns="90000" wrap="square" tIns="46800">
            <a:noAutofit/>
          </a:bodyPr>
          <a:lstStyle/>
          <a:p>
            <a:pPr indent="0" lvl="0" marL="0" rtl="0" algn="ctr">
              <a:lnSpc>
                <a:spcPct val="95000"/>
              </a:lnSpc>
              <a:spcBef>
                <a:spcPts val="0"/>
              </a:spcBef>
              <a:spcAft>
                <a:spcPts val="0"/>
              </a:spcAft>
              <a:buNone/>
            </a:pPr>
            <a:r>
              <a:t/>
            </a:r>
            <a:endParaRPr b="0" i="0" sz="4400" u="none">
              <a:solidFill>
                <a:srgbClr val="E5FFFF"/>
              </a:solidFill>
              <a:latin typeface="Tahoma"/>
              <a:ea typeface="Tahoma"/>
              <a:cs typeface="Tahoma"/>
              <a:sym typeface="Tahoma"/>
            </a:endParaRPr>
          </a:p>
        </p:txBody>
      </p:sp>
      <p:sp>
        <p:nvSpPr>
          <p:cNvPr id="142" name="Google Shape;142;p13"/>
          <p:cNvSpPr txBox="1"/>
          <p:nvPr>
            <p:ph idx="1" type="body"/>
          </p:nvPr>
        </p:nvSpPr>
        <p:spPr>
          <a:xfrm>
            <a:off x="411162" y="1979612"/>
            <a:ext cx="8228012" cy="4144962"/>
          </a:xfrm>
          <a:prstGeom prst="rect">
            <a:avLst/>
          </a:prstGeom>
          <a:noFill/>
          <a:ln>
            <a:noFill/>
          </a:ln>
        </p:spPr>
        <p:txBody>
          <a:bodyPr anchorCtr="0" anchor="t" bIns="0" lIns="0" spcFirstLastPara="1" rIns="0" wrap="square" tIns="0">
            <a:noAutofit/>
          </a:bodyPr>
          <a:lstStyle/>
          <a:p>
            <a:pPr indent="-328612" lvl="0" marL="328612" marR="0" rtl="0" algn="l">
              <a:lnSpc>
                <a:spcPct val="112000"/>
              </a:lnSpc>
              <a:spcBef>
                <a:spcPts val="0"/>
              </a:spcBef>
              <a:spcAft>
                <a:spcPts val="0"/>
              </a:spcAft>
              <a:buClr>
                <a:srgbClr val="00CCFF"/>
              </a:buClr>
              <a:buSzPts val="1820"/>
              <a:buFont typeface="Noto Sans Symbols"/>
              <a:buChar char="■"/>
            </a:pPr>
            <a:r>
              <a:rPr b="0" i="0" lang="en-US" sz="2800" u="none">
                <a:solidFill>
                  <a:srgbClr val="FFFFFF"/>
                </a:solidFill>
                <a:latin typeface="Times"/>
                <a:ea typeface="Times"/>
                <a:cs typeface="Times"/>
                <a:sym typeface="Times"/>
              </a:rPr>
              <a:t>El método es, sin embargo, potencialmente sensible a las variaciones en las propiedades físicas de las E: formación estelar residual, distribución desconocida de formas intrínsecas, variaciones en el grado de soporte rotacional, la presencia de anomalías en la dispersión de velocidad central, y/o la presencia de un disco incipiente.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14"/>
          <p:cNvSpPr txBox="1"/>
          <p:nvPr>
            <p:ph type="title"/>
          </p:nvPr>
        </p:nvSpPr>
        <p:spPr>
          <a:xfrm>
            <a:off x="457200" y="393700"/>
            <a:ext cx="8228012" cy="1344612"/>
          </a:xfrm>
          <a:prstGeom prst="rect">
            <a:avLst/>
          </a:prstGeom>
          <a:noFill/>
          <a:ln>
            <a:noFill/>
          </a:ln>
        </p:spPr>
        <p:txBody>
          <a:bodyPr anchorCtr="0" anchor="ctr" bIns="0" lIns="0" spcFirstLastPara="1" rIns="0" wrap="square" tIns="0">
            <a:noAutofit/>
          </a:bodyPr>
          <a:lstStyle/>
          <a:p>
            <a:pPr indent="0" lvl="0" marL="0" rtl="0" algn="ctr">
              <a:lnSpc>
                <a:spcPct val="95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Problemas:</a:t>
            </a:r>
            <a:endParaRPr/>
          </a:p>
        </p:txBody>
      </p:sp>
      <p:sp>
        <p:nvSpPr>
          <p:cNvPr id="149" name="Google Shape;149;p14"/>
          <p:cNvSpPr txBox="1"/>
          <p:nvPr>
            <p:ph idx="1" type="body"/>
          </p:nvPr>
        </p:nvSpPr>
        <p:spPr>
          <a:xfrm>
            <a:off x="179387" y="1593850"/>
            <a:ext cx="8640762" cy="4718050"/>
          </a:xfrm>
          <a:prstGeom prst="rect">
            <a:avLst/>
          </a:prstGeom>
          <a:noFill/>
          <a:ln>
            <a:noFill/>
          </a:ln>
        </p:spPr>
        <p:txBody>
          <a:bodyPr anchorCtr="0" anchor="t" bIns="0" lIns="0" spcFirstLastPara="1" rIns="0" wrap="square" tIns="0">
            <a:noAutofit/>
          </a:bodyPr>
          <a:lstStyle/>
          <a:p>
            <a:pPr indent="-328612" lvl="0" marL="328612" marR="0" rtl="0" algn="l">
              <a:lnSpc>
                <a:spcPct val="95000"/>
              </a:lnSpc>
              <a:spcBef>
                <a:spcPts val="0"/>
              </a:spcBef>
              <a:spcAft>
                <a:spcPts val="0"/>
              </a:spcAft>
              <a:buClr>
                <a:srgbClr val="00CCFF"/>
              </a:buClr>
              <a:buSzPts val="1690"/>
              <a:buFont typeface="Noto Sans Symbols"/>
              <a:buChar char="■"/>
            </a:pPr>
            <a:r>
              <a:rPr b="0" i="1" lang="en-US" sz="2600" u="none">
                <a:solidFill>
                  <a:srgbClr val="FFFFFF"/>
                </a:solidFill>
                <a:latin typeface="Tahoma"/>
                <a:ea typeface="Tahoma"/>
                <a:cs typeface="Tahoma"/>
                <a:sym typeface="Tahoma"/>
              </a:rPr>
              <a:t>Bias</a:t>
            </a:r>
            <a:r>
              <a:rPr b="0" i="0" lang="en-US" sz="2600" u="none">
                <a:solidFill>
                  <a:srgbClr val="FFFFFF"/>
                </a:solidFill>
                <a:latin typeface="Tahoma"/>
                <a:ea typeface="Tahoma"/>
                <a:cs typeface="Tahoma"/>
                <a:sym typeface="Tahoma"/>
              </a:rPr>
              <a:t> tipo " Malmquist ", que afecta principalmente aquellas galaxias que no están en cúmulos ricos. </a:t>
            </a:r>
            <a:endParaRPr/>
          </a:p>
          <a:p>
            <a:pPr indent="-328612" lvl="0" marL="328612" marR="0" rtl="0" algn="l">
              <a:lnSpc>
                <a:spcPct val="95000"/>
              </a:lnSpc>
              <a:spcBef>
                <a:spcPts val="800"/>
              </a:spcBef>
              <a:spcAft>
                <a:spcPts val="0"/>
              </a:spcAft>
              <a:buClr>
                <a:srgbClr val="00CCFF"/>
              </a:buClr>
              <a:buSzPts val="1690"/>
              <a:buFont typeface="Noto Sans Symbols"/>
              <a:buChar char="■"/>
            </a:pPr>
            <a:r>
              <a:rPr b="0" i="0" lang="en-US" sz="2600" u="none">
                <a:solidFill>
                  <a:srgbClr val="FFFFFF"/>
                </a:solidFill>
                <a:latin typeface="Tahoma"/>
                <a:ea typeface="Tahoma"/>
                <a:cs typeface="Tahoma"/>
                <a:sym typeface="Tahoma"/>
              </a:rPr>
              <a:t>Una muestra limitada por diámetro está contaminada por galaxias que están medidas por ser grandes para sus dispersiones. Esto genera la ilusión de que las galaxias están más cerca que su verdadera distancia y puede provocar velocidades peculiares positivas </a:t>
            </a:r>
            <a:r>
              <a:rPr lang="en-US" sz="2600"/>
              <a:t>espurias</a:t>
            </a:r>
            <a:r>
              <a:rPr b="0" i="0" lang="en-US" sz="2600" u="none">
                <a:solidFill>
                  <a:srgbClr val="FFFFFF"/>
                </a:solidFill>
                <a:latin typeface="Tahoma"/>
                <a:ea typeface="Tahoma"/>
                <a:cs typeface="Tahoma"/>
                <a:sym typeface="Tahoma"/>
              </a:rPr>
              <a:t>.</a:t>
            </a:r>
            <a:endParaRPr/>
          </a:p>
          <a:p>
            <a:pPr indent="-328612" lvl="0" marL="328612" marR="0" rtl="0" algn="l">
              <a:lnSpc>
                <a:spcPct val="95000"/>
              </a:lnSpc>
              <a:spcBef>
                <a:spcPts val="800"/>
              </a:spcBef>
              <a:spcAft>
                <a:spcPts val="0"/>
              </a:spcAft>
              <a:buClr>
                <a:srgbClr val="00CCFF"/>
              </a:buClr>
              <a:buSzPts val="1690"/>
              <a:buFont typeface="Noto Sans Symbols"/>
              <a:buChar char="■"/>
            </a:pPr>
            <a:r>
              <a:rPr b="0" i="0" lang="en-US" sz="2600" u="none">
                <a:solidFill>
                  <a:srgbClr val="FFFFFF"/>
                </a:solidFill>
                <a:latin typeface="Tahoma"/>
                <a:ea typeface="Tahoma"/>
                <a:cs typeface="Tahoma"/>
                <a:sym typeface="Tahoma"/>
              </a:rPr>
              <a:t>A no ser que esto sea  corregido, el efecto podrá introducir un cambio de escala como si la constante de Hubble estuviese sobreestimada.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5"/>
          <p:cNvSpPr txBox="1"/>
          <p:nvPr>
            <p:ph type="title"/>
          </p:nvPr>
        </p:nvSpPr>
        <p:spPr>
          <a:xfrm>
            <a:off x="592137" y="179387"/>
            <a:ext cx="8228012" cy="1344612"/>
          </a:xfrm>
          <a:prstGeom prst="rect">
            <a:avLst/>
          </a:prstGeom>
          <a:noFill/>
          <a:ln>
            <a:noFill/>
          </a:ln>
        </p:spPr>
        <p:txBody>
          <a:bodyPr anchorCtr="0" anchor="ctr" bIns="0" lIns="0" spcFirstLastPara="1" rIns="0" wrap="square" tIns="0">
            <a:noAutofit/>
          </a:bodyPr>
          <a:lstStyle/>
          <a:p>
            <a:pPr indent="0" lvl="0" marL="0" rtl="0" algn="ctr">
              <a:lnSpc>
                <a:spcPct val="95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Relación de Tully-Fisher</a:t>
            </a:r>
            <a:endParaRPr/>
          </a:p>
        </p:txBody>
      </p:sp>
      <p:pic>
        <p:nvPicPr>
          <p:cNvPr id="156" name="Google Shape;156;p15"/>
          <p:cNvPicPr preferRelativeResize="0"/>
          <p:nvPr/>
        </p:nvPicPr>
        <p:blipFill rotWithShape="1">
          <a:blip r:embed="rId4">
            <a:alphaModFix/>
          </a:blip>
          <a:srcRect b="0" l="0" r="0" t="0"/>
          <a:stretch/>
        </p:blipFill>
        <p:spPr>
          <a:xfrm>
            <a:off x="1979612" y="1403350"/>
            <a:ext cx="4746625" cy="545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pic>
        <p:nvPicPr>
          <p:cNvPr id="162" name="Google Shape;162;p16"/>
          <p:cNvPicPr preferRelativeResize="0"/>
          <p:nvPr/>
        </p:nvPicPr>
        <p:blipFill rotWithShape="1">
          <a:blip r:embed="rId4">
            <a:alphaModFix/>
          </a:blip>
          <a:srcRect b="0" l="0" r="0" t="0"/>
          <a:stretch/>
        </p:blipFill>
        <p:spPr>
          <a:xfrm>
            <a:off x="1619250" y="603250"/>
            <a:ext cx="5761037" cy="587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17"/>
          <p:cNvSpPr txBox="1"/>
          <p:nvPr>
            <p:ph idx="1" type="body"/>
          </p:nvPr>
        </p:nvSpPr>
        <p:spPr>
          <a:xfrm>
            <a:off x="411162" y="1800225"/>
            <a:ext cx="8732837" cy="4751387"/>
          </a:xfrm>
          <a:prstGeom prst="rect">
            <a:avLst/>
          </a:prstGeom>
          <a:noFill/>
          <a:ln>
            <a:noFill/>
          </a:ln>
        </p:spPr>
        <p:txBody>
          <a:bodyPr anchorCtr="0" anchor="t" bIns="0" lIns="0" spcFirstLastPara="1" rIns="0" wrap="square" tIns="0">
            <a:noAutofit/>
          </a:bodyPr>
          <a:lstStyle/>
          <a:p>
            <a:pPr indent="-328612" lvl="0" marL="328612" marR="0" rtl="0" algn="l">
              <a:lnSpc>
                <a:spcPct val="112000"/>
              </a:lnSpc>
              <a:spcBef>
                <a:spcPts val="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Relación empírica entre la luminosidad de una galaxia S/Irr y su velocidad de rotación (L~V</a:t>
            </a:r>
            <a:r>
              <a:rPr b="0" baseline="30000" i="0" lang="en-US" sz="2600" u="none">
                <a:solidFill>
                  <a:srgbClr val="FFFFFF"/>
                </a:solidFill>
                <a:latin typeface="Verdana"/>
                <a:ea typeface="Verdana"/>
                <a:cs typeface="Verdana"/>
                <a:sym typeface="Verdana"/>
              </a:rPr>
              <a:t>α</a:t>
            </a:r>
            <a:r>
              <a:rPr b="0" i="0" lang="en-US" sz="2600" u="none">
                <a:solidFill>
                  <a:srgbClr val="FFFFFF"/>
                </a:solidFill>
                <a:latin typeface="Times"/>
                <a:ea typeface="Times"/>
                <a:cs typeface="Times"/>
                <a:sym typeface="Times"/>
              </a:rPr>
              <a:t>)</a:t>
            </a:r>
            <a:r>
              <a:rPr b="0" i="0" lang="en-US" sz="2600" u="none">
                <a:solidFill>
                  <a:srgbClr val="FFFFFF"/>
                </a:solidFill>
                <a:latin typeface="Times"/>
                <a:ea typeface="Times"/>
                <a:cs typeface="Times"/>
                <a:sym typeface="Times"/>
              </a:rPr>
              <a:t>.</a:t>
            </a:r>
            <a:endParaRPr/>
          </a:p>
          <a:p>
            <a:pPr indent="-328612" lvl="0" marL="328612" marR="0" rtl="0" algn="l">
              <a:lnSpc>
                <a:spcPct val="112000"/>
              </a:lnSpc>
              <a:spcBef>
                <a:spcPts val="80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La relación depende del tipo morfológico.</a:t>
            </a:r>
            <a:endParaRPr/>
          </a:p>
          <a:p>
            <a:pPr indent="-328612" lvl="0" marL="328612" marR="0" rtl="0" algn="l">
              <a:lnSpc>
                <a:spcPct val="112000"/>
              </a:lnSpc>
              <a:spcBef>
                <a:spcPts val="80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Dado que la población local está dominada por S y Irr, las relaciones de TF pueden, al menos en principio, ser calibradas directamente por Cefeidas.</a:t>
            </a:r>
            <a:endParaRPr/>
          </a:p>
          <a:p>
            <a:pPr indent="-328612" lvl="0" marL="328612" marR="0" rtl="0" algn="l">
              <a:lnSpc>
                <a:spcPct val="112000"/>
              </a:lnSpc>
              <a:spcBef>
                <a:spcPts val="80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El conjunto de datos necesarios consiste de magnitudes aparentes, usualmente corregidas por extinción interna y galáctica, y mediciones de velocidades de rotación, corregidas por efectos de proyección.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18"/>
          <p:cNvSpPr txBox="1"/>
          <p:nvPr>
            <p:ph idx="1" type="body"/>
          </p:nvPr>
        </p:nvSpPr>
        <p:spPr>
          <a:xfrm>
            <a:off x="360362" y="1414462"/>
            <a:ext cx="8640762" cy="5522912"/>
          </a:xfrm>
          <a:prstGeom prst="rect">
            <a:avLst/>
          </a:prstGeom>
          <a:noFill/>
          <a:ln>
            <a:noFill/>
          </a:ln>
        </p:spPr>
        <p:txBody>
          <a:bodyPr anchorCtr="0" anchor="t" bIns="0" lIns="0" spcFirstLastPara="1" rIns="0" wrap="square" tIns="0">
            <a:noAutofit/>
          </a:bodyPr>
          <a:lstStyle/>
          <a:p>
            <a:pPr indent="-328612" lvl="0" marL="328612" marR="0" rtl="0" algn="l">
              <a:lnSpc>
                <a:spcPct val="112000"/>
              </a:lnSpc>
              <a:spcBef>
                <a:spcPts val="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Usualmente, la velocidad rotacional es obtenida por medio del ensanchamiento de las </a:t>
            </a:r>
            <a:r>
              <a:rPr lang="en-US" sz="2600">
                <a:latin typeface="Times"/>
                <a:ea typeface="Times"/>
                <a:cs typeface="Times"/>
                <a:sym typeface="Times"/>
              </a:rPr>
              <a:t>líneas</a:t>
            </a:r>
            <a:r>
              <a:rPr b="0" i="0" lang="en-US" sz="2600" u="none">
                <a:solidFill>
                  <a:srgbClr val="FFFFFF"/>
                </a:solidFill>
                <a:latin typeface="Times"/>
                <a:ea typeface="Times"/>
                <a:cs typeface="Times"/>
                <a:sym typeface="Times"/>
              </a:rPr>
              <a:t> del HI de 21 cm debido al efecto Doppler.</a:t>
            </a:r>
            <a:endParaRPr/>
          </a:p>
          <a:p>
            <a:pPr indent="-328612" lvl="0" marL="328612" marR="0" rtl="0" algn="l">
              <a:lnSpc>
                <a:spcPct val="112000"/>
              </a:lnSpc>
              <a:spcBef>
                <a:spcPts val="80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También usando las imágenes obtenidas por medio de</a:t>
            </a:r>
            <a:r>
              <a:rPr lang="en-US" sz="2600">
                <a:latin typeface="Times"/>
                <a:ea typeface="Times"/>
                <a:cs typeface="Times"/>
                <a:sym typeface="Times"/>
              </a:rPr>
              <a:t> IFU </a:t>
            </a:r>
            <a:r>
              <a:rPr b="0" i="0" lang="en-US" sz="2600" u="none">
                <a:solidFill>
                  <a:srgbClr val="FFFFFF"/>
                </a:solidFill>
                <a:latin typeface="Times"/>
                <a:ea typeface="Times"/>
                <a:cs typeface="Times"/>
                <a:sym typeface="Times"/>
              </a:rPr>
              <a:t>y las curvas de rotación de ranuras.</a:t>
            </a:r>
            <a:endParaRPr/>
          </a:p>
          <a:p>
            <a:pPr indent="-328612" lvl="0" marL="328612" marR="0" rtl="0" algn="l">
              <a:lnSpc>
                <a:spcPct val="112000"/>
              </a:lnSpc>
              <a:spcBef>
                <a:spcPts val="80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TF en la </a:t>
            </a:r>
            <a:r>
              <a:rPr lang="en-US" sz="2600">
                <a:latin typeface="Times"/>
                <a:ea typeface="Times"/>
                <a:cs typeface="Times"/>
                <a:sym typeface="Times"/>
              </a:rPr>
              <a:t>banda</a:t>
            </a:r>
            <a:r>
              <a:rPr b="0" i="0" lang="en-US" sz="2600" u="none">
                <a:solidFill>
                  <a:srgbClr val="FFFFFF"/>
                </a:solidFill>
                <a:latin typeface="Times"/>
                <a:ea typeface="Times"/>
                <a:cs typeface="Times"/>
                <a:sym typeface="Times"/>
              </a:rPr>
              <a:t> H: dos ventajas distintivas sobre las longitudes de onda visibles: primero, que la extinción en H es solamente del 10% que en B, y segundo, que la luz </a:t>
            </a:r>
            <a:r>
              <a:rPr lang="en-US" sz="2600">
                <a:latin typeface="Times"/>
                <a:ea typeface="Times"/>
                <a:cs typeface="Times"/>
                <a:sym typeface="Times"/>
              </a:rPr>
              <a:t>infrarroja</a:t>
            </a:r>
            <a:r>
              <a:rPr b="0" i="0" lang="en-US" sz="2600" u="none">
                <a:solidFill>
                  <a:srgbClr val="FFFFFF"/>
                </a:solidFill>
                <a:latin typeface="Times"/>
                <a:ea typeface="Times"/>
                <a:cs typeface="Times"/>
                <a:sym typeface="Times"/>
              </a:rPr>
              <a:t> </a:t>
            </a:r>
            <a:r>
              <a:rPr lang="en-US" sz="2600">
                <a:latin typeface="Times"/>
                <a:ea typeface="Times"/>
                <a:cs typeface="Times"/>
                <a:sym typeface="Times"/>
              </a:rPr>
              <a:t>está</a:t>
            </a:r>
            <a:r>
              <a:rPr b="0" i="0" lang="en-US" sz="2600" u="none">
                <a:solidFill>
                  <a:srgbClr val="FFFFFF"/>
                </a:solidFill>
                <a:latin typeface="Times"/>
                <a:ea typeface="Times"/>
                <a:cs typeface="Times"/>
                <a:sym typeface="Times"/>
              </a:rPr>
              <a:t> dominada por gigantes de tipo tardío.</a:t>
            </a:r>
            <a:endParaRPr/>
          </a:p>
          <a:p>
            <a:pPr indent="-342900" lvl="0" marL="342900" marR="0" rtl="0" algn="l">
              <a:lnSpc>
                <a:spcPct val="95000"/>
              </a:lnSpc>
              <a:spcBef>
                <a:spcPts val="800"/>
              </a:spcBef>
              <a:spcAft>
                <a:spcPts val="0"/>
              </a:spcAft>
              <a:buNone/>
            </a:pPr>
            <a:r>
              <a:t/>
            </a:r>
            <a:endParaRPr b="0" i="0" sz="2600" u="none">
              <a:solidFill>
                <a:srgbClr val="FFFFFF"/>
              </a:solidFill>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19"/>
          <p:cNvSpPr txBox="1"/>
          <p:nvPr>
            <p:ph idx="1" type="body"/>
          </p:nvPr>
        </p:nvSpPr>
        <p:spPr>
          <a:xfrm>
            <a:off x="457200" y="1981200"/>
            <a:ext cx="8228012" cy="4144962"/>
          </a:xfrm>
          <a:prstGeom prst="rect">
            <a:avLst/>
          </a:prstGeom>
          <a:noFill/>
          <a:ln>
            <a:noFill/>
          </a:ln>
        </p:spPr>
        <p:txBody>
          <a:bodyPr anchorCtr="0" anchor="t" bIns="0" lIns="0" spcFirstLastPara="1" rIns="0" wrap="square" tIns="0">
            <a:noAutofit/>
          </a:bodyPr>
          <a:lstStyle/>
          <a:p>
            <a:pPr indent="-328612" lvl="0" marL="328612" marR="0" rtl="0" algn="l">
              <a:lnSpc>
                <a:spcPct val="95000"/>
              </a:lnSpc>
              <a:spcBef>
                <a:spcPts val="0"/>
              </a:spcBef>
              <a:spcAft>
                <a:spcPts val="0"/>
              </a:spcAft>
              <a:buClr>
                <a:srgbClr val="00CCFF"/>
              </a:buClr>
              <a:buSzPts val="2080"/>
              <a:buFont typeface="Noto Sans Symbols"/>
              <a:buChar char="■"/>
            </a:pPr>
            <a:r>
              <a:rPr b="0" i="0" lang="en-US" sz="3200" u="none">
                <a:solidFill>
                  <a:srgbClr val="FFFFFF"/>
                </a:solidFill>
                <a:latin typeface="Tahoma"/>
                <a:ea typeface="Tahoma"/>
                <a:cs typeface="Tahoma"/>
                <a:sym typeface="Tahoma"/>
              </a:rPr>
              <a:t>Estima de la inclinación:</a:t>
            </a:r>
            <a:endParaRPr/>
          </a:p>
          <a:p>
            <a:pPr indent="-328612" lvl="0" marL="328612" marR="0" rtl="0" algn="l">
              <a:lnSpc>
                <a:spcPct val="95000"/>
              </a:lnSpc>
              <a:spcBef>
                <a:spcPts val="800"/>
              </a:spcBef>
              <a:spcAft>
                <a:spcPts val="0"/>
              </a:spcAft>
              <a:buClr>
                <a:srgbClr val="00CCFF"/>
              </a:buClr>
              <a:buSzPts val="2080"/>
              <a:buFont typeface="Noto Sans Symbols"/>
              <a:buChar char="■"/>
            </a:pPr>
            <a:r>
              <a:rPr b="0" i="0" lang="en-US" sz="3200" u="none">
                <a:solidFill>
                  <a:srgbClr val="FFFFFF"/>
                </a:solidFill>
                <a:latin typeface="Tahoma"/>
                <a:ea typeface="Tahoma"/>
                <a:cs typeface="Tahoma"/>
                <a:sym typeface="Tahoma"/>
              </a:rPr>
              <a:t>cos²(i)=[(b/a)²-</a:t>
            </a:r>
            <a:r>
              <a:rPr b="0" i="0" lang="en-US" sz="3200" u="none">
                <a:solidFill>
                  <a:srgbClr val="FFFFFF"/>
                </a:solidFill>
                <a:latin typeface="Verdana"/>
                <a:ea typeface="Verdana"/>
                <a:cs typeface="Verdana"/>
                <a:sym typeface="Verdana"/>
              </a:rPr>
              <a:t>α</a:t>
            </a:r>
            <a:r>
              <a:rPr b="0" baseline="30000" i="0" lang="en-US" sz="3200" u="none">
                <a:solidFill>
                  <a:srgbClr val="FFFFFF"/>
                </a:solidFill>
                <a:latin typeface="Tahoma"/>
                <a:ea typeface="Tahoma"/>
                <a:cs typeface="Tahoma"/>
                <a:sym typeface="Tahoma"/>
              </a:rPr>
              <a:t>2</a:t>
            </a:r>
            <a:r>
              <a:rPr b="0" i="0" lang="en-US" sz="3200" u="none">
                <a:solidFill>
                  <a:srgbClr val="FFFFFF"/>
                </a:solidFill>
                <a:latin typeface="Tahoma"/>
                <a:ea typeface="Tahoma"/>
                <a:cs typeface="Tahoma"/>
                <a:sym typeface="Tahoma"/>
              </a:rPr>
              <a:t>]/(1-</a:t>
            </a:r>
            <a:r>
              <a:rPr b="0" i="0" lang="en-US" sz="3200" u="none">
                <a:solidFill>
                  <a:srgbClr val="FFFFFF"/>
                </a:solidFill>
                <a:latin typeface="Verdana"/>
                <a:ea typeface="Verdana"/>
                <a:cs typeface="Verdana"/>
                <a:sym typeface="Verdana"/>
              </a:rPr>
              <a:t>α</a:t>
            </a:r>
            <a:r>
              <a:rPr b="0" baseline="30000" i="0" lang="en-US" sz="3200" u="none">
                <a:solidFill>
                  <a:srgbClr val="FFFFFF"/>
                </a:solidFill>
                <a:latin typeface="Tahoma"/>
                <a:ea typeface="Tahoma"/>
                <a:cs typeface="Tahoma"/>
                <a:sym typeface="Tahoma"/>
              </a:rPr>
              <a:t>2</a:t>
            </a:r>
            <a:r>
              <a:rPr b="0" i="0" lang="en-US" sz="3200" u="none">
                <a:solidFill>
                  <a:srgbClr val="FFFFFF"/>
                </a:solidFill>
                <a:latin typeface="Tahoma"/>
                <a:ea typeface="Tahoma"/>
                <a:cs typeface="Tahoma"/>
                <a:sym typeface="Tahoma"/>
              </a:rPr>
              <a:t>)‏</a:t>
            </a:r>
            <a:endParaRPr/>
          </a:p>
          <a:p>
            <a:pPr indent="-328612" lvl="0" marL="328612" marR="0" rtl="0" algn="l">
              <a:lnSpc>
                <a:spcPct val="112000"/>
              </a:lnSpc>
              <a:spcBef>
                <a:spcPts val="80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donde i es la inclinación, (b/a) es el cociente axial observado, y </a:t>
            </a:r>
            <a:r>
              <a:rPr lang="en-US" sz="2600">
                <a:latin typeface="Noto Sans Symbols"/>
                <a:ea typeface="Noto Sans Symbols"/>
                <a:cs typeface="Noto Sans Symbols"/>
                <a:sym typeface="Noto Sans Symbols"/>
              </a:rPr>
              <a:t>α</a:t>
            </a:r>
            <a:r>
              <a:rPr b="0" i="0" lang="en-US" sz="2600" u="none">
                <a:solidFill>
                  <a:srgbClr val="FFFFFF"/>
                </a:solidFill>
                <a:latin typeface="Times"/>
                <a:ea typeface="Times"/>
                <a:cs typeface="Times"/>
                <a:sym typeface="Times"/>
              </a:rPr>
              <a:t> (anda entre 0.3 y 0.1</a:t>
            </a:r>
            <a:r>
              <a:rPr lang="en-US" sz="2600">
                <a:latin typeface="Times"/>
                <a:ea typeface="Times"/>
                <a:cs typeface="Times"/>
                <a:sym typeface="Times"/>
              </a:rPr>
              <a:t>) </a:t>
            </a:r>
            <a:r>
              <a:rPr b="0" i="0" lang="en-US" sz="2600" u="none">
                <a:solidFill>
                  <a:srgbClr val="FFFFFF"/>
                </a:solidFill>
                <a:latin typeface="Times"/>
                <a:ea typeface="Times"/>
                <a:cs typeface="Times"/>
                <a:sym typeface="Times"/>
              </a:rPr>
              <a:t>es el cociente axial para un sistema visto de canto. Esta aproximación asume que las galaxias tienen isofotas circulares.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 name="Shape 46"/>
        <p:cNvGrpSpPr/>
        <p:nvPr/>
      </p:nvGrpSpPr>
      <p:grpSpPr>
        <a:xfrm>
          <a:off x="0" y="0"/>
          <a:ext cx="0" cy="0"/>
          <a:chOff x="0" y="0"/>
          <a:chExt cx="0" cy="0"/>
        </a:xfrm>
      </p:grpSpPr>
      <p:sp>
        <p:nvSpPr>
          <p:cNvPr id="47" name="Google Shape;47;p2"/>
          <p:cNvSpPr txBox="1"/>
          <p:nvPr>
            <p:ph type="title"/>
          </p:nvPr>
        </p:nvSpPr>
        <p:spPr>
          <a:xfrm>
            <a:off x="457200" y="381000"/>
            <a:ext cx="8229600" cy="1371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Cinemática de elípticas</a:t>
            </a:r>
            <a:endParaRPr/>
          </a:p>
        </p:txBody>
      </p:sp>
      <p:sp>
        <p:nvSpPr>
          <p:cNvPr id="48" name="Google Shape;48;p2"/>
          <p:cNvSpPr txBox="1"/>
          <p:nvPr>
            <p:ph idx="1" type="body"/>
          </p:nvPr>
        </p:nvSpPr>
        <p:spPr>
          <a:xfrm>
            <a:off x="457200" y="1981200"/>
            <a:ext cx="8229600" cy="4660900"/>
          </a:xfrm>
          <a:prstGeom prst="rect">
            <a:avLst/>
          </a:prstGeom>
          <a:noFill/>
          <a:ln>
            <a:noFill/>
          </a:ln>
        </p:spPr>
        <p:txBody>
          <a:bodyPr anchorCtr="0" anchor="t" bIns="46800" lIns="90000" spcFirstLastPara="1" rIns="90000" wrap="square" tIns="46800">
            <a:noAutofit/>
          </a:bodyPr>
          <a:lstStyle/>
          <a:p>
            <a:pPr indent="-342900" lvl="0" marL="342900" marR="0" rtl="0" algn="l">
              <a:lnSpc>
                <a:spcPct val="95000"/>
              </a:lnSpc>
              <a:spcBef>
                <a:spcPts val="0"/>
              </a:spcBef>
              <a:spcAft>
                <a:spcPts val="0"/>
              </a:spcAft>
              <a:buNone/>
            </a:pPr>
            <a:r>
              <a:t/>
            </a:r>
            <a:endParaRPr b="0" i="0" sz="3200" u="none">
              <a:solidFill>
                <a:srgbClr val="FFFFFF"/>
              </a:solidFill>
              <a:latin typeface="Tahoma"/>
              <a:ea typeface="Tahoma"/>
              <a:cs typeface="Tahoma"/>
              <a:sym typeface="Tahoma"/>
            </a:endParaRPr>
          </a:p>
        </p:txBody>
      </p:sp>
      <p:pic>
        <p:nvPicPr>
          <p:cNvPr id="49" name="Google Shape;49;p2"/>
          <p:cNvPicPr preferRelativeResize="0"/>
          <p:nvPr/>
        </p:nvPicPr>
        <p:blipFill rotWithShape="1">
          <a:blip r:embed="rId4">
            <a:alphaModFix/>
          </a:blip>
          <a:srcRect b="0" l="0" r="0" t="0"/>
          <a:stretch/>
        </p:blipFill>
        <p:spPr>
          <a:xfrm>
            <a:off x="0" y="2436812"/>
            <a:ext cx="5029200" cy="3678237"/>
          </a:xfrm>
          <a:prstGeom prst="rect">
            <a:avLst/>
          </a:prstGeom>
          <a:noFill/>
          <a:ln>
            <a:noFill/>
          </a:ln>
        </p:spPr>
      </p:pic>
      <p:pic>
        <p:nvPicPr>
          <p:cNvPr id="50" name="Google Shape;50;p2"/>
          <p:cNvPicPr preferRelativeResize="0"/>
          <p:nvPr/>
        </p:nvPicPr>
        <p:blipFill rotWithShape="1">
          <a:blip r:embed="rId5">
            <a:alphaModFix/>
          </a:blip>
          <a:srcRect b="0" l="0" r="0" t="0"/>
          <a:stretch/>
        </p:blipFill>
        <p:spPr>
          <a:xfrm>
            <a:off x="5448300" y="2457450"/>
            <a:ext cx="3722687" cy="37226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0"/>
          <p:cNvSpPr txBox="1"/>
          <p:nvPr>
            <p:ph idx="1" type="body"/>
          </p:nvPr>
        </p:nvSpPr>
        <p:spPr>
          <a:xfrm>
            <a:off x="179387" y="1800225"/>
            <a:ext cx="8964612" cy="4718050"/>
          </a:xfrm>
          <a:prstGeom prst="rect">
            <a:avLst/>
          </a:prstGeom>
          <a:noFill/>
          <a:ln>
            <a:noFill/>
          </a:ln>
        </p:spPr>
        <p:txBody>
          <a:bodyPr anchorCtr="0" anchor="t" bIns="0" lIns="0" spcFirstLastPara="1" rIns="0" wrap="square" tIns="0">
            <a:noAutofit/>
          </a:bodyPr>
          <a:lstStyle/>
          <a:p>
            <a:pPr indent="-328612" lvl="0" marL="328612" marR="0" rtl="0" algn="l">
              <a:lnSpc>
                <a:spcPct val="95000"/>
              </a:lnSpc>
              <a:spcBef>
                <a:spcPts val="0"/>
              </a:spcBef>
              <a:spcAft>
                <a:spcPts val="0"/>
              </a:spcAft>
              <a:buClr>
                <a:srgbClr val="00CCFF"/>
              </a:buClr>
              <a:buSzPts val="1690"/>
              <a:buFont typeface="Noto Sans Symbols"/>
              <a:buChar char="■"/>
            </a:pPr>
            <a:r>
              <a:rPr b="0" i="0" lang="en-US" sz="2600" u="none">
                <a:solidFill>
                  <a:srgbClr val="FFFFFF"/>
                </a:solidFill>
                <a:latin typeface="Tahoma"/>
                <a:ea typeface="Tahoma"/>
                <a:cs typeface="Tahoma"/>
                <a:sym typeface="Tahoma"/>
              </a:rPr>
              <a:t>Alternativa: campo de velocidades bidimensional de la galaxia.</a:t>
            </a:r>
            <a:endParaRPr/>
          </a:p>
          <a:p>
            <a:pPr indent="-328612" lvl="0" marL="328612" marR="0" rtl="0" algn="l">
              <a:lnSpc>
                <a:spcPct val="95000"/>
              </a:lnSpc>
              <a:spcBef>
                <a:spcPts val="800"/>
              </a:spcBef>
              <a:spcAft>
                <a:spcPts val="0"/>
              </a:spcAft>
              <a:buClr>
                <a:srgbClr val="00CCFF"/>
              </a:buClr>
              <a:buSzPts val="1690"/>
              <a:buFont typeface="Noto Sans Symbols"/>
              <a:buChar char="■"/>
            </a:pPr>
            <a:r>
              <a:rPr b="0" i="0" lang="en-US" sz="2600" u="none">
                <a:solidFill>
                  <a:srgbClr val="FFFFFF"/>
                </a:solidFill>
                <a:latin typeface="Tahoma"/>
                <a:ea typeface="Tahoma"/>
                <a:cs typeface="Tahoma"/>
                <a:sym typeface="Tahoma"/>
              </a:rPr>
              <a:t>En esta aproximación el gas se asume que rota en movimiento circular y el campo de velocidades define la inclinación. </a:t>
            </a:r>
            <a:endParaRPr/>
          </a:p>
          <a:p>
            <a:pPr indent="-328612" lvl="0" marL="328612" marR="0" rtl="0" algn="l">
              <a:lnSpc>
                <a:spcPct val="95000"/>
              </a:lnSpc>
              <a:spcBef>
                <a:spcPts val="800"/>
              </a:spcBef>
              <a:spcAft>
                <a:spcPts val="0"/>
              </a:spcAft>
              <a:buClr>
                <a:srgbClr val="00CCFF"/>
              </a:buClr>
              <a:buSzPts val="1690"/>
              <a:buFont typeface="Noto Sans Symbols"/>
              <a:buChar char="■"/>
            </a:pPr>
            <a:r>
              <a:rPr b="0" i="0" lang="en-US" sz="2600" u="none">
                <a:solidFill>
                  <a:srgbClr val="FFFFFF"/>
                </a:solidFill>
                <a:latin typeface="Tahoma"/>
                <a:ea typeface="Tahoma"/>
                <a:cs typeface="Tahoma"/>
                <a:sym typeface="Tahoma"/>
              </a:rPr>
              <a:t>Sin embargo, el gas también </a:t>
            </a:r>
            <a:r>
              <a:rPr lang="en-US" sz="2600"/>
              <a:t>está</a:t>
            </a:r>
            <a:r>
              <a:rPr b="0" i="0" lang="en-US" sz="2600" u="none">
                <a:solidFill>
                  <a:srgbClr val="FFFFFF"/>
                </a:solidFill>
                <a:latin typeface="Tahoma"/>
                <a:ea typeface="Tahoma"/>
                <a:cs typeface="Tahoma"/>
                <a:sym typeface="Tahoma"/>
              </a:rPr>
              <a:t> sujeto a movimientos no circulares originados a partir de distribuciones de masa no axisimétricas (ej: barras, ovalos, estructura espiral ), y en consecuencia las estimaciones de la inclinación </a:t>
            </a:r>
            <a:r>
              <a:rPr lang="en-US" sz="2600"/>
              <a:t>dependerá</a:t>
            </a:r>
            <a:r>
              <a:rPr b="0" i="0" lang="en-US" sz="2600" u="none">
                <a:solidFill>
                  <a:srgbClr val="FFFFFF"/>
                </a:solidFill>
                <a:latin typeface="Tahoma"/>
                <a:ea typeface="Tahoma"/>
                <a:cs typeface="Tahoma"/>
                <a:sym typeface="Tahoma"/>
              </a:rPr>
              <a:t> en alguna manera del modelo , aunque independientes de las estimas fotométricas.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1"/>
          <p:cNvSpPr txBox="1"/>
          <p:nvPr>
            <p:ph type="title"/>
          </p:nvPr>
        </p:nvSpPr>
        <p:spPr>
          <a:xfrm>
            <a:off x="457200" y="384175"/>
            <a:ext cx="8228012" cy="1908175"/>
          </a:xfrm>
          <a:prstGeom prst="rect">
            <a:avLst/>
          </a:prstGeom>
          <a:noFill/>
          <a:ln>
            <a:noFill/>
          </a:ln>
        </p:spPr>
        <p:txBody>
          <a:bodyPr anchorCtr="0" anchor="ctr" bIns="46800" lIns="90000" spcFirstLastPara="1" rIns="90000" wrap="square" tIns="46800">
            <a:noAutofit/>
          </a:bodyPr>
          <a:lstStyle/>
          <a:p>
            <a:pPr indent="0" lvl="0" marL="0" rtl="0" algn="ctr">
              <a:lnSpc>
                <a:spcPct val="95000"/>
              </a:lnSpc>
              <a:spcBef>
                <a:spcPts val="0"/>
              </a:spcBef>
              <a:spcAft>
                <a:spcPts val="0"/>
              </a:spcAft>
              <a:buNone/>
            </a:pPr>
            <a:r>
              <a:t/>
            </a:r>
            <a:endParaRPr b="0" i="0" sz="4400" u="none">
              <a:solidFill>
                <a:srgbClr val="E5FFFF"/>
              </a:solidFill>
              <a:latin typeface="Tahoma"/>
              <a:ea typeface="Tahoma"/>
              <a:cs typeface="Tahoma"/>
              <a:sym typeface="Tahoma"/>
            </a:endParaRPr>
          </a:p>
        </p:txBody>
      </p:sp>
      <p:sp>
        <p:nvSpPr>
          <p:cNvPr id="193" name="Google Shape;193;p21"/>
          <p:cNvSpPr txBox="1"/>
          <p:nvPr>
            <p:ph idx="1" type="body"/>
          </p:nvPr>
        </p:nvSpPr>
        <p:spPr>
          <a:xfrm>
            <a:off x="411162" y="1979612"/>
            <a:ext cx="8228012" cy="4144962"/>
          </a:xfrm>
          <a:prstGeom prst="rect">
            <a:avLst/>
          </a:prstGeom>
          <a:noFill/>
          <a:ln>
            <a:noFill/>
          </a:ln>
        </p:spPr>
        <p:txBody>
          <a:bodyPr anchorCtr="0" anchor="t" bIns="0" lIns="0" spcFirstLastPara="1" rIns="0" wrap="square" tIns="0">
            <a:noAutofit/>
          </a:bodyPr>
          <a:lstStyle/>
          <a:p>
            <a:pPr indent="-328612" lvl="0" marL="328612" marR="0" rtl="0" algn="l">
              <a:lnSpc>
                <a:spcPct val="112000"/>
              </a:lnSpc>
              <a:spcBef>
                <a:spcPts val="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El parámetro usado para predecir la luminosidad es V</a:t>
            </a:r>
            <a:r>
              <a:rPr b="0" baseline="-25000" i="0" lang="en-US" sz="2600" u="none">
                <a:solidFill>
                  <a:srgbClr val="FFFFFF"/>
                </a:solidFill>
                <a:latin typeface="Times"/>
                <a:ea typeface="Times"/>
                <a:cs typeface="Times"/>
                <a:sym typeface="Times"/>
              </a:rPr>
              <a:t>max  </a:t>
            </a:r>
            <a:r>
              <a:rPr b="0" i="0" lang="en-US" sz="2600" u="none">
                <a:solidFill>
                  <a:srgbClr val="FFFFFF"/>
                </a:solidFill>
                <a:latin typeface="Times"/>
                <a:ea typeface="Times"/>
                <a:cs typeface="Times"/>
                <a:sym typeface="Times"/>
              </a:rPr>
              <a:t> el máximo de amplitud de la curva de rotación. </a:t>
            </a:r>
            <a:endParaRPr/>
          </a:p>
          <a:p>
            <a:pPr indent="-328612" lvl="0" marL="328612" marR="0" rtl="0" algn="l">
              <a:lnSpc>
                <a:spcPct val="112000"/>
              </a:lnSpc>
              <a:spcBef>
                <a:spcPts val="800"/>
              </a:spcBef>
              <a:spcAft>
                <a:spcPts val="0"/>
              </a:spcAft>
              <a:buClr>
                <a:srgbClr val="00CCFF"/>
              </a:buClr>
              <a:buSzPts val="1690"/>
              <a:buFont typeface="Noto Sans Symbols"/>
              <a:buChar char="■"/>
            </a:pPr>
            <a:r>
              <a:rPr b="0" i="0" lang="en-US" sz="2600" u="none">
                <a:solidFill>
                  <a:srgbClr val="FFFFFF"/>
                </a:solidFill>
                <a:latin typeface="Times"/>
                <a:ea typeface="Times"/>
                <a:cs typeface="Times"/>
                <a:sym typeface="Times"/>
              </a:rPr>
              <a:t>Dado que las curvas de rotación de las galaxias son planas mucho </a:t>
            </a:r>
            <a:r>
              <a:rPr lang="en-US" sz="2600">
                <a:latin typeface="Times"/>
                <a:ea typeface="Times"/>
                <a:cs typeface="Times"/>
                <a:sym typeface="Times"/>
              </a:rPr>
              <a:t>más</a:t>
            </a:r>
            <a:r>
              <a:rPr b="0" i="0" lang="en-US" sz="2600" u="none">
                <a:solidFill>
                  <a:srgbClr val="FFFFFF"/>
                </a:solidFill>
                <a:latin typeface="Times"/>
                <a:ea typeface="Times"/>
                <a:cs typeface="Times"/>
                <a:sym typeface="Times"/>
              </a:rPr>
              <a:t> allá de su extensión, V</a:t>
            </a:r>
            <a:r>
              <a:rPr b="0" baseline="-25000" i="0" lang="en-US" sz="2600" u="none">
                <a:solidFill>
                  <a:srgbClr val="FFFFFF"/>
                </a:solidFill>
                <a:latin typeface="Times"/>
                <a:ea typeface="Times"/>
                <a:cs typeface="Times"/>
                <a:sym typeface="Times"/>
              </a:rPr>
              <a:t>max   </a:t>
            </a:r>
            <a:r>
              <a:rPr b="0" i="0" lang="en-US" sz="2600" u="none">
                <a:solidFill>
                  <a:srgbClr val="FFFFFF"/>
                </a:solidFill>
                <a:latin typeface="Times"/>
                <a:ea typeface="Times"/>
                <a:cs typeface="Times"/>
                <a:sym typeface="Times"/>
              </a:rPr>
              <a:t>debería ser  insensible a las diferentes técnicas de medición, y tiene la ventaja adicional de estar bien definido.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2"/>
          <p:cNvSpPr txBox="1"/>
          <p:nvPr>
            <p:ph idx="1" type="body"/>
          </p:nvPr>
        </p:nvSpPr>
        <p:spPr>
          <a:xfrm>
            <a:off x="457200" y="503237"/>
            <a:ext cx="8228012" cy="6397625"/>
          </a:xfrm>
          <a:prstGeom prst="rect">
            <a:avLst/>
          </a:prstGeom>
          <a:noFill/>
          <a:ln>
            <a:noFill/>
          </a:ln>
        </p:spPr>
        <p:txBody>
          <a:bodyPr anchorCtr="0" anchor="t" bIns="0" lIns="0" spcFirstLastPara="1" rIns="0" wrap="square" tIns="0">
            <a:noAutofit/>
          </a:bodyPr>
          <a:lstStyle/>
          <a:p>
            <a:pPr indent="-328612" lvl="0" marL="328612" marR="0" rtl="0" algn="l">
              <a:lnSpc>
                <a:spcPct val="95000"/>
              </a:lnSpc>
              <a:spcBef>
                <a:spcPts val="0"/>
              </a:spcBef>
              <a:spcAft>
                <a:spcPts val="0"/>
              </a:spcAft>
              <a:buClr>
                <a:srgbClr val="00CCFF"/>
              </a:buClr>
              <a:buSzPts val="1560"/>
              <a:buFont typeface="Noto Sans Symbols"/>
              <a:buChar char="■"/>
            </a:pPr>
            <a:r>
              <a:rPr b="0" i="0" lang="en-US" sz="2400" u="none" cap="none" strike="noStrike">
                <a:solidFill>
                  <a:srgbClr val="FFFFFF"/>
                </a:solidFill>
                <a:latin typeface="Tahoma"/>
                <a:ea typeface="Tahoma"/>
                <a:cs typeface="Tahoma"/>
                <a:sym typeface="Tahoma"/>
              </a:rPr>
              <a:t>Interpretación: </a:t>
            </a:r>
            <a:endParaRPr/>
          </a:p>
          <a:p>
            <a:pPr indent="-328612" lvl="0" marL="328612" marR="0" rtl="0" algn="l">
              <a:lnSpc>
                <a:spcPct val="95000"/>
              </a:lnSpc>
              <a:spcBef>
                <a:spcPts val="800"/>
              </a:spcBef>
              <a:spcAft>
                <a:spcPts val="0"/>
              </a:spcAft>
              <a:buClr>
                <a:srgbClr val="00CCFF"/>
              </a:buClr>
              <a:buSzPts val="1560"/>
              <a:buFont typeface="Noto Sans Symbols"/>
              <a:buChar char="■"/>
            </a:pPr>
            <a:r>
              <a:rPr b="0" i="0" lang="en-US" sz="2400" u="none" cap="none" strike="noStrike">
                <a:solidFill>
                  <a:srgbClr val="FFFFFF"/>
                </a:solidFill>
                <a:latin typeface="Tahoma"/>
                <a:ea typeface="Tahoma"/>
                <a:cs typeface="Tahoma"/>
                <a:sym typeface="Tahoma"/>
              </a:rPr>
              <a:t>Igualando fuerzas gravitacional y </a:t>
            </a:r>
            <a:r>
              <a:rPr lang="en-US" sz="2400"/>
              <a:t>centrípeta</a:t>
            </a:r>
            <a:r>
              <a:rPr b="0" i="0" lang="en-US" sz="2400" u="none" cap="none" strike="noStrike">
                <a:solidFill>
                  <a:srgbClr val="FFFFFF"/>
                </a:solidFill>
                <a:latin typeface="Tahoma"/>
                <a:ea typeface="Tahoma"/>
                <a:cs typeface="Tahoma"/>
                <a:sym typeface="Tahoma"/>
              </a:rPr>
              <a:t>:</a:t>
            </a:r>
            <a:endParaRPr/>
          </a:p>
          <a:p>
            <a:pPr indent="-328612" lvl="0" marL="328612" marR="0" rtl="0" algn="l">
              <a:lnSpc>
                <a:spcPct val="95000"/>
              </a:lnSpc>
              <a:spcBef>
                <a:spcPts val="800"/>
              </a:spcBef>
              <a:spcAft>
                <a:spcPts val="0"/>
              </a:spcAft>
              <a:buClr>
                <a:srgbClr val="E5FFFF"/>
              </a:buClr>
              <a:buSzPts val="3200"/>
              <a:buFont typeface="Tahoma"/>
              <a:buNone/>
            </a:pPr>
            <a:r>
              <a:t/>
            </a:r>
            <a:endParaRPr b="0" i="0" sz="3200" u="none" cap="none" strike="noStrike">
              <a:solidFill>
                <a:srgbClr val="FFFFFF"/>
              </a:solidFill>
              <a:latin typeface="Tahoma"/>
              <a:ea typeface="Tahoma"/>
              <a:cs typeface="Tahoma"/>
              <a:sym typeface="Tahoma"/>
            </a:endParaRPr>
          </a:p>
          <a:p>
            <a:pPr indent="-328612" lvl="0" marL="328612" marR="0" rtl="0" algn="l">
              <a:lnSpc>
                <a:spcPct val="95000"/>
              </a:lnSpc>
              <a:spcBef>
                <a:spcPts val="800"/>
              </a:spcBef>
              <a:spcAft>
                <a:spcPts val="0"/>
              </a:spcAft>
              <a:buClr>
                <a:srgbClr val="E5FFFF"/>
              </a:buClr>
              <a:buSzPts val="3200"/>
              <a:buFont typeface="Tahoma"/>
              <a:buNone/>
            </a:pPr>
            <a:r>
              <a:t/>
            </a:r>
            <a:endParaRPr b="0" i="0" sz="3200" u="none" cap="none" strike="noStrike">
              <a:solidFill>
                <a:srgbClr val="FFFFFF"/>
              </a:solidFill>
              <a:latin typeface="Tahoma"/>
              <a:ea typeface="Tahoma"/>
              <a:cs typeface="Tahoma"/>
              <a:sym typeface="Tahoma"/>
            </a:endParaRPr>
          </a:p>
          <a:p>
            <a:pPr indent="-328612" lvl="0" marL="328612" marR="0" rtl="0" algn="l">
              <a:lnSpc>
                <a:spcPct val="95000"/>
              </a:lnSpc>
              <a:spcBef>
                <a:spcPts val="800"/>
              </a:spcBef>
              <a:spcAft>
                <a:spcPts val="0"/>
              </a:spcAft>
              <a:buClr>
                <a:srgbClr val="FFFFFF"/>
              </a:buClr>
              <a:buSzPts val="2600"/>
              <a:buFont typeface="Tahoma"/>
              <a:buNone/>
            </a:pPr>
            <a:r>
              <a:rPr b="0" i="0" lang="en-US" sz="2600" u="none" cap="none" strike="noStrike">
                <a:solidFill>
                  <a:srgbClr val="FFFFFF"/>
                </a:solidFill>
                <a:latin typeface="Tahoma"/>
                <a:ea typeface="Tahoma"/>
                <a:cs typeface="Tahoma"/>
                <a:sym typeface="Tahoma"/>
              </a:rPr>
              <a:t>De lo cual nos queda que la masa de una galaxia es:</a:t>
            </a:r>
            <a:endParaRPr/>
          </a:p>
          <a:p>
            <a:pPr indent="-328612" lvl="0" marL="328612" marR="0" rtl="0" algn="l">
              <a:lnSpc>
                <a:spcPct val="95000"/>
              </a:lnSpc>
              <a:spcBef>
                <a:spcPts val="800"/>
              </a:spcBef>
              <a:spcAft>
                <a:spcPts val="0"/>
              </a:spcAft>
              <a:buClr>
                <a:srgbClr val="E5FFFF"/>
              </a:buClr>
              <a:buSzPts val="2600"/>
              <a:buFont typeface="Tahoma"/>
              <a:buNone/>
            </a:pPr>
            <a:r>
              <a:t/>
            </a:r>
            <a:endParaRPr b="0" i="0" sz="2600" u="none" cap="none" strike="noStrike">
              <a:solidFill>
                <a:srgbClr val="FFFFFF"/>
              </a:solidFill>
              <a:latin typeface="Tahoma"/>
              <a:ea typeface="Tahoma"/>
              <a:cs typeface="Tahoma"/>
              <a:sym typeface="Tahoma"/>
            </a:endParaRPr>
          </a:p>
          <a:p>
            <a:pPr indent="-328612" lvl="0" marL="328612" marR="0" rtl="0" algn="l">
              <a:lnSpc>
                <a:spcPct val="95000"/>
              </a:lnSpc>
              <a:spcBef>
                <a:spcPts val="800"/>
              </a:spcBef>
              <a:spcAft>
                <a:spcPts val="0"/>
              </a:spcAft>
              <a:buClr>
                <a:srgbClr val="E5FFFF"/>
              </a:buClr>
              <a:buSzPts val="2600"/>
              <a:buFont typeface="Tahoma"/>
              <a:buNone/>
            </a:pPr>
            <a:r>
              <a:t/>
            </a:r>
            <a:endParaRPr b="0" i="0" sz="2600" u="none" cap="none" strike="noStrike">
              <a:solidFill>
                <a:srgbClr val="FFFFFF"/>
              </a:solidFill>
              <a:latin typeface="Tahoma"/>
              <a:ea typeface="Tahoma"/>
              <a:cs typeface="Tahoma"/>
              <a:sym typeface="Tahoma"/>
            </a:endParaRPr>
          </a:p>
          <a:p>
            <a:pPr indent="-328612" lvl="0" marL="328612" marR="0" rtl="0" algn="l">
              <a:lnSpc>
                <a:spcPct val="95000"/>
              </a:lnSpc>
              <a:spcBef>
                <a:spcPts val="800"/>
              </a:spcBef>
              <a:spcAft>
                <a:spcPts val="0"/>
              </a:spcAft>
              <a:buClr>
                <a:srgbClr val="FFFFFF"/>
              </a:buClr>
              <a:buSzPts val="2600"/>
              <a:buFont typeface="Tahoma"/>
              <a:buNone/>
            </a:pPr>
            <a:r>
              <a:rPr b="0" i="0" lang="en-US" sz="2600" u="none" cap="none" strike="noStrike">
                <a:solidFill>
                  <a:srgbClr val="FFFFFF"/>
                </a:solidFill>
                <a:latin typeface="Tahoma"/>
                <a:ea typeface="Tahoma"/>
                <a:cs typeface="Tahoma"/>
                <a:sym typeface="Tahoma"/>
              </a:rPr>
              <a:t>Asumiendo M/L=cte nos queda (1) </a:t>
            </a:r>
            <a:endParaRPr/>
          </a:p>
          <a:p>
            <a:pPr indent="-328612" lvl="0" marL="328612" marR="0" rtl="0" algn="l">
              <a:lnSpc>
                <a:spcPct val="95000"/>
              </a:lnSpc>
              <a:spcBef>
                <a:spcPts val="800"/>
              </a:spcBef>
              <a:spcAft>
                <a:spcPts val="0"/>
              </a:spcAft>
              <a:buClr>
                <a:srgbClr val="E5FFFF"/>
              </a:buClr>
              <a:buSzPts val="2600"/>
              <a:buFont typeface="Tahoma"/>
              <a:buNone/>
            </a:pPr>
            <a:r>
              <a:t/>
            </a:r>
            <a:endParaRPr b="0" i="0" sz="2600" u="none" cap="none" strike="noStrike">
              <a:solidFill>
                <a:srgbClr val="FFFFFF"/>
              </a:solidFill>
              <a:latin typeface="Tahoma"/>
              <a:ea typeface="Tahoma"/>
              <a:cs typeface="Tahoma"/>
              <a:sym typeface="Tahoma"/>
            </a:endParaRPr>
          </a:p>
          <a:p>
            <a:pPr indent="-328612" lvl="0" marL="328612" marR="0" rtl="0" algn="l">
              <a:lnSpc>
                <a:spcPct val="95000"/>
              </a:lnSpc>
              <a:spcBef>
                <a:spcPts val="800"/>
              </a:spcBef>
              <a:spcAft>
                <a:spcPts val="0"/>
              </a:spcAft>
              <a:buClr>
                <a:srgbClr val="00CCFF"/>
              </a:buClr>
              <a:buSzPts val="1690"/>
              <a:buFont typeface="Noto Sans Symbols"/>
              <a:buChar char="■"/>
            </a:pPr>
            <a:r>
              <a:rPr b="0" i="0" lang="en-US" sz="2600" u="none" cap="none" strike="noStrike">
                <a:solidFill>
                  <a:srgbClr val="FFFFFF"/>
                </a:solidFill>
                <a:latin typeface="Tahoma"/>
                <a:ea typeface="Tahoma"/>
                <a:cs typeface="Tahoma"/>
                <a:sym typeface="Tahoma"/>
              </a:rPr>
              <a:t> Asumiendo que todas las galaxias tienen el mismo brillo superficial: L/r</a:t>
            </a:r>
            <a:r>
              <a:rPr b="0" baseline="30000" i="0" lang="en-US" sz="2600" u="none" cap="none" strike="noStrike">
                <a:solidFill>
                  <a:srgbClr val="FFFFFF"/>
                </a:solidFill>
                <a:latin typeface="Tahoma"/>
                <a:ea typeface="Tahoma"/>
                <a:cs typeface="Tahoma"/>
                <a:sym typeface="Tahoma"/>
              </a:rPr>
              <a:t>2</a:t>
            </a:r>
            <a:r>
              <a:rPr b="0" i="0" lang="en-US" sz="2600" u="none" cap="none" strike="noStrike">
                <a:solidFill>
                  <a:srgbClr val="FFFFFF"/>
                </a:solidFill>
                <a:latin typeface="Tahoma"/>
                <a:ea typeface="Tahoma"/>
                <a:cs typeface="Tahoma"/>
                <a:sym typeface="Tahoma"/>
              </a:rPr>
              <a:t>=cte</a:t>
            </a:r>
            <a:endParaRPr/>
          </a:p>
          <a:p>
            <a:pPr indent="-328612" lvl="0" marL="328612" marR="0" rtl="0" algn="l">
              <a:lnSpc>
                <a:spcPct val="95000"/>
              </a:lnSpc>
              <a:spcBef>
                <a:spcPts val="800"/>
              </a:spcBef>
              <a:spcAft>
                <a:spcPts val="0"/>
              </a:spcAft>
              <a:buClr>
                <a:srgbClr val="00CCFF"/>
              </a:buClr>
              <a:buSzPts val="1690"/>
              <a:buFont typeface="Noto Sans Symbols"/>
              <a:buChar char="■"/>
            </a:pPr>
            <a:r>
              <a:rPr b="0" i="0" lang="en-US" sz="2600" u="none" cap="none" strike="noStrike">
                <a:solidFill>
                  <a:srgbClr val="FFFFFF"/>
                </a:solidFill>
                <a:latin typeface="Tahoma"/>
                <a:ea typeface="Tahoma"/>
                <a:cs typeface="Tahoma"/>
                <a:sym typeface="Tahoma"/>
              </a:rPr>
              <a:t> Reemplazando r en (1) sale que L~V</a:t>
            </a:r>
            <a:r>
              <a:rPr b="0" baseline="30000" i="0" lang="en-US" sz="2600" u="none" cap="none" strike="noStrike">
                <a:solidFill>
                  <a:srgbClr val="FFFFFF"/>
                </a:solidFill>
                <a:latin typeface="Tahoma"/>
                <a:ea typeface="Tahoma"/>
                <a:cs typeface="Tahoma"/>
                <a:sym typeface="Tahoma"/>
              </a:rPr>
              <a:t>4</a:t>
            </a:r>
            <a:r>
              <a:rPr b="0" i="0" lang="en-US" sz="2600" u="none" cap="none" strike="noStrike">
                <a:solidFill>
                  <a:srgbClr val="FFFFFF"/>
                </a:solidFill>
                <a:latin typeface="Tahoma"/>
                <a:ea typeface="Tahoma"/>
                <a:cs typeface="Tahoma"/>
                <a:sym typeface="Tahoma"/>
              </a:rPr>
              <a:t>, similar a lo observado.</a:t>
            </a:r>
            <a:endParaRPr/>
          </a:p>
        </p:txBody>
      </p:sp>
      <p:pic>
        <p:nvPicPr>
          <p:cNvPr id="200" name="Google Shape;200;p22"/>
          <p:cNvPicPr preferRelativeResize="0"/>
          <p:nvPr/>
        </p:nvPicPr>
        <p:blipFill rotWithShape="1">
          <a:blip r:embed="rId4">
            <a:alphaModFix/>
          </a:blip>
          <a:srcRect b="0" l="0" r="0" t="0"/>
          <a:stretch/>
        </p:blipFill>
        <p:spPr>
          <a:xfrm>
            <a:off x="3027362" y="1511300"/>
            <a:ext cx="2373312" cy="936625"/>
          </a:xfrm>
          <a:prstGeom prst="rect">
            <a:avLst/>
          </a:prstGeom>
          <a:noFill/>
          <a:ln>
            <a:noFill/>
          </a:ln>
        </p:spPr>
      </p:pic>
      <p:pic>
        <p:nvPicPr>
          <p:cNvPr id="201" name="Google Shape;201;p22"/>
          <p:cNvPicPr preferRelativeResize="0"/>
          <p:nvPr/>
        </p:nvPicPr>
        <p:blipFill rotWithShape="1">
          <a:blip r:embed="rId5">
            <a:alphaModFix/>
          </a:blip>
          <a:srcRect b="0" l="0" r="0" t="0"/>
          <a:stretch/>
        </p:blipFill>
        <p:spPr>
          <a:xfrm>
            <a:off x="3874937" y="2982912"/>
            <a:ext cx="1692275" cy="892175"/>
          </a:xfrm>
          <a:prstGeom prst="rect">
            <a:avLst/>
          </a:prstGeom>
          <a:noFill/>
          <a:ln>
            <a:noFill/>
          </a:ln>
        </p:spPr>
      </p:pic>
      <p:pic>
        <p:nvPicPr>
          <p:cNvPr id="202" name="Google Shape;202;p22"/>
          <p:cNvPicPr preferRelativeResize="0"/>
          <p:nvPr/>
        </p:nvPicPr>
        <p:blipFill rotWithShape="1">
          <a:blip r:embed="rId6">
            <a:alphaModFix/>
          </a:blip>
          <a:srcRect b="0" l="0" r="0" t="0"/>
          <a:stretch/>
        </p:blipFill>
        <p:spPr>
          <a:xfrm>
            <a:off x="6468362" y="4051575"/>
            <a:ext cx="1728787" cy="835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23"/>
          <p:cNvSpPr txBox="1"/>
          <p:nvPr>
            <p:ph idx="1" type="body"/>
          </p:nvPr>
        </p:nvSpPr>
        <p:spPr>
          <a:xfrm>
            <a:off x="179387" y="1439862"/>
            <a:ext cx="8964612" cy="4832350"/>
          </a:xfrm>
          <a:prstGeom prst="rect">
            <a:avLst/>
          </a:prstGeom>
          <a:noFill/>
          <a:ln>
            <a:noFill/>
          </a:ln>
        </p:spPr>
        <p:txBody>
          <a:bodyPr anchorCtr="0" anchor="t" bIns="0" lIns="0" spcFirstLastPara="1" rIns="0" wrap="square" tIns="0">
            <a:noAutofit/>
          </a:bodyPr>
          <a:lstStyle/>
          <a:p>
            <a:pPr indent="-328612" lvl="0" marL="328612" marR="0" rtl="0" algn="l">
              <a:lnSpc>
                <a:spcPct val="93000"/>
              </a:lnSpc>
              <a:spcBef>
                <a:spcPts val="0"/>
              </a:spcBef>
              <a:spcAft>
                <a:spcPts val="0"/>
              </a:spcAft>
              <a:buClr>
                <a:srgbClr val="00CCFF"/>
              </a:buClr>
              <a:buSzPts val="1690"/>
              <a:buFont typeface="Noto Sans Symbols"/>
              <a:buChar char="■"/>
            </a:pPr>
            <a:r>
              <a:rPr b="0" i="0" lang="en-US" sz="2600" u="none">
                <a:solidFill>
                  <a:srgbClr val="FFFFFF"/>
                </a:solidFill>
                <a:latin typeface="Times New Roman"/>
                <a:ea typeface="Times New Roman"/>
                <a:cs typeface="Times New Roman"/>
                <a:sym typeface="Times New Roman"/>
              </a:rPr>
              <a:t>M/L es cte?</a:t>
            </a:r>
            <a:endParaRPr/>
          </a:p>
          <a:p>
            <a:pPr indent="-328612" lvl="0" marL="328612" marR="0" rtl="0" algn="l">
              <a:lnSpc>
                <a:spcPct val="90000"/>
              </a:lnSpc>
              <a:spcBef>
                <a:spcPts val="800"/>
              </a:spcBef>
              <a:spcAft>
                <a:spcPts val="0"/>
              </a:spcAft>
              <a:buClr>
                <a:srgbClr val="00CCFF"/>
              </a:buClr>
              <a:buSzPts val="1690"/>
              <a:buFont typeface="Noto Sans Symbols"/>
              <a:buChar char="■"/>
            </a:pPr>
            <a:r>
              <a:rPr b="0" i="0" lang="en-US" sz="2600" u="none">
                <a:solidFill>
                  <a:srgbClr val="FFFFFF"/>
                </a:solidFill>
                <a:latin typeface="Times New Roman"/>
                <a:ea typeface="Times New Roman"/>
                <a:cs typeface="Times New Roman"/>
                <a:sym typeface="Times New Roman"/>
              </a:rPr>
              <a:t>La relación M/L en la banda I comienza a incrementarse más abruptamente para galaxias menos luminosas que alrededor de </a:t>
            </a:r>
            <a:endParaRPr/>
          </a:p>
          <a:p>
            <a:pPr indent="-328612" lvl="0" marL="328612" marR="0" rtl="0" algn="l">
              <a:lnSpc>
                <a:spcPct val="90000"/>
              </a:lnSpc>
              <a:spcBef>
                <a:spcPts val="800"/>
              </a:spcBef>
              <a:spcAft>
                <a:spcPts val="0"/>
              </a:spcAft>
              <a:buClr>
                <a:srgbClr val="FFFFFF"/>
              </a:buClr>
              <a:buSzPts val="2600"/>
              <a:buFont typeface="Times New Roman"/>
              <a:buNone/>
            </a:pPr>
            <a:r>
              <a:rPr b="0" i="0" lang="en-US" sz="2600" u="none">
                <a:solidFill>
                  <a:srgbClr val="FFFFFF"/>
                </a:solidFill>
                <a:latin typeface="Times New Roman"/>
                <a:ea typeface="Times New Roman"/>
                <a:cs typeface="Times New Roman"/>
                <a:sym typeface="Times New Roman"/>
              </a:rPr>
              <a:t>    M </a:t>
            </a:r>
            <a:r>
              <a:rPr b="0" baseline="-25000" i="0" lang="en-US" sz="2600" u="none">
                <a:solidFill>
                  <a:srgbClr val="FFFFFF"/>
                </a:solidFill>
                <a:latin typeface="Times New Roman"/>
                <a:ea typeface="Times New Roman"/>
                <a:cs typeface="Times New Roman"/>
                <a:sym typeface="Times New Roman"/>
              </a:rPr>
              <a:t>B  </a:t>
            </a:r>
            <a:r>
              <a:rPr b="0" i="0" lang="en-US" sz="2600" u="none">
                <a:solidFill>
                  <a:srgbClr val="FFFFFF"/>
                </a:solidFill>
                <a:latin typeface="Times New Roman"/>
                <a:ea typeface="Times New Roman"/>
                <a:cs typeface="Times New Roman"/>
                <a:sym typeface="Times New Roman"/>
              </a:rPr>
              <a:t> -19.5 . </a:t>
            </a:r>
            <a:endParaRPr/>
          </a:p>
          <a:p>
            <a:pPr indent="-328612" lvl="0" marL="328612" marR="0" rtl="0" algn="l">
              <a:lnSpc>
                <a:spcPct val="90000"/>
              </a:lnSpc>
              <a:spcBef>
                <a:spcPts val="800"/>
              </a:spcBef>
              <a:spcAft>
                <a:spcPts val="0"/>
              </a:spcAft>
              <a:buClr>
                <a:srgbClr val="00CCFF"/>
              </a:buClr>
              <a:buSzPts val="1690"/>
              <a:buFont typeface="Noto Sans Symbols"/>
              <a:buChar char="■"/>
            </a:pPr>
            <a:r>
              <a:rPr b="0" i="0" lang="en-US" sz="2600" u="none">
                <a:solidFill>
                  <a:srgbClr val="FFFFFF"/>
                </a:solidFill>
                <a:latin typeface="Times New Roman"/>
                <a:ea typeface="Times New Roman"/>
                <a:cs typeface="Times New Roman"/>
                <a:sym typeface="Times New Roman"/>
              </a:rPr>
              <a:t>Es decir, mientras la materia visible en galaxias luminosas es m</a:t>
            </a:r>
            <a:r>
              <a:rPr lang="en-US" sz="2600">
                <a:latin typeface="Times New Roman"/>
                <a:ea typeface="Times New Roman"/>
                <a:cs typeface="Times New Roman"/>
                <a:sym typeface="Times New Roman"/>
              </a:rPr>
              <a:t>á</a:t>
            </a:r>
            <a:r>
              <a:rPr b="0" i="0" lang="en-US" sz="2600" u="none">
                <a:solidFill>
                  <a:srgbClr val="FFFFFF"/>
                </a:solidFill>
                <a:latin typeface="Times New Roman"/>
                <a:ea typeface="Times New Roman"/>
                <a:cs typeface="Times New Roman"/>
                <a:sym typeface="Times New Roman"/>
              </a:rPr>
              <a:t>s auto-gravitante, los sistemas de baja luminosidad están fuertemente dominados por materia oscura. </a:t>
            </a:r>
            <a:endParaRPr/>
          </a:p>
          <a:p>
            <a:pPr indent="-328612" lvl="0" marL="328612" marR="0" rtl="0" algn="l">
              <a:lnSpc>
                <a:spcPct val="90000"/>
              </a:lnSpc>
              <a:spcBef>
                <a:spcPts val="800"/>
              </a:spcBef>
              <a:spcAft>
                <a:spcPts val="0"/>
              </a:spcAft>
              <a:buClr>
                <a:srgbClr val="00CCFF"/>
              </a:buClr>
              <a:buSzPts val="1690"/>
              <a:buFont typeface="Noto Sans Symbols"/>
              <a:buChar char="■"/>
            </a:pPr>
            <a:r>
              <a:rPr b="0" i="0" lang="en-US" sz="2600" u="none">
                <a:solidFill>
                  <a:srgbClr val="FFFFFF"/>
                </a:solidFill>
                <a:latin typeface="Times New Roman"/>
                <a:ea typeface="Times New Roman"/>
                <a:cs typeface="Times New Roman"/>
                <a:sym typeface="Times New Roman"/>
              </a:rPr>
              <a:t>Consecuentemente, la existencia de una relación de TF fuerte sobre este rango amplio en luminosidades se torna difícil de entender, más aún, búsquedas para encontrar segundos parámetros en las relaciones de TF hasta ahora han sido un fracaso.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4"/>
          <p:cNvSpPr txBox="1"/>
          <p:nvPr>
            <p:ph type="title"/>
          </p:nvPr>
        </p:nvSpPr>
        <p:spPr>
          <a:xfrm>
            <a:off x="457200" y="349250"/>
            <a:ext cx="8216900" cy="1422400"/>
          </a:xfrm>
          <a:prstGeom prst="rect">
            <a:avLst/>
          </a:prstGeom>
          <a:noFill/>
          <a:ln>
            <a:noFill/>
          </a:ln>
        </p:spPr>
        <p:txBody>
          <a:bodyPr anchorCtr="0" anchor="ctr" bIns="46800" lIns="90000" spcFirstLastPara="1" rIns="90000" wrap="square" tIns="46800">
            <a:noAutofit/>
          </a:bodyPr>
          <a:lstStyle/>
          <a:p>
            <a:pPr indent="0" lvl="0" marL="0" rtl="0" algn="ctr">
              <a:lnSpc>
                <a:spcPct val="95000"/>
              </a:lnSpc>
              <a:spcBef>
                <a:spcPts val="0"/>
              </a:spcBef>
              <a:spcAft>
                <a:spcPts val="0"/>
              </a:spcAft>
              <a:buNone/>
            </a:pPr>
            <a:r>
              <a:t/>
            </a:r>
            <a:endParaRPr b="0" i="0" sz="4400" u="none">
              <a:solidFill>
                <a:srgbClr val="E5FFFF"/>
              </a:solidFill>
              <a:latin typeface="Tahoma"/>
              <a:ea typeface="Tahoma"/>
              <a:cs typeface="Tahoma"/>
              <a:sym typeface="Tahoma"/>
            </a:endParaRPr>
          </a:p>
        </p:txBody>
      </p:sp>
      <p:sp>
        <p:nvSpPr>
          <p:cNvPr id="214" name="Google Shape;214;p24"/>
          <p:cNvSpPr txBox="1"/>
          <p:nvPr>
            <p:ph idx="1" type="body"/>
          </p:nvPr>
        </p:nvSpPr>
        <p:spPr>
          <a:xfrm>
            <a:off x="457200" y="1981200"/>
            <a:ext cx="8216900" cy="5534025"/>
          </a:xfrm>
          <a:prstGeom prst="rect">
            <a:avLst/>
          </a:prstGeom>
          <a:noFill/>
          <a:ln>
            <a:noFill/>
          </a:ln>
        </p:spPr>
        <p:txBody>
          <a:bodyPr anchorCtr="0" anchor="t" bIns="46800" lIns="90000" spcFirstLastPara="1" rIns="90000" wrap="square" tIns="46800">
            <a:noAutofit/>
          </a:bodyPr>
          <a:lstStyle/>
          <a:p>
            <a:pPr indent="-341312" lvl="0" marL="342900" marR="0" rtl="0" algn="l">
              <a:lnSpc>
                <a:spcPct val="95000"/>
              </a:lnSpc>
              <a:spcBef>
                <a:spcPts val="0"/>
              </a:spcBef>
              <a:spcAft>
                <a:spcPts val="0"/>
              </a:spcAft>
              <a:buClr>
                <a:srgbClr val="FFFFFF"/>
              </a:buClr>
              <a:buSzPts val="3200"/>
              <a:buFont typeface="Tahoma"/>
              <a:buNone/>
            </a:pPr>
            <a:r>
              <a:rPr b="0" i="0" lang="en-US" sz="3200" u="none">
                <a:solidFill>
                  <a:srgbClr val="FFFFFF"/>
                </a:solidFill>
                <a:latin typeface="Tahoma"/>
                <a:ea typeface="Tahoma"/>
                <a:cs typeface="Tahoma"/>
                <a:sym typeface="Tahoma"/>
              </a:rPr>
              <a:t>Ver Para_clase13_II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3"/>
          <p:cNvSpPr txBox="1"/>
          <p:nvPr>
            <p:ph type="title"/>
          </p:nvPr>
        </p:nvSpPr>
        <p:spPr>
          <a:xfrm>
            <a:off x="457200" y="381000"/>
            <a:ext cx="8229600" cy="1371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000"/>
              <a:buFont typeface="Tahoma"/>
              <a:buNone/>
            </a:pPr>
            <a:r>
              <a:rPr b="0" i="0" lang="en-US" sz="4000" u="none">
                <a:solidFill>
                  <a:srgbClr val="E5FFFF"/>
                </a:solidFill>
                <a:latin typeface="Tahoma"/>
                <a:ea typeface="Tahoma"/>
                <a:cs typeface="Tahoma"/>
                <a:sym typeface="Tahoma"/>
              </a:rPr>
              <a:t>Correlaciones entre parámetros globales</a:t>
            </a:r>
            <a:endParaRPr/>
          </a:p>
        </p:txBody>
      </p:sp>
      <p:sp>
        <p:nvSpPr>
          <p:cNvPr id="58" name="Google Shape;58;p3"/>
          <p:cNvSpPr txBox="1"/>
          <p:nvPr>
            <p:ph idx="1" type="body"/>
          </p:nvPr>
        </p:nvSpPr>
        <p:spPr>
          <a:xfrm>
            <a:off x="0" y="1981200"/>
            <a:ext cx="9144000" cy="4114800"/>
          </a:xfrm>
          <a:prstGeom prst="rect">
            <a:avLst/>
          </a:prstGeom>
          <a:noFill/>
          <a:ln>
            <a:noFill/>
          </a:ln>
        </p:spPr>
        <p:txBody>
          <a:bodyPr anchorCtr="0" anchor="t" bIns="46800" lIns="90000" spcFirstLastPara="1" rIns="90000" wrap="square" tIns="46800">
            <a:noAutofit/>
          </a:bodyPr>
          <a:lstStyle/>
          <a:p>
            <a:pPr indent="-328612" lvl="0" marL="339725" marR="0" rtl="0" algn="l">
              <a:lnSpc>
                <a:spcPct val="100000"/>
              </a:lnSpc>
              <a:spcBef>
                <a:spcPts val="0"/>
              </a:spcBef>
              <a:spcAft>
                <a:spcPts val="0"/>
              </a:spcAft>
              <a:buClr>
                <a:srgbClr val="FFFFFF"/>
              </a:buClr>
              <a:buSzPts val="3200"/>
              <a:buFont typeface="Tahoma"/>
              <a:buNone/>
            </a:pPr>
            <a:r>
              <a:rPr b="0" i="0" lang="en-US" sz="3200" u="none">
                <a:solidFill>
                  <a:srgbClr val="FFFFFF"/>
                </a:solidFill>
                <a:latin typeface="Tahoma"/>
                <a:ea typeface="Tahoma"/>
                <a:cs typeface="Tahoma"/>
                <a:sym typeface="Tahoma"/>
              </a:rPr>
              <a:t>	Como conjunto, las galaxias elípticas muestran una serie de correlaciones interesantes entre sus parámetros:</a:t>
            </a:r>
            <a:endParaRPr/>
          </a:p>
          <a:p>
            <a:pPr indent="-271462" lvl="1" marL="728662" marR="0" rtl="0" algn="l">
              <a:lnSpc>
                <a:spcPct val="100000"/>
              </a:lnSpc>
              <a:spcBef>
                <a:spcPts val="700"/>
              </a:spcBef>
              <a:spcAft>
                <a:spcPts val="0"/>
              </a:spcAft>
              <a:buClr>
                <a:srgbClr val="FFCC00"/>
              </a:buClr>
              <a:buSzPts val="1820"/>
              <a:buFont typeface="Noto Sans Symbols"/>
              <a:buChar char="■"/>
            </a:pPr>
            <a:r>
              <a:rPr b="0" i="0" lang="en-US" sz="2800" u="none" cap="none" strike="noStrike">
                <a:solidFill>
                  <a:srgbClr val="FFFFFF"/>
                </a:solidFill>
                <a:latin typeface="Tahoma"/>
                <a:ea typeface="Tahoma"/>
                <a:cs typeface="Tahoma"/>
                <a:sym typeface="Tahoma"/>
              </a:rPr>
              <a:t>Relación color-magnitud</a:t>
            </a:r>
            <a:endParaRPr/>
          </a:p>
          <a:p>
            <a:pPr indent="-271462" lvl="1" marL="728662" marR="0" rtl="0" algn="l">
              <a:lnSpc>
                <a:spcPct val="100000"/>
              </a:lnSpc>
              <a:spcBef>
                <a:spcPts val="700"/>
              </a:spcBef>
              <a:spcAft>
                <a:spcPts val="0"/>
              </a:spcAft>
              <a:buClr>
                <a:srgbClr val="FFCC00"/>
              </a:buClr>
              <a:buSzPts val="1820"/>
              <a:buFont typeface="Noto Sans Symbols"/>
              <a:buChar char="■"/>
            </a:pPr>
            <a:r>
              <a:rPr b="0" i="0" lang="en-US" sz="2800" u="none" cap="none" strike="noStrike">
                <a:solidFill>
                  <a:srgbClr val="FFFFFF"/>
                </a:solidFill>
                <a:latin typeface="Tahoma"/>
                <a:ea typeface="Tahoma"/>
                <a:cs typeface="Tahoma"/>
                <a:sym typeface="Tahoma"/>
              </a:rPr>
              <a:t>Relación de Faber-Jackson (L vs </a:t>
            </a:r>
            <a:r>
              <a:rPr b="0" i="0" lang="en-US" sz="2800" u="none" cap="none" strike="noStrike">
                <a:solidFill>
                  <a:srgbClr val="FFFFFF"/>
                </a:solidFill>
                <a:latin typeface="Noto Sans Symbols"/>
                <a:ea typeface="Noto Sans Symbols"/>
                <a:cs typeface="Noto Sans Symbols"/>
                <a:sym typeface="Noto Sans Symbols"/>
              </a:rPr>
              <a:t>σ</a:t>
            </a:r>
            <a:r>
              <a:rPr b="0" i="0" lang="en-US" sz="2800" u="none" cap="none" strike="noStrike">
                <a:solidFill>
                  <a:srgbClr val="FFFFFF"/>
                </a:solidFill>
                <a:latin typeface="Tahoma"/>
                <a:ea typeface="Tahoma"/>
                <a:cs typeface="Tahoma"/>
                <a:sym typeface="Tahoma"/>
              </a:rPr>
              <a:t>)‏</a:t>
            </a:r>
            <a:endParaRPr/>
          </a:p>
          <a:p>
            <a:pPr indent="-271462" lvl="1" marL="728662" marR="0" rtl="0" algn="l">
              <a:lnSpc>
                <a:spcPct val="100000"/>
              </a:lnSpc>
              <a:spcBef>
                <a:spcPts val="700"/>
              </a:spcBef>
              <a:spcAft>
                <a:spcPts val="0"/>
              </a:spcAft>
              <a:buClr>
                <a:srgbClr val="FFCC00"/>
              </a:buClr>
              <a:buSzPts val="1820"/>
              <a:buFont typeface="Noto Sans Symbols"/>
              <a:buChar char="■"/>
            </a:pPr>
            <a:r>
              <a:rPr b="0" i="0" lang="en-US" sz="2800" u="none" cap="none" strike="noStrike">
                <a:solidFill>
                  <a:srgbClr val="FFFFFF"/>
                </a:solidFill>
                <a:latin typeface="Tahoma"/>
                <a:ea typeface="Tahoma"/>
                <a:cs typeface="Tahoma"/>
                <a:sym typeface="Tahoma"/>
              </a:rPr>
              <a:t>Relación Brillo superficial – Radio efectivo</a:t>
            </a:r>
            <a:endParaRPr/>
          </a:p>
          <a:p>
            <a:pPr indent="-271462" lvl="1" marL="728662" marR="0" rtl="0" algn="l">
              <a:lnSpc>
                <a:spcPct val="100000"/>
              </a:lnSpc>
              <a:spcBef>
                <a:spcPts val="700"/>
              </a:spcBef>
              <a:spcAft>
                <a:spcPts val="0"/>
              </a:spcAft>
              <a:buClr>
                <a:srgbClr val="FFCC00"/>
              </a:buClr>
              <a:buSzPts val="1820"/>
              <a:buFont typeface="Noto Sans Symbols"/>
              <a:buChar char="■"/>
            </a:pPr>
            <a:r>
              <a:rPr b="0" i="0" lang="en-US" sz="2800" u="none" cap="none" strike="noStrike">
                <a:solidFill>
                  <a:srgbClr val="FFFFFF"/>
                </a:solidFill>
                <a:latin typeface="Tahoma"/>
                <a:ea typeface="Tahoma"/>
                <a:cs typeface="Tahoma"/>
                <a:sym typeface="Tahoma"/>
              </a:rPr>
              <a:t>Relación Abundancia – dispersión de velocidad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4"/>
          <p:cNvSpPr txBox="1"/>
          <p:nvPr>
            <p:ph type="title"/>
          </p:nvPr>
        </p:nvSpPr>
        <p:spPr>
          <a:xfrm>
            <a:off x="0" y="-152400"/>
            <a:ext cx="9144000" cy="1677987"/>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000"/>
              <a:buFont typeface="Tahoma"/>
              <a:buNone/>
            </a:pPr>
            <a:r>
              <a:rPr b="0" i="0" lang="en-US" sz="4000" u="none">
                <a:solidFill>
                  <a:srgbClr val="E5FFFF"/>
                </a:solidFill>
                <a:latin typeface="Tahoma"/>
                <a:ea typeface="Tahoma"/>
                <a:cs typeface="Tahoma"/>
                <a:sym typeface="Tahoma"/>
              </a:rPr>
              <a:t>Relación color-magnitud </a:t>
            </a:r>
            <a:br>
              <a:rPr b="0" i="0" lang="en-US" sz="4000" u="none">
                <a:solidFill>
                  <a:srgbClr val="E5FFFF"/>
                </a:solidFill>
                <a:latin typeface="Tahoma"/>
                <a:ea typeface="Tahoma"/>
                <a:cs typeface="Tahoma"/>
                <a:sym typeface="Tahoma"/>
              </a:rPr>
            </a:br>
            <a:r>
              <a:rPr b="0" i="0" lang="en-US" sz="3200" u="none">
                <a:solidFill>
                  <a:srgbClr val="E5FFFF"/>
                </a:solidFill>
                <a:latin typeface="Tahoma"/>
                <a:ea typeface="Tahoma"/>
                <a:cs typeface="Tahoma"/>
                <a:sym typeface="Tahoma"/>
              </a:rPr>
              <a:t>(Faber, 1973 – Visvanathan &amp; Sandage 1977)‏</a:t>
            </a:r>
            <a:endParaRPr/>
          </a:p>
        </p:txBody>
      </p:sp>
      <p:pic>
        <p:nvPicPr>
          <p:cNvPr id="66" name="Google Shape;66;p4"/>
          <p:cNvPicPr preferRelativeResize="0"/>
          <p:nvPr/>
        </p:nvPicPr>
        <p:blipFill rotWithShape="1">
          <a:blip r:embed="rId4">
            <a:alphaModFix/>
          </a:blip>
          <a:srcRect b="0" l="0" r="0" t="0"/>
          <a:stretch/>
        </p:blipFill>
        <p:spPr>
          <a:xfrm>
            <a:off x="611187" y="1484312"/>
            <a:ext cx="4968875" cy="4968875"/>
          </a:xfrm>
          <a:prstGeom prst="rect">
            <a:avLst/>
          </a:prstGeom>
          <a:noFill/>
          <a:ln>
            <a:noFill/>
          </a:ln>
        </p:spPr>
      </p:pic>
      <p:sp>
        <p:nvSpPr>
          <p:cNvPr id="67" name="Google Shape;67;p4"/>
          <p:cNvSpPr txBox="1"/>
          <p:nvPr/>
        </p:nvSpPr>
        <p:spPr>
          <a:xfrm>
            <a:off x="5795962" y="2349500"/>
            <a:ext cx="3348037" cy="39338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CC00"/>
              </a:buClr>
              <a:buSzPts val="2800"/>
              <a:buFont typeface="Tahoma"/>
              <a:buNone/>
            </a:pPr>
            <a:r>
              <a:rPr b="0" i="0" lang="en-US" sz="2800" u="none">
                <a:solidFill>
                  <a:srgbClr val="FFCC00"/>
                </a:solidFill>
                <a:latin typeface="Tahoma"/>
                <a:ea typeface="Tahoma"/>
                <a:cs typeface="Tahoma"/>
                <a:sym typeface="Tahoma"/>
              </a:rPr>
              <a:t>Las galaxias más</a:t>
            </a:r>
            <a:endParaRPr/>
          </a:p>
          <a:p>
            <a:pPr indent="0" lvl="0" marL="0" marR="0" rtl="0" algn="l">
              <a:lnSpc>
                <a:spcPct val="100000"/>
              </a:lnSpc>
              <a:spcBef>
                <a:spcPts val="0"/>
              </a:spcBef>
              <a:spcAft>
                <a:spcPts val="0"/>
              </a:spcAft>
              <a:buClr>
                <a:srgbClr val="FFCC00"/>
              </a:buClr>
              <a:buSzPts val="2800"/>
              <a:buFont typeface="Tahoma"/>
              <a:buNone/>
            </a:pPr>
            <a:r>
              <a:rPr b="0" i="0" lang="en-US" sz="2800" u="none">
                <a:solidFill>
                  <a:srgbClr val="FFCC00"/>
                </a:solidFill>
                <a:latin typeface="Tahoma"/>
                <a:ea typeface="Tahoma"/>
                <a:cs typeface="Tahoma"/>
                <a:sym typeface="Tahoma"/>
              </a:rPr>
              <a:t>brillantes tienen</a:t>
            </a:r>
            <a:endParaRPr/>
          </a:p>
          <a:p>
            <a:pPr indent="0" lvl="0" marL="0" marR="0" rtl="0" algn="l">
              <a:lnSpc>
                <a:spcPct val="100000"/>
              </a:lnSpc>
              <a:spcBef>
                <a:spcPts val="0"/>
              </a:spcBef>
              <a:spcAft>
                <a:spcPts val="0"/>
              </a:spcAft>
              <a:buClr>
                <a:srgbClr val="FFCC00"/>
              </a:buClr>
              <a:buSzPts val="2800"/>
              <a:buFont typeface="Tahoma"/>
              <a:buNone/>
            </a:pPr>
            <a:r>
              <a:rPr b="0" i="0" lang="en-US" sz="2800" u="none">
                <a:solidFill>
                  <a:srgbClr val="FFCC00"/>
                </a:solidFill>
                <a:latin typeface="Tahoma"/>
                <a:ea typeface="Tahoma"/>
                <a:cs typeface="Tahoma"/>
                <a:sym typeface="Tahoma"/>
              </a:rPr>
              <a:t>líneas de absorción más intensas y son, en general, más rojas (aprox 0.1 mag en (u-V) cada mag en L)‏</a:t>
            </a:r>
            <a:endParaRPr/>
          </a:p>
        </p:txBody>
      </p:sp>
      <p:pic>
        <p:nvPicPr>
          <p:cNvPr id="68" name="Google Shape;68;p4"/>
          <p:cNvPicPr preferRelativeResize="0"/>
          <p:nvPr/>
        </p:nvPicPr>
        <p:blipFill rotWithShape="1">
          <a:blip r:embed="rId5">
            <a:alphaModFix/>
          </a:blip>
          <a:srcRect b="0" l="0" r="0" t="0"/>
          <a:stretch/>
        </p:blipFill>
        <p:spPr>
          <a:xfrm>
            <a:off x="509587" y="1223962"/>
            <a:ext cx="8020050" cy="51831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2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5"/>
          <p:cNvSpPr txBox="1"/>
          <p:nvPr>
            <p:ph type="title"/>
          </p:nvPr>
        </p:nvSpPr>
        <p:spPr>
          <a:xfrm>
            <a:off x="457200" y="381000"/>
            <a:ext cx="8229600" cy="1371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Relación de Faber-Jackson </a:t>
            </a:r>
            <a:br>
              <a:rPr b="0" i="0" lang="en-US" sz="4400" u="none">
                <a:solidFill>
                  <a:srgbClr val="E5FFFF"/>
                </a:solidFill>
                <a:latin typeface="Tahoma"/>
                <a:ea typeface="Tahoma"/>
                <a:cs typeface="Tahoma"/>
                <a:sym typeface="Tahoma"/>
              </a:rPr>
            </a:br>
            <a:r>
              <a:rPr b="0" i="0" lang="en-US" sz="3600" u="none">
                <a:solidFill>
                  <a:srgbClr val="E5FFFF"/>
                </a:solidFill>
                <a:latin typeface="Tahoma"/>
                <a:ea typeface="Tahoma"/>
                <a:cs typeface="Tahoma"/>
                <a:sym typeface="Tahoma"/>
              </a:rPr>
              <a:t>(Faber &amp; Jackson, 1976)‏</a:t>
            </a:r>
            <a:endParaRPr/>
          </a:p>
        </p:txBody>
      </p:sp>
      <p:pic>
        <p:nvPicPr>
          <p:cNvPr id="76" name="Google Shape;76;p5"/>
          <p:cNvPicPr preferRelativeResize="0"/>
          <p:nvPr/>
        </p:nvPicPr>
        <p:blipFill rotWithShape="1">
          <a:blip r:embed="rId4">
            <a:alphaModFix/>
          </a:blip>
          <a:srcRect b="0" l="0" r="0" t="0"/>
          <a:stretch/>
        </p:blipFill>
        <p:spPr>
          <a:xfrm>
            <a:off x="684212" y="1844675"/>
            <a:ext cx="7596187" cy="464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6"/>
          <p:cNvSpPr txBox="1"/>
          <p:nvPr>
            <p:ph type="title"/>
          </p:nvPr>
        </p:nvSpPr>
        <p:spPr>
          <a:xfrm>
            <a:off x="457200" y="-184150"/>
            <a:ext cx="8686800" cy="1741487"/>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3600"/>
              <a:buFont typeface="Tahoma"/>
              <a:buNone/>
            </a:pPr>
            <a:r>
              <a:rPr b="0" i="0" lang="en-US" sz="3600" u="none">
                <a:solidFill>
                  <a:srgbClr val="E5FFFF"/>
                </a:solidFill>
                <a:latin typeface="Tahoma"/>
                <a:ea typeface="Tahoma"/>
                <a:cs typeface="Tahoma"/>
                <a:sym typeface="Tahoma"/>
              </a:rPr>
              <a:t>Relación Brillo superficial – Radio Efectivo</a:t>
            </a:r>
            <a:br>
              <a:rPr b="0" i="0" lang="en-US" sz="3600" u="none">
                <a:solidFill>
                  <a:srgbClr val="E5FFFF"/>
                </a:solidFill>
                <a:latin typeface="Tahoma"/>
                <a:ea typeface="Tahoma"/>
                <a:cs typeface="Tahoma"/>
                <a:sym typeface="Tahoma"/>
              </a:rPr>
            </a:br>
            <a:r>
              <a:rPr b="0" i="0" lang="en-US" sz="3600" u="none">
                <a:solidFill>
                  <a:srgbClr val="E5FFFF"/>
                </a:solidFill>
                <a:latin typeface="Tahoma"/>
                <a:ea typeface="Tahoma"/>
                <a:cs typeface="Tahoma"/>
                <a:sym typeface="Tahoma"/>
              </a:rPr>
              <a:t>(</a:t>
            </a:r>
            <a:r>
              <a:rPr b="0" i="0" lang="en-US" sz="3200" u="none">
                <a:solidFill>
                  <a:srgbClr val="E5FFFF"/>
                </a:solidFill>
                <a:latin typeface="Tahoma"/>
                <a:ea typeface="Tahoma"/>
                <a:cs typeface="Tahoma"/>
                <a:sym typeface="Tahoma"/>
              </a:rPr>
              <a:t>Kormendy, 1977) </a:t>
            </a:r>
            <a:endParaRPr/>
          </a:p>
        </p:txBody>
      </p:sp>
      <p:pic>
        <p:nvPicPr>
          <p:cNvPr id="84" name="Google Shape;84;p6"/>
          <p:cNvPicPr preferRelativeResize="0"/>
          <p:nvPr/>
        </p:nvPicPr>
        <p:blipFill rotWithShape="1">
          <a:blip r:embed="rId4">
            <a:alphaModFix/>
          </a:blip>
          <a:srcRect b="0" l="0" r="0" t="0"/>
          <a:stretch/>
        </p:blipFill>
        <p:spPr>
          <a:xfrm>
            <a:off x="179387" y="1773237"/>
            <a:ext cx="5545137" cy="4665662"/>
          </a:xfrm>
          <a:prstGeom prst="rect">
            <a:avLst/>
          </a:prstGeom>
          <a:noFill/>
          <a:ln>
            <a:noFill/>
          </a:ln>
        </p:spPr>
      </p:pic>
      <p:sp>
        <p:nvSpPr>
          <p:cNvPr id="85" name="Google Shape;85;p6"/>
          <p:cNvSpPr txBox="1"/>
          <p:nvPr/>
        </p:nvSpPr>
        <p:spPr>
          <a:xfrm>
            <a:off x="5772150" y="3213100"/>
            <a:ext cx="3371850" cy="24082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CC00"/>
              </a:buClr>
              <a:buSzPts val="2800"/>
              <a:buFont typeface="Tahoma"/>
              <a:buNone/>
            </a:pPr>
            <a:r>
              <a:rPr b="0" i="0" lang="en-US" sz="2800" u="none">
                <a:solidFill>
                  <a:srgbClr val="FFCC00"/>
                </a:solidFill>
                <a:latin typeface="Tahoma"/>
                <a:ea typeface="Tahoma"/>
                <a:cs typeface="Tahoma"/>
                <a:sym typeface="Tahoma"/>
              </a:rPr>
              <a:t>R</a:t>
            </a:r>
            <a:r>
              <a:rPr b="0" baseline="-25000" i="0" lang="en-US" sz="2800" u="none">
                <a:solidFill>
                  <a:srgbClr val="FFCC00"/>
                </a:solidFill>
                <a:latin typeface="Tahoma"/>
                <a:ea typeface="Tahoma"/>
                <a:cs typeface="Tahoma"/>
                <a:sym typeface="Tahoma"/>
              </a:rPr>
              <a:t>e</a:t>
            </a:r>
            <a:r>
              <a:rPr b="0" i="0" lang="en-US" sz="2800" u="none">
                <a:solidFill>
                  <a:srgbClr val="FFCC00"/>
                </a:solidFill>
                <a:latin typeface="Tahoma"/>
                <a:ea typeface="Tahoma"/>
                <a:cs typeface="Tahoma"/>
                <a:sym typeface="Tahoma"/>
              </a:rPr>
              <a:t>=&lt;I</a:t>
            </a:r>
            <a:r>
              <a:rPr b="0" baseline="-25000" i="0" lang="en-US" sz="2800" u="none">
                <a:solidFill>
                  <a:srgbClr val="FFCC00"/>
                </a:solidFill>
                <a:latin typeface="Tahoma"/>
                <a:ea typeface="Tahoma"/>
                <a:cs typeface="Tahoma"/>
                <a:sym typeface="Tahoma"/>
              </a:rPr>
              <a:t>e</a:t>
            </a:r>
            <a:r>
              <a:rPr b="0" i="0" lang="en-US" sz="2800" u="none">
                <a:solidFill>
                  <a:srgbClr val="FFCC00"/>
                </a:solidFill>
                <a:latin typeface="Tahoma"/>
                <a:ea typeface="Tahoma"/>
                <a:cs typeface="Tahoma"/>
                <a:sym typeface="Tahoma"/>
              </a:rPr>
              <a:t>&gt;</a:t>
            </a:r>
            <a:r>
              <a:rPr b="0" baseline="30000" i="0" lang="en-US" sz="2800" u="none">
                <a:solidFill>
                  <a:srgbClr val="FFCC00"/>
                </a:solidFill>
                <a:latin typeface="Tahoma"/>
                <a:ea typeface="Tahoma"/>
                <a:cs typeface="Tahoma"/>
                <a:sym typeface="Tahoma"/>
              </a:rPr>
              <a:t>-0.83</a:t>
            </a:r>
            <a:r>
              <a:rPr b="0" baseline="30000" i="0" lang="en-US" sz="2400" u="none">
                <a:solidFill>
                  <a:srgbClr val="FFCC00"/>
                </a:solidFill>
                <a:latin typeface="Tahoma"/>
                <a:ea typeface="Tahoma"/>
                <a:cs typeface="Tahoma"/>
                <a:sym typeface="Tahoma"/>
              </a:rPr>
              <a:t>±</a:t>
            </a:r>
            <a:r>
              <a:rPr b="0" baseline="30000" i="0" lang="en-US" sz="2800" u="none">
                <a:solidFill>
                  <a:srgbClr val="FFCC00"/>
                </a:solidFill>
                <a:latin typeface="Tahoma"/>
                <a:ea typeface="Tahoma"/>
                <a:cs typeface="Tahoma"/>
                <a:sym typeface="Tahoma"/>
              </a:rPr>
              <a:t>0.08</a:t>
            </a:r>
            <a:r>
              <a:rPr b="0" i="0" lang="en-US" sz="2400" u="none">
                <a:solidFill>
                  <a:srgbClr val="FFFFFF"/>
                </a:solidFill>
                <a:latin typeface="Tahoma"/>
                <a:ea typeface="Tahoma"/>
                <a:cs typeface="Tahoma"/>
                <a:sym typeface="Tahoma"/>
              </a:rPr>
              <a:t> </a:t>
            </a:r>
            <a:endParaRPr/>
          </a:p>
          <a:p>
            <a:pPr indent="0" lvl="0" marL="0" marR="0" rtl="0" algn="l">
              <a:lnSpc>
                <a:spcPct val="100000"/>
              </a:lnSpc>
              <a:spcBef>
                <a:spcPts val="0"/>
              </a:spcBef>
              <a:spcAft>
                <a:spcPts val="0"/>
              </a:spcAft>
              <a:buClr>
                <a:srgbClr val="FFFFFF"/>
              </a:buClr>
              <a:buSzPts val="2400"/>
              <a:buFont typeface="Arial"/>
              <a:buNone/>
            </a:pPr>
            <a:r>
              <a:t/>
            </a:r>
            <a:endParaRPr b="0" i="0" sz="2400" u="none">
              <a:solidFill>
                <a:srgbClr val="FFFFFF"/>
              </a:solidFill>
              <a:latin typeface="Tahoma"/>
              <a:ea typeface="Tahoma"/>
              <a:cs typeface="Tahoma"/>
              <a:sym typeface="Tahoma"/>
            </a:endParaRPr>
          </a:p>
          <a:p>
            <a:pPr indent="0" lvl="0" marL="0" marR="0" rtl="0" algn="l">
              <a:lnSpc>
                <a:spcPct val="100000"/>
              </a:lnSpc>
              <a:spcBef>
                <a:spcPts val="0"/>
              </a:spcBef>
              <a:spcAft>
                <a:spcPts val="0"/>
              </a:spcAft>
              <a:buClr>
                <a:srgbClr val="FFCC00"/>
              </a:buClr>
              <a:buSzPts val="2400"/>
              <a:buFont typeface="Tahoma"/>
              <a:buNone/>
            </a:pPr>
            <a:r>
              <a:rPr b="0" i="0" lang="en-US" sz="2400" u="none">
                <a:solidFill>
                  <a:srgbClr val="FFCC00"/>
                </a:solidFill>
                <a:latin typeface="Tahoma"/>
                <a:ea typeface="Tahoma"/>
                <a:cs typeface="Tahoma"/>
                <a:sym typeface="Tahoma"/>
              </a:rPr>
              <a:t>Las galaxias más grandes tienen menor</a:t>
            </a:r>
            <a:endParaRPr/>
          </a:p>
          <a:p>
            <a:pPr indent="0" lvl="0" marL="0" marR="0" rtl="0" algn="l">
              <a:lnSpc>
                <a:spcPct val="100000"/>
              </a:lnSpc>
              <a:spcBef>
                <a:spcPts val="0"/>
              </a:spcBef>
              <a:spcAft>
                <a:spcPts val="0"/>
              </a:spcAft>
              <a:buClr>
                <a:srgbClr val="FFCC00"/>
              </a:buClr>
              <a:buSzPts val="2400"/>
              <a:buFont typeface="Tahoma"/>
              <a:buNone/>
            </a:pPr>
            <a:r>
              <a:rPr b="0" i="0" lang="en-US" sz="2400" u="none">
                <a:solidFill>
                  <a:srgbClr val="FFCC00"/>
                </a:solidFill>
                <a:latin typeface="Tahoma"/>
                <a:ea typeface="Tahoma"/>
                <a:cs typeface="Tahoma"/>
                <a:sym typeface="Tahoma"/>
              </a:rPr>
              <a:t>brillo superficial.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7"/>
          <p:cNvSpPr txBox="1"/>
          <p:nvPr>
            <p:ph type="title"/>
          </p:nvPr>
        </p:nvSpPr>
        <p:spPr>
          <a:xfrm>
            <a:off x="457200" y="106362"/>
            <a:ext cx="8229600" cy="19240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000"/>
              <a:buFont typeface="Tahoma"/>
              <a:buNone/>
            </a:pPr>
            <a:r>
              <a:rPr b="0" i="0" lang="en-US" sz="4000" u="none">
                <a:solidFill>
                  <a:srgbClr val="E5FFFF"/>
                </a:solidFill>
                <a:latin typeface="Tahoma"/>
                <a:ea typeface="Tahoma"/>
                <a:cs typeface="Tahoma"/>
                <a:sym typeface="Tahoma"/>
              </a:rPr>
              <a:t>Relación abundancia – dispersión</a:t>
            </a:r>
            <a:br>
              <a:rPr b="0" i="0" lang="en-US" sz="4000" u="none">
                <a:solidFill>
                  <a:srgbClr val="E5FFFF"/>
                </a:solidFill>
                <a:latin typeface="Tahoma"/>
                <a:ea typeface="Tahoma"/>
                <a:cs typeface="Tahoma"/>
                <a:sym typeface="Tahoma"/>
              </a:rPr>
            </a:br>
            <a:endParaRPr/>
          </a:p>
        </p:txBody>
      </p:sp>
      <p:pic>
        <p:nvPicPr>
          <p:cNvPr id="93" name="Google Shape;93;p7"/>
          <p:cNvPicPr preferRelativeResize="0"/>
          <p:nvPr/>
        </p:nvPicPr>
        <p:blipFill rotWithShape="1">
          <a:blip r:embed="rId4">
            <a:alphaModFix/>
          </a:blip>
          <a:srcRect b="0" l="0" r="0" t="0"/>
          <a:stretch/>
        </p:blipFill>
        <p:spPr>
          <a:xfrm>
            <a:off x="0" y="1412875"/>
            <a:ext cx="6372225" cy="4751387"/>
          </a:xfrm>
          <a:prstGeom prst="rect">
            <a:avLst/>
          </a:prstGeom>
          <a:noFill/>
          <a:ln>
            <a:noFill/>
          </a:ln>
        </p:spPr>
      </p:pic>
      <p:sp>
        <p:nvSpPr>
          <p:cNvPr id="94" name="Google Shape;94;p7"/>
          <p:cNvSpPr txBox="1"/>
          <p:nvPr/>
        </p:nvSpPr>
        <p:spPr>
          <a:xfrm>
            <a:off x="6443662" y="1989137"/>
            <a:ext cx="2520950" cy="30194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CC00"/>
              </a:buClr>
              <a:buSzPts val="2400"/>
              <a:buFont typeface="Tahoma"/>
              <a:buNone/>
            </a:pPr>
            <a:r>
              <a:rPr b="0" i="0" lang="en-US" sz="2400" u="none">
                <a:solidFill>
                  <a:srgbClr val="FFCC00"/>
                </a:solidFill>
                <a:latin typeface="Tahoma"/>
                <a:ea typeface="Tahoma"/>
                <a:cs typeface="Tahoma"/>
                <a:sym typeface="Tahoma"/>
              </a:rPr>
              <a:t>Las galaxias con</a:t>
            </a:r>
            <a:endParaRPr/>
          </a:p>
          <a:p>
            <a:pPr indent="0" lvl="0" marL="0" marR="0" rtl="0" algn="l">
              <a:lnSpc>
                <a:spcPct val="100000"/>
              </a:lnSpc>
              <a:spcBef>
                <a:spcPts val="0"/>
              </a:spcBef>
              <a:spcAft>
                <a:spcPts val="0"/>
              </a:spcAft>
              <a:buClr>
                <a:srgbClr val="FFCC00"/>
              </a:buClr>
              <a:buSzPts val="2400"/>
              <a:buFont typeface="Tahoma"/>
              <a:buNone/>
            </a:pPr>
            <a:r>
              <a:rPr b="0" i="0" lang="en-US" sz="2400" u="none">
                <a:solidFill>
                  <a:srgbClr val="FFCC00"/>
                </a:solidFill>
                <a:latin typeface="Tahoma"/>
                <a:ea typeface="Tahoma"/>
                <a:cs typeface="Tahoma"/>
                <a:sym typeface="Tahoma"/>
              </a:rPr>
              <a:t>dispersiones de velocidad mayores son más</a:t>
            </a:r>
            <a:endParaRPr/>
          </a:p>
          <a:p>
            <a:pPr indent="0" lvl="0" marL="0" marR="0" rtl="0" algn="l">
              <a:lnSpc>
                <a:spcPct val="100000"/>
              </a:lnSpc>
              <a:spcBef>
                <a:spcPts val="0"/>
              </a:spcBef>
              <a:spcAft>
                <a:spcPts val="0"/>
              </a:spcAft>
              <a:buClr>
                <a:srgbClr val="FFCC00"/>
              </a:buClr>
              <a:buSzPts val="2400"/>
              <a:buFont typeface="Tahoma"/>
              <a:buNone/>
            </a:pPr>
            <a:r>
              <a:rPr b="0" i="0" lang="en-US" sz="2400" u="none">
                <a:solidFill>
                  <a:srgbClr val="FFCC00"/>
                </a:solidFill>
                <a:latin typeface="Tahoma"/>
                <a:ea typeface="Tahoma"/>
                <a:cs typeface="Tahoma"/>
                <a:sym typeface="Tahoma"/>
              </a:rPr>
              <a:t>ricas en metales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8"/>
          <p:cNvSpPr txBox="1"/>
          <p:nvPr>
            <p:ph type="title"/>
          </p:nvPr>
        </p:nvSpPr>
        <p:spPr>
          <a:xfrm>
            <a:off x="457200" y="381000"/>
            <a:ext cx="8229600" cy="13716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400"/>
              <a:buFont typeface="Tahoma"/>
              <a:buNone/>
            </a:pPr>
            <a:r>
              <a:rPr b="0" i="0" lang="en-US" sz="4400" u="none">
                <a:solidFill>
                  <a:srgbClr val="E5FFFF"/>
                </a:solidFill>
                <a:latin typeface="Tahoma"/>
                <a:ea typeface="Tahoma"/>
                <a:cs typeface="Tahoma"/>
                <a:sym typeface="Tahoma"/>
              </a:rPr>
              <a:t>El plano fundamental</a:t>
            </a:r>
            <a:endParaRPr/>
          </a:p>
        </p:txBody>
      </p:sp>
      <p:sp>
        <p:nvSpPr>
          <p:cNvPr id="102" name="Google Shape;102;p8"/>
          <p:cNvSpPr txBox="1"/>
          <p:nvPr>
            <p:ph idx="1" type="body"/>
          </p:nvPr>
        </p:nvSpPr>
        <p:spPr>
          <a:xfrm>
            <a:off x="457200" y="1981200"/>
            <a:ext cx="8229600" cy="5376862"/>
          </a:xfrm>
          <a:prstGeom prst="rect">
            <a:avLst/>
          </a:prstGeom>
          <a:noFill/>
          <a:ln>
            <a:noFill/>
          </a:ln>
        </p:spPr>
        <p:txBody>
          <a:bodyPr anchorCtr="0" anchor="t" bIns="46800" lIns="90000" spcFirstLastPara="1" rIns="90000" wrap="square" tIns="46800">
            <a:noAutofit/>
          </a:bodyPr>
          <a:lstStyle/>
          <a:p>
            <a:pPr indent="-328612" lvl="0" marL="328612" marR="0" rtl="0" algn="l">
              <a:lnSpc>
                <a:spcPct val="100000"/>
              </a:lnSpc>
              <a:spcBef>
                <a:spcPts val="0"/>
              </a:spcBef>
              <a:spcAft>
                <a:spcPts val="0"/>
              </a:spcAft>
              <a:buClr>
                <a:srgbClr val="00CCFF"/>
              </a:buClr>
              <a:buSzPts val="2080"/>
              <a:buFont typeface="Noto Sans Symbols"/>
              <a:buChar char="■"/>
            </a:pPr>
            <a:r>
              <a:rPr b="0" i="0" lang="en-US" sz="3200" u="none">
                <a:solidFill>
                  <a:srgbClr val="FFFFFF"/>
                </a:solidFill>
                <a:latin typeface="Tahoma"/>
                <a:ea typeface="Tahoma"/>
                <a:cs typeface="Tahoma"/>
                <a:sym typeface="Tahoma"/>
              </a:rPr>
              <a:t>Las relaciones anteriores presentan bastante dispersión intrínseca (no instrumental).</a:t>
            </a:r>
            <a:endParaRPr/>
          </a:p>
          <a:p>
            <a:pPr indent="-328612" lvl="0" marL="328612" marR="0" rtl="0" algn="l">
              <a:lnSpc>
                <a:spcPct val="100000"/>
              </a:lnSpc>
              <a:spcBef>
                <a:spcPts val="800"/>
              </a:spcBef>
              <a:spcAft>
                <a:spcPts val="0"/>
              </a:spcAft>
              <a:buClr>
                <a:srgbClr val="00CCFF"/>
              </a:buClr>
              <a:buSzPts val="2080"/>
              <a:buFont typeface="Noto Sans Symbols"/>
              <a:buChar char="■"/>
            </a:pPr>
            <a:r>
              <a:rPr b="0" i="0" lang="en-US" sz="3200" u="none">
                <a:solidFill>
                  <a:srgbClr val="FFFFFF"/>
                </a:solidFill>
                <a:latin typeface="Tahoma"/>
                <a:ea typeface="Tahoma"/>
                <a:cs typeface="Tahoma"/>
                <a:sym typeface="Tahoma"/>
              </a:rPr>
              <a:t>¿Sería posible encontrar un conjunto (más amplio) de parámetros que reduzcan esa dispersión y den lugar a correlaciones más fuertes?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9"/>
          <p:cNvSpPr txBox="1"/>
          <p:nvPr>
            <p:ph type="title"/>
          </p:nvPr>
        </p:nvSpPr>
        <p:spPr>
          <a:xfrm>
            <a:off x="468312" y="333375"/>
            <a:ext cx="8229600" cy="744537"/>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Clr>
                <a:srgbClr val="E5FFFF"/>
              </a:buClr>
              <a:buSzPts val="4000"/>
              <a:buFont typeface="Tahoma"/>
              <a:buNone/>
            </a:pPr>
            <a:r>
              <a:rPr b="0" i="0" lang="en-US" sz="4000" u="none">
                <a:solidFill>
                  <a:srgbClr val="E5FFFF"/>
                </a:solidFill>
                <a:latin typeface="Tahoma"/>
                <a:ea typeface="Tahoma"/>
                <a:cs typeface="Tahoma"/>
                <a:sym typeface="Tahoma"/>
              </a:rPr>
              <a:t>El plano fundamental (datos)‏</a:t>
            </a:r>
            <a:endParaRPr/>
          </a:p>
        </p:txBody>
      </p:sp>
      <p:pic>
        <p:nvPicPr>
          <p:cNvPr id="110" name="Google Shape;110;p9"/>
          <p:cNvPicPr preferRelativeResize="0"/>
          <p:nvPr/>
        </p:nvPicPr>
        <p:blipFill rotWithShape="1">
          <a:blip r:embed="rId4">
            <a:alphaModFix/>
          </a:blip>
          <a:srcRect b="0" l="0" r="0" t="0"/>
          <a:stretch/>
        </p:blipFill>
        <p:spPr>
          <a:xfrm>
            <a:off x="1258887" y="1268412"/>
            <a:ext cx="6624637" cy="52752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file>