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7559675" cx="10080625"/>
  <p:notesSz cx="7559675" cy="10691800"/>
  <p:embeddedFontLst>
    <p:embeddedFont>
      <p:font typeface="Noto Sans Symbol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Symbol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9900" y="10155237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7;n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n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n"/>
          <p:cNvSpPr txBox="1"/>
          <p:nvPr>
            <p:ph idx="3" type="hdr"/>
          </p:nvPr>
        </p:nvSpPr>
        <p:spPr>
          <a:xfrm>
            <a:off x="0" y="0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n"/>
          <p:cNvSpPr txBox="1"/>
          <p:nvPr>
            <p:ph idx="10" type="dt"/>
          </p:nvPr>
        </p:nvSpPr>
        <p:spPr>
          <a:xfrm>
            <a:off x="4279900" y="0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n"/>
          <p:cNvSpPr txBox="1"/>
          <p:nvPr>
            <p:ph idx="11" type="ftr"/>
          </p:nvPr>
        </p:nvSpPr>
        <p:spPr>
          <a:xfrm>
            <a:off x="0" y="10155237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" name="Google Shape;22;n"/>
          <p:cNvSpPr txBox="1"/>
          <p:nvPr>
            <p:ph idx="4" type="sldNum"/>
          </p:nvPr>
        </p:nvSpPr>
        <p:spPr>
          <a:xfrm>
            <a:off x="4279900" y="10155237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1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10:notes"/>
          <p:cNvSpPr/>
          <p:nvPr/>
        </p:nvSpPr>
        <p:spPr>
          <a:xfrm>
            <a:off x="755650" y="5078412"/>
            <a:ext cx="6046787" cy="471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11:notes"/>
          <p:cNvSpPr/>
          <p:nvPr/>
        </p:nvSpPr>
        <p:spPr>
          <a:xfrm>
            <a:off x="755650" y="5078412"/>
            <a:ext cx="6046787" cy="471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1106487" y="812800"/>
            <a:ext cx="5327650" cy="3990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12:notes"/>
          <p:cNvSpPr/>
          <p:nvPr/>
        </p:nvSpPr>
        <p:spPr>
          <a:xfrm>
            <a:off x="755650" y="5078412"/>
            <a:ext cx="6030912" cy="479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06487" y="812800"/>
            <a:ext cx="5327650" cy="3990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13:notes"/>
          <p:cNvSpPr/>
          <p:nvPr/>
        </p:nvSpPr>
        <p:spPr>
          <a:xfrm>
            <a:off x="755650" y="5078412"/>
            <a:ext cx="6030912" cy="479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" name="Google Shape;44;p2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" name="Google Shape;50;p3:notes"/>
          <p:cNvSpPr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4:notes"/>
          <p:cNvSpPr/>
          <p:nvPr/>
        </p:nvSpPr>
        <p:spPr>
          <a:xfrm>
            <a:off x="755650" y="5078412"/>
            <a:ext cx="6046787" cy="471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/>
          <p:nvPr>
            <p:ph idx="2" type="sldImg"/>
          </p:nvPr>
        </p:nvSpPr>
        <p:spPr>
          <a:xfrm>
            <a:off x="1106487" y="812800"/>
            <a:ext cx="5327650" cy="3990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5:notes"/>
          <p:cNvSpPr/>
          <p:nvPr/>
        </p:nvSpPr>
        <p:spPr>
          <a:xfrm>
            <a:off x="755650" y="5078412"/>
            <a:ext cx="6030912" cy="479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6:notes"/>
          <p:cNvSpPr/>
          <p:nvPr/>
        </p:nvSpPr>
        <p:spPr>
          <a:xfrm>
            <a:off x="755650" y="5078412"/>
            <a:ext cx="6046787" cy="471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/>
          <p:nvPr>
            <p:ph idx="2" type="sldImg"/>
          </p:nvPr>
        </p:nvSpPr>
        <p:spPr>
          <a:xfrm>
            <a:off x="1106487" y="812800"/>
            <a:ext cx="5327650" cy="3990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7:notes"/>
          <p:cNvSpPr/>
          <p:nvPr/>
        </p:nvSpPr>
        <p:spPr>
          <a:xfrm>
            <a:off x="755650" y="5078412"/>
            <a:ext cx="6030912" cy="479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8:notes"/>
          <p:cNvSpPr/>
          <p:nvPr/>
        </p:nvSpPr>
        <p:spPr>
          <a:xfrm>
            <a:off x="755650" y="5078412"/>
            <a:ext cx="6046787" cy="471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9:notes"/>
          <p:cNvSpPr/>
          <p:nvPr/>
        </p:nvSpPr>
        <p:spPr>
          <a:xfrm>
            <a:off x="755650" y="5078412"/>
            <a:ext cx="6046787" cy="471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type="title"/>
          </p:nvPr>
        </p:nvSpPr>
        <p:spPr>
          <a:xfrm>
            <a:off x="503237" y="269875"/>
            <a:ext cx="9050337" cy="1293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" type="body"/>
          </p:nvPr>
        </p:nvSpPr>
        <p:spPr>
          <a:xfrm>
            <a:off x="503237" y="1768475"/>
            <a:ext cx="9050337" cy="616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7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7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0" type="dt"/>
          </p:nvPr>
        </p:nvSpPr>
        <p:spPr>
          <a:xfrm>
            <a:off x="503237" y="6886575"/>
            <a:ext cx="2325687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1" type="ftr"/>
          </p:nvPr>
        </p:nvSpPr>
        <p:spPr>
          <a:xfrm>
            <a:off x="3448050" y="6886575"/>
            <a:ext cx="317341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226300" y="6886575"/>
            <a:ext cx="2325687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title"/>
          </p:nvPr>
        </p:nvSpPr>
        <p:spPr>
          <a:xfrm>
            <a:off x="503237" y="269875"/>
            <a:ext cx="9050337" cy="1293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503237" y="1768475"/>
            <a:ext cx="9050337" cy="616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7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7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97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97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503237" y="6886575"/>
            <a:ext cx="2325687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1" type="ftr"/>
          </p:nvPr>
        </p:nvSpPr>
        <p:spPr>
          <a:xfrm>
            <a:off x="3448050" y="6886575"/>
            <a:ext cx="317341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7226300" y="6886575"/>
            <a:ext cx="2325687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  <a:defRPr b="0" i="0" sz="18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503237" y="390525"/>
            <a:ext cx="9072562" cy="1174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Determinación de masas totales:</a:t>
            </a:r>
            <a:endParaRPr/>
          </a:p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503237" y="1768475"/>
            <a:ext cx="9072562" cy="5487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/>
              <a:t> 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Espirales: se pueden determinar por comparación entre las curvas de rotación observadas con las teóricas basadas en una dada distribución de masas. 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 modelo de galaxia disco da un limite inferior a la masa de una galaxia, mientras que un modelo de galaxia esférica da uno superior.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una galaxia con simetría esférica, podemos determinar la masa interior M(r), a partir de la curva de rotación si consideramos el balance entre la fuerza gravitacional y centrifuga (ya vimos):</a:t>
            </a:r>
            <a:endParaRPr/>
          </a:p>
          <a:p>
            <a:pPr indent="-323850" lvl="0" marL="342900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M(r)≃v(r)</a:t>
            </a:r>
            <a:r>
              <a:rPr baseline="30000" lang="en-US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r/G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es la masa en una esfera de radio. Esta determinación de la masa dinámica asume que el perfil de velocidades es debido a la rotación. Si utilizamos modelos de elipsoides altamente achatados, la masa estimada es hasta 35% menor.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503237" y="346075"/>
            <a:ext cx="907097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Relación masa-luminosidad</a:t>
            </a:r>
            <a:endParaRPr/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503237" y="1768475"/>
            <a:ext cx="4297362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masas obtenidas pueden combinarse con las luminosidades para obtener las relaciones M/L: 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600200"/>
            <a:ext cx="4989512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687" y="1584325"/>
            <a:ext cx="5962650" cy="59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376237" y="-144462"/>
            <a:ext cx="9055100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Via Lactea</a:t>
            </a:r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675" y="854075"/>
            <a:ext cx="6707187" cy="6707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503237" y="269875"/>
            <a:ext cx="9055100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Via Lactea</a:t>
            </a:r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503237" y="1768475"/>
            <a:ext cx="9055100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429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Type	Sb, Sbc, or SB(rs)bc (barred spiral galaxy)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Diameter	46–61 kpc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Thickness of thin stellar disk	≈0.6 kpc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Number of stars	100–400 billion [(1–4)×10</a:t>
            </a:r>
            <a:r>
              <a:rPr b="0" baseline="3000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Mass	0.8–1.5×10</a:t>
            </a:r>
            <a:r>
              <a:rPr b="0" baseline="3000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12</a:t>
            </a: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</a:t>
            </a:r>
            <a:r>
              <a:rPr b="0" baseline="-2500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☉</a:t>
            </a:r>
            <a:endParaRPr baseline="-25000"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Magnitude  (blue) -20.8 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Angular momentum	≈1×10</a:t>
            </a:r>
            <a:r>
              <a:rPr b="0" baseline="3000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67</a:t>
            </a: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J s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Sun's distance to Galactic Center	 8.09 ± 0.31 kpc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Sun's Galactic rotation period	240 Myr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Spiral pattern rotation period	220–360 Myr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Bar pattern rotation period	100–120 Myr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Speed relative to CMB rest frame	631 ± 20 km/s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Escape velocity at Sun's position	550 km/s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Dark matter density at Sun's position	0.0088 M</a:t>
            </a:r>
            <a:r>
              <a:rPr b="0" baseline="-2500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☉</a:t>
            </a: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pc</a:t>
            </a:r>
            <a:r>
              <a:rPr b="0" baseline="3000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−3</a:t>
            </a:r>
            <a:r>
              <a:rPr b="0" i="0" lang="en-US" sz="1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idx="1" type="body"/>
          </p:nvPr>
        </p:nvSpPr>
        <p:spPr>
          <a:xfrm>
            <a:off x="503237" y="1768475"/>
            <a:ext cx="9072562" cy="815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6387" lvl="0" marL="41116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Notar que M(r) es directamente proporcional con r, para una velocidad de rotación constante, luego lo observado nos indica que el incremento de masa contin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ú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 hasta regiones exteriores.</a:t>
            </a:r>
            <a:endParaRPr/>
          </a:p>
          <a:p>
            <a:pPr indent="-306387" lvl="0" marL="4111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La masa dinámica de las galaxias es una función del tipo de Hubble y del tamaño de la misma</a:t>
            </a:r>
            <a:endParaRPr/>
          </a:p>
          <a:p>
            <a:pPr indent="-306387" lvl="0" marL="4111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Rango:</a:t>
            </a:r>
            <a:endParaRPr/>
          </a:p>
          <a:p>
            <a:pPr indent="-306387" lvl="0" marL="411162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2200">
                <a:latin typeface="Times"/>
                <a:ea typeface="Times"/>
                <a:cs typeface="Times"/>
                <a:sym typeface="Times"/>
              </a:rPr>
              <a:t>10</a:t>
            </a:r>
            <a:r>
              <a:rPr baseline="30000" lang="en-US" sz="2200">
                <a:latin typeface="Times"/>
                <a:ea typeface="Times"/>
                <a:cs typeface="Times"/>
                <a:sym typeface="Times"/>
              </a:rPr>
              <a:t>9</a:t>
            </a:r>
            <a:r>
              <a:rPr lang="en-US" sz="2200">
                <a:latin typeface="Times"/>
                <a:ea typeface="Times"/>
                <a:cs typeface="Times"/>
                <a:sym typeface="Times"/>
              </a:rPr>
              <a:t>-10</a:t>
            </a:r>
            <a:r>
              <a:rPr baseline="30000" lang="en-US" sz="2200">
                <a:latin typeface="Times"/>
                <a:ea typeface="Times"/>
                <a:cs typeface="Times"/>
                <a:sym typeface="Times"/>
              </a:rPr>
              <a:t>12</a:t>
            </a:r>
            <a:r>
              <a:rPr lang="en-US" sz="2200">
                <a:latin typeface="Times"/>
                <a:ea typeface="Times"/>
                <a:cs typeface="Times"/>
                <a:sym typeface="Times"/>
              </a:rPr>
              <a:t> M</a:t>
            </a:r>
            <a:r>
              <a:rPr baseline="-25000" lang="en-US" sz="2200">
                <a:latin typeface="Times"/>
                <a:ea typeface="Times"/>
                <a:cs typeface="Times"/>
                <a:sym typeface="Times"/>
              </a:rPr>
              <a:t>☉</a:t>
            </a:r>
            <a:endParaRPr b="0" baseline="-25000" i="0" sz="2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6387" lvl="0" marL="4111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decreciendo en promedio desde las SO hacia las Irr.</a:t>
            </a:r>
            <a:endParaRPr/>
          </a:p>
          <a:p>
            <a:pPr indent="-306387" lvl="0" marL="4111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La densidad varia como</a:t>
            </a:r>
            <a:endParaRPr/>
          </a:p>
          <a:p>
            <a:pPr indent="-306387" lvl="0" marL="411162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2200">
                <a:latin typeface="Times"/>
                <a:ea typeface="Times"/>
                <a:cs typeface="Times"/>
                <a:sym typeface="Times"/>
              </a:rPr>
              <a:t>ρ∝M/r</a:t>
            </a:r>
            <a:r>
              <a:rPr baseline="30000" lang="en-US" sz="2200">
                <a:latin typeface="Times"/>
                <a:ea typeface="Times"/>
                <a:cs typeface="Times"/>
                <a:sym typeface="Times"/>
              </a:rPr>
              <a:t>3</a:t>
            </a:r>
            <a:r>
              <a:rPr lang="en-US" sz="2200">
                <a:latin typeface="Times"/>
                <a:ea typeface="Times"/>
                <a:cs typeface="Times"/>
                <a:sym typeface="Times"/>
              </a:rPr>
              <a:t>∝v</a:t>
            </a:r>
            <a:r>
              <a:rPr baseline="30000" lang="en-US" sz="220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lang="en-US" sz="2200">
                <a:latin typeface="Times"/>
                <a:ea typeface="Times"/>
                <a:cs typeface="Times"/>
                <a:sym typeface="Times"/>
              </a:rPr>
              <a:t>G/r</a:t>
            </a:r>
            <a:r>
              <a:rPr baseline="30000" lang="en-US" sz="2200">
                <a:latin typeface="Times"/>
                <a:ea typeface="Times"/>
                <a:cs typeface="Times"/>
                <a:sym typeface="Times"/>
              </a:rPr>
              <a:t>2</a:t>
            </a:r>
            <a:endParaRPr b="0" baseline="30000" i="0" sz="2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06387" lvl="0" marL="4111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∙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 lo cual para una curva de rotación constante</a:t>
            </a:r>
            <a:endParaRPr/>
          </a:p>
          <a:p>
            <a:pPr indent="-306387" lvl="0" marL="4111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indent="-306387" lvl="0" marL="411162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ρ∝1/r</a:t>
            </a:r>
            <a:r>
              <a:rPr b="0" baseline="30000" i="0" lang="en-US" sz="2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baseline="30000"/>
          </a:p>
          <a:p>
            <a:pPr indent="-306387" lvl="0" marL="41116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" type="body"/>
          </p:nvPr>
        </p:nvSpPr>
        <p:spPr>
          <a:xfrm>
            <a:off x="574675" y="1439862"/>
            <a:ext cx="9072562" cy="7138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799" lvl="0" marL="430212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parámetro relevante que caracteriza a una galaxia es su momento angular L, luego la velocidad angular w de una galaxia con masa M y extensión R será aproximadamente</a:t>
            </a:r>
            <a:endParaRPr/>
          </a:p>
          <a:p>
            <a:pPr indent="-304800" lvl="0" marL="43021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(L=rxp=rxmv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v_tan=omega*r;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=L/I; I=kM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30212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2200"/>
              <a:t>w∝L/MR</a:t>
            </a:r>
            <a:r>
              <a:rPr baseline="30000" lang="en-US" sz="2200"/>
              <a:t>2</a:t>
            </a:r>
            <a:endParaRPr sz="2200"/>
          </a:p>
          <a:p>
            <a:pPr indent="-304799" lvl="0" marL="43021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Mientras que por otro lado la velocidad angular ws que necesita un sistema para ser soportado por rotación contra la gravedad es (usando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definición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masa de la primera ecuación y omega en fun. de v_tan)</a:t>
            </a:r>
            <a:endParaRPr/>
          </a:p>
          <a:p>
            <a:pPr indent="-304800" lvl="0" marL="430212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ws ∝(GM/R</a:t>
            </a:r>
            <a:r>
              <a:rPr baseline="30000" lang="en-US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200">
                <a:latin typeface="Times New Roman"/>
                <a:ea typeface="Times New Roman"/>
                <a:cs typeface="Times New Roman"/>
                <a:sym typeface="Times New Roman"/>
              </a:rPr>
              <a:t>1/2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799" lvl="0" marL="43021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cociente entre la estas dos velocidades angulares representa el grado de soporte por rotación disponible por el sistema:</a:t>
            </a:r>
            <a:endParaRPr/>
          </a:p>
          <a:p>
            <a:pPr indent="-304799" lvl="0" marL="430212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λ=w/ws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799" lvl="0" marL="43021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las galaxias espirales las estrellas están soportadas por rotación y en ellas dicho parámetro adimensional vale 0.4-0.5.</a:t>
            </a:r>
            <a:endParaRPr/>
          </a:p>
          <a:p>
            <a:pPr indent="-304799" lvl="0" marL="43021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799" lvl="0" marL="430212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503237" y="346075"/>
            <a:ext cx="907097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Determinación de masas en galaxias elípticas-Dispersión de velocidades:</a:t>
            </a:r>
            <a:endParaRPr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298062" y="1836875"/>
            <a:ext cx="9071100" cy="5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curvas de rotación en E  muestran rotación lenta con una v media de 60 km/s comparado con los 180 km/s en las S. Con lo cual el parámetro adimensional de spin  es del orden de 0.05 indicando el poco soporte por rotación que poseen estos sistemas.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--&gt;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anisotropías</a:t>
            </a: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la dispersión de velocidades 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utilizamos el teorema del virial para un sistema que no rota y en estado estacionario:  &lt;2T&gt; + &lt;W&gt; = 0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procedimiento usual es el de calcular la energía potencial W suponiendo una relación M/L constante</a:t>
            </a: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entonces:</a:t>
            </a:r>
            <a:endParaRPr/>
          </a:p>
          <a:p>
            <a:pPr indent="-323850" lvl="0" marL="342900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W=0.33GM</a:t>
            </a:r>
            <a:r>
              <a:rPr baseline="30000" lang="en-US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/R</a:t>
            </a:r>
            <a:r>
              <a:rPr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 b="0" baseline="-25000" i="0" sz="2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la energía cinética como:</a:t>
            </a:r>
            <a:endParaRPr/>
          </a:p>
          <a:p>
            <a:pPr indent="-323850" lvl="0" marL="342900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T=3Mσ</a:t>
            </a:r>
            <a:r>
              <a:rPr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/2</a:t>
            </a:r>
            <a:endParaRPr b="0" i="0" sz="2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donde la dispersión de velocidades radiales se infiere de las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líneas</a:t>
            </a: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absorción en el espectro.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la masa queda: </a:t>
            </a:r>
            <a:endParaRPr b="0" i="0" sz="1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M=9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baseline="-2500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3000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503237" y="269875"/>
            <a:ext cx="9055100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Masa via X-ray</a:t>
            </a:r>
            <a:endParaRPr/>
          </a:p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503237" y="1336675"/>
            <a:ext cx="9055100" cy="154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429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Muchas E poseen grandes cantidades de gas caliente (10</a:t>
            </a:r>
            <a:r>
              <a:rPr b="0" baseline="30000" i="0" lang="en-US" sz="2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b="0" i="0" lang="en-US" sz="2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M</a:t>
            </a:r>
            <a:r>
              <a:rPr baseline="-25000" lang="en-US" sz="2000"/>
              <a:t>☉</a:t>
            </a:r>
            <a:r>
              <a:rPr b="0" i="0" lang="en-US" sz="2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), que emite en rayos X. </a:t>
            </a:r>
            <a:endParaRPr/>
          </a:p>
          <a:p>
            <a:pPr indent="-338137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gas es probablemente producido por </a:t>
            </a:r>
            <a:r>
              <a:rPr lang="en-US" sz="2000"/>
              <a:t>pérdida</a:t>
            </a:r>
            <a:r>
              <a:rPr b="0" i="0" lang="en-US" sz="2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 masa de las estrellas. </a:t>
            </a:r>
            <a:endParaRPr/>
          </a:p>
        </p:txBody>
      </p:sp>
      <p:pic>
        <p:nvPicPr>
          <p:cNvPr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2663825"/>
            <a:ext cx="6315075" cy="48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503237" y="346075"/>
            <a:ext cx="907097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Verdana"/>
              <a:buNone/>
            </a:pPr>
            <a:r>
              <a:rPr b="0" i="0" lang="en-US" sz="4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Alternativa</a:t>
            </a:r>
            <a:endParaRPr/>
          </a:p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217487" y="1584325"/>
            <a:ext cx="9574212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continuo de rayos X es por bremsstrahlung (gas a ~ 10</a:t>
            </a:r>
            <a:r>
              <a:rPr b="0" baseline="30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K).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gas se encuentra muy aproximadamente en equilibrio hidrostático: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Usando la ley de gases ideales: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dp/dr=-GM(r)ρr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9212250" y="14064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7" name="Google Shape;7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550" y="5556850"/>
            <a:ext cx="4617525" cy="9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503237" y="-287337"/>
            <a:ext cx="9055100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Verdana"/>
              <a:buNone/>
            </a:pPr>
            <a:r>
              <a:rPr b="0" i="0" lang="en-US" sz="26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Masas via lentes gravitacionales</a:t>
            </a:r>
            <a:endParaRPr/>
          </a:p>
        </p:txBody>
      </p:sp>
      <p:pic>
        <p:nvPicPr>
          <p:cNvPr id="84" name="Google Shape;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662" y="936625"/>
            <a:ext cx="5975350" cy="477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6048375"/>
            <a:ext cx="74676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503237" y="346075"/>
            <a:ext cx="907097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Masas estadísticas de sistemas de galaxias:</a:t>
            </a:r>
            <a:endParaRPr/>
          </a:p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503237" y="1768475"/>
            <a:ext cx="9070975" cy="6056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pares de galaxias son los sistemas más comunes.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~12% de los pares observados son alineaciones casuales (pares ópticos). 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bien no observamos directamente el movimiento orbital, las velocidades radiales nos dan información estadística sobre las masas. 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Supongamos 2 galaxias con masa combinada M se mueven en órbita circular una en torno a la otra  con velocidad relativa v y separación R. 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las consideramos como masas puntuales tendremos</a:t>
            </a:r>
            <a:endParaRPr/>
          </a:p>
          <a:p>
            <a:pPr indent="-323850" lvl="0" marL="342900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=GM/R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velocidad relativa no puede medirse directamente, solo la diferencia de velocidades radiales </a:t>
            </a:r>
            <a:r>
              <a:rPr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𝚫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 mismo ocurre con R ya que solo observamos la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separación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aparente r perpendicular a la visual. </a:t>
            </a:r>
            <a:endParaRPr/>
          </a:p>
          <a:p>
            <a:pPr indent="-34290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503237" y="1768475"/>
            <a:ext cx="9070975" cy="5694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42900" marR="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Sean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θ, Φ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ángulos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 definen la dirección del radiovector hacia el observador, tomando una de las galaxias como origen, tenemos: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r=R sen(θ),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𝚫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=v sen(θ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(Φ)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modo que </a:t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ctr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(𝚫v</a:t>
            </a:r>
            <a:r>
              <a:rPr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r=GMsen</a:t>
            </a:r>
            <a:r>
              <a:rPr baseline="30000" lang="en-US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(𝛉)cos</a:t>
            </a:r>
            <a:r>
              <a:rPr baseline="30000" lang="en-US" sz="2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(Φ)</a:t>
            </a:r>
            <a:endParaRPr b="0" i="0" sz="2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donde 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𝚫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 observada directamente, mientras que r se deduce de  la separación angular y la distancia de las galaxias. 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ignoramos la orientación del plano orbital respecto de la visual no conocemos los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ángulos</a:t>
            </a: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Sin embargo es posible conocer el valor medio del factor de proyección en la hipótesis razonable de que los planos orbitales se hallan distribuidos al azar. 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fácil encontrar dicho valor medio, que resulta ser de 0.296 y en consecuencia podemos medir M.</a:t>
            </a:r>
            <a:endParaRPr/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ALTERNATIVA: La dinámica de los satélites también se puede usar como técnica para estimar masas (estadísticas).</a:t>
            </a:r>
            <a:endParaRPr/>
          </a:p>
          <a:p>
            <a:pPr indent="-342900" lvl="0" marL="342900" marR="0" rtl="0" algn="l">
              <a:lnSpc>
                <a:spcPct val="97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