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Play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VuTU8HIcUfxVchlUh7C/372Wo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833E6B-8FAC-4885-BF63-974A957BA062}">
  <a:tblStyle styleId="{41833E6B-8FAC-4885-BF63-974A957BA062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0E7"/>
          </a:solidFill>
        </a:fill>
      </a:tcStyle>
    </a:wholeTbl>
    <a:band1H>
      <a:tcTxStyle/>
      <a:tcStyle>
        <a:fill>
          <a:solidFill>
            <a:srgbClr val="CFE1CC"/>
          </a:solidFill>
        </a:fill>
      </a:tcStyle>
    </a:band1H>
    <a:band2H>
      <a:tcTxStyle/>
    </a:band2H>
    <a:band1V>
      <a:tcTxStyle/>
      <a:tcStyle>
        <a:fill>
          <a:solidFill>
            <a:srgbClr val="CFE1CC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  <a:tblStyle styleId="{705DB626-6910-4990-94E5-954F219FFD45}" styleName="Table_1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E7EE"/>
          </a:solidFill>
        </a:fill>
      </a:tcStyle>
    </a:wholeTbl>
    <a:band1H>
      <a:tcTxStyle/>
      <a:tcStyle>
        <a:fill>
          <a:solidFill>
            <a:srgbClr val="DFCBDB"/>
          </a:solidFill>
        </a:fill>
      </a:tcStyle>
    </a:band1H>
    <a:band2H>
      <a:tcTxStyle/>
    </a:band2H>
    <a:band1V>
      <a:tcTxStyle/>
      <a:tcStyle>
        <a:fill>
          <a:solidFill>
            <a:srgbClr val="DFCBDB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4ADB1B27-5A69-4CE0-BE2F-DE5B44CCB234}" styleName="Table_2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>
            <p:ph type="ctrTitle"/>
          </p:nvPr>
        </p:nvSpPr>
        <p:spPr>
          <a:xfrm>
            <a:off x="755903" y="3399769"/>
            <a:ext cx="10640754" cy="775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</a:pPr>
            <a:r>
              <a:rPr lang="es-AR" sz="4400">
                <a:solidFill>
                  <a:schemeClr val="dk2"/>
                </a:solidFill>
              </a:rPr>
              <a:t>CURSO DE NIVELACIÓN 2025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514121" y="4171528"/>
            <a:ext cx="9333551" cy="775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AR" sz="1800">
                <a:solidFill>
                  <a:schemeClr val="dk2"/>
                </a:solidFill>
              </a:rPr>
              <a:t>MODALIDAD INTENSIVA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s-AR" sz="1800">
                <a:solidFill>
                  <a:schemeClr val="dk2"/>
                </a:solidFill>
              </a:rPr>
              <a:t>29 de enero al 25 de febrero</a:t>
            </a:r>
            <a:endParaRPr/>
          </a:p>
        </p:txBody>
      </p:sp>
      <p:grpSp>
        <p:nvGrpSpPr>
          <p:cNvPr id="88" name="Google Shape;88;p1"/>
          <p:cNvGrpSpPr/>
          <p:nvPr/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89" name="Google Shape;89;p1"/>
            <p:cNvSpPr/>
            <p:nvPr/>
          </p:nvSpPr>
          <p:spPr>
            <a:xfrm>
              <a:off x="-305" y="0"/>
              <a:ext cx="2514948" cy="2170178"/>
            </a:xfrm>
            <a:custGeom>
              <a:rect b="b" l="l" r="r" t="t"/>
              <a:pathLst>
                <a:path extrusionOk="0" h="2170178" w="251494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-305" y="-4155"/>
              <a:ext cx="2493062" cy="1947896"/>
            </a:xfrm>
            <a:custGeom>
              <a:rect b="b" l="l" r="r" t="t"/>
              <a:pathLst>
                <a:path extrusionOk="0" h="1947896" w="2493062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-305" y="0"/>
              <a:ext cx="2501089" cy="1972702"/>
            </a:xfrm>
            <a:custGeom>
              <a:rect b="b" l="l" r="r" t="t"/>
              <a:pathLst>
                <a:path extrusionOk="0" h="1972702" w="2501089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305" y="1"/>
              <a:ext cx="2491105" cy="1943661"/>
            </a:xfrm>
            <a:custGeom>
              <a:rect b="b" l="l" r="r" t="t"/>
              <a:pathLst>
                <a:path extrusionOk="0" h="1943661" w="2491105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rosecretaría de Comunicación - Facultad de Astronomía, Matemática, Física  y Computación"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8271" y="191198"/>
            <a:ext cx="6735151" cy="2094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"/>
          <p:cNvGrpSpPr/>
          <p:nvPr/>
        </p:nvGrpSpPr>
        <p:grpSpPr>
          <a:xfrm flipH="1" rot="10800000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95" name="Google Shape;95;p1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431" y="1236847"/>
            <a:ext cx="8299222" cy="125404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/>
        </p:nvSpPr>
        <p:spPr>
          <a:xfrm>
            <a:off x="2893354" y="3166783"/>
            <a:ext cx="609760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Conocer a nuestros ingresantes y contribuir a la construcción del oficio de ser estudiante universitario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DOCENTES RESPONSALBES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Lourdes Aguiar Cau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Nicolás Jares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 txBox="1"/>
          <p:nvPr>
            <p:ph type="ctrTitle"/>
          </p:nvPr>
        </p:nvSpPr>
        <p:spPr>
          <a:xfrm>
            <a:off x="6590662" y="4267832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s-AR" sz="4000">
                <a:solidFill>
                  <a:schemeClr val="dk2"/>
                </a:solidFill>
              </a:rPr>
              <a:t>¡MUCHAS GRACIAS!</a:t>
            </a:r>
            <a:endParaRPr/>
          </a:p>
        </p:txBody>
      </p:sp>
      <p:pic>
        <p:nvPicPr>
          <p:cNvPr descr="logotipo de grupo de ocho personas en un círculo. trabajo en equipo de  personas 6202823 Vector en Vecteezy" id="217" name="Google Shape;2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70" y="1815320"/>
            <a:ext cx="4141760" cy="4141760"/>
          </a:xfrm>
          <a:custGeom>
            <a:rect b="b" l="l" r="r" t="t"/>
            <a:pathLst>
              <a:path extrusionOk="0" h="4377846" w="414176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218" name="Google Shape;218;p11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19" name="Google Shape;219;p11"/>
            <p:cNvSpPr/>
            <p:nvPr/>
          </p:nvSpPr>
          <p:spPr>
            <a:xfrm flipH="1">
              <a:off x="305" y="34854"/>
              <a:ext cx="6028697" cy="6817170"/>
            </a:xfrm>
            <a:custGeom>
              <a:rect b="b" l="l" r="r" t="t"/>
              <a:pathLst>
                <a:path extrusionOk="0" h="6817170" w="6028697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1"/>
            <p:cNvSpPr/>
            <p:nvPr/>
          </p:nvSpPr>
          <p:spPr>
            <a:xfrm flipH="1">
              <a:off x="305" y="1"/>
              <a:ext cx="6165116" cy="6858001"/>
            </a:xfrm>
            <a:custGeom>
              <a:rect b="b" l="l" r="r" t="t"/>
              <a:pathLst>
                <a:path extrusionOk="0" h="6858001" w="6264586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 flipH="1">
              <a:off x="305" y="-5977"/>
              <a:ext cx="6238675" cy="6858001"/>
            </a:xfrm>
            <a:custGeom>
              <a:rect b="b" l="l" r="r" t="t"/>
              <a:pathLst>
                <a:path extrusionOk="0" h="6858001" w="6264586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8424428" y="1073450"/>
            <a:ext cx="3528759" cy="5637551"/>
          </a:xfrm>
          <a:prstGeom prst="rect">
            <a:avLst/>
          </a:prstGeom>
          <a:solidFill>
            <a:srgbClr val="FEFC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3871977" y="1075330"/>
            <a:ext cx="4180069" cy="5637551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471528" y="1075332"/>
            <a:ext cx="3031115" cy="5604323"/>
          </a:xfrm>
          <a:prstGeom prst="rect">
            <a:avLst/>
          </a:prstGeom>
          <a:solidFill>
            <a:srgbClr val="F2C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02194" y="409717"/>
            <a:ext cx="24852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TURNO MÁÑANA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 rot="-5400000">
            <a:off x="-2523894" y="3701420"/>
            <a:ext cx="5621510" cy="369332"/>
          </a:xfrm>
          <a:prstGeom prst="rect">
            <a:avLst/>
          </a:prstGeom>
          <a:solidFill>
            <a:srgbClr val="E59DD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TEÓRICOS 9 A 11 hs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046147" y="1667896"/>
            <a:ext cx="17074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800" u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CHAVERO, Carolina Andrea</a:t>
            </a: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09" name="Google Shape;109;p2"/>
          <p:cNvCxnSpPr/>
          <p:nvPr/>
        </p:nvCxnSpPr>
        <p:spPr>
          <a:xfrm>
            <a:off x="492003" y="2962656"/>
            <a:ext cx="1146118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2"/>
          <p:cNvCxnSpPr/>
          <p:nvPr/>
        </p:nvCxnSpPr>
        <p:spPr>
          <a:xfrm>
            <a:off x="481765" y="5078563"/>
            <a:ext cx="1146118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aphicFrame>
        <p:nvGraphicFramePr>
          <p:cNvPr id="111" name="Google Shape;111;p2"/>
          <p:cNvGraphicFramePr/>
          <p:nvPr/>
        </p:nvGraphicFramePr>
        <p:xfrm>
          <a:off x="4948054" y="1355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{41833E6B-8FAC-4885-BF63-974A957BA062}</a:tableStyleId>
              </a:tblPr>
              <a:tblGrid>
                <a:gridCol w="2930775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CHAVERO, Carolina Andrea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MARTÍN, Nicolás Eugenio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BETTERA MARCAT, Matías Alejandro 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VENA VALDARENAS, Román Rodrigo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VILLEGAS, Angelo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GUTIÉRREZ ROJAS, Omar Steven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112" name="Google Shape;112;p2"/>
          <p:cNvGraphicFramePr/>
          <p:nvPr/>
        </p:nvGraphicFramePr>
        <p:xfrm>
          <a:off x="4186054" y="1355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{705DB626-6910-4990-94E5-954F219FFD45}</a:tableStyleId>
              </a:tblPr>
              <a:tblGrid>
                <a:gridCol w="7620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M1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M2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M3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M4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M5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M6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113" name="Google Shape;113;p2"/>
          <p:cNvSpPr txBox="1"/>
          <p:nvPr/>
        </p:nvSpPr>
        <p:spPr>
          <a:xfrm>
            <a:off x="885772" y="3545173"/>
            <a:ext cx="21426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800" u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STAUBER LÓPEZ, Daniela</a:t>
            </a: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aphicFrame>
        <p:nvGraphicFramePr>
          <p:cNvPr id="114" name="Google Shape;114;p2"/>
          <p:cNvGraphicFramePr/>
          <p:nvPr/>
        </p:nvGraphicFramePr>
        <p:xfrm>
          <a:off x="4186054" y="32363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{705DB626-6910-4990-94E5-954F219FFD45}</a:tableStyleId>
              </a:tblPr>
              <a:tblGrid>
                <a:gridCol w="7620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M7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M8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M9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M10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M11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M12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115" name="Google Shape;115;p2"/>
          <p:cNvGraphicFramePr/>
          <p:nvPr/>
        </p:nvGraphicFramePr>
        <p:xfrm>
          <a:off x="4948054" y="32363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{41833E6B-8FAC-4885-BF63-974A957BA062}</a:tableStyleId>
              </a:tblPr>
              <a:tblGrid>
                <a:gridCol w="2930775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APREA, María Soledad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ROBLEDO FLORES, Daniel Fernando 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ANDREOZZI, Eduardo Gabriel 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HIDALGO, Juan Vidal Alejandro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BUSTILLOS RAVA, Jorge Federico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RODRÍGUEZ MEDRANO, Agustín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116" name="Google Shape;116;p2"/>
          <p:cNvSpPr txBox="1"/>
          <p:nvPr/>
        </p:nvSpPr>
        <p:spPr>
          <a:xfrm>
            <a:off x="1159000" y="5416717"/>
            <a:ext cx="16806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800" u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FERRUFINO, Luciano Nicolás</a:t>
            </a: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aphicFrame>
        <p:nvGraphicFramePr>
          <p:cNvPr id="117" name="Google Shape;117;p2"/>
          <p:cNvGraphicFramePr/>
          <p:nvPr/>
        </p:nvGraphicFramePr>
        <p:xfrm>
          <a:off x="4184459" y="51079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{705DB626-6910-4990-94E5-954F219FFD45}</a:tableStyleId>
              </a:tblPr>
              <a:tblGrid>
                <a:gridCol w="7620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M13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M14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M15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M16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M17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M18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118" name="Google Shape;118;p2"/>
          <p:cNvGraphicFramePr/>
          <p:nvPr/>
        </p:nvGraphicFramePr>
        <p:xfrm>
          <a:off x="4946458" y="51079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{41833E6B-8FAC-4885-BF63-974A957BA062}</a:tableStyleId>
              </a:tblPr>
              <a:tblGrid>
                <a:gridCol w="2932375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VILLALON, Carolina Inés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VENOSTA, Lisandro Francisco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MÉNDEZ, Martín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TABOADA, Juan Agustín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MILANA, Franco Alejandro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PERDOMO ARCILA, Richard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graphicFrame>
        <p:nvGraphicFramePr>
          <p:cNvPr id="119" name="Google Shape;119;p2"/>
          <p:cNvGraphicFramePr/>
          <p:nvPr/>
        </p:nvGraphicFramePr>
        <p:xfrm>
          <a:off x="9088649" y="2030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{4ADB1B27-5A69-4CE0-BE2F-DE5B44CCB234}</a:tableStyleId>
              </a:tblPr>
              <a:tblGrid>
                <a:gridCol w="273322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BAS PERALTA, Benjamín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FUSHIMI, María Fernanda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RODRÍGUEZ BUSS, Catalina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120" name="Google Shape;120;p2"/>
          <p:cNvGraphicFramePr/>
          <p:nvPr/>
        </p:nvGraphicFramePr>
        <p:xfrm>
          <a:off x="9141804" y="38774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{4ADB1B27-5A69-4CE0-BE2F-DE5B44CCB234}</a:tableStyleId>
              </a:tblPr>
              <a:tblGrid>
                <a:gridCol w="273322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BARACCHI, Marcos Adrian Josue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KRILICH, Matías Tomás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AYROLO, Francisco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121" name="Google Shape;121;p2"/>
          <p:cNvGraphicFramePr/>
          <p:nvPr/>
        </p:nvGraphicFramePr>
        <p:xfrm>
          <a:off x="9132318" y="55536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{4ADB1B27-5A69-4CE0-BE2F-DE5B44CCB234}</a:tableStyleId>
              </a:tblPr>
              <a:tblGrid>
                <a:gridCol w="273322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CALLEN, Ailen Rocio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MARTINEZ BEZOKY, Alejandra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KIM, Sara Victoria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CASTRO LUNA, Eduardo Alberto</a:t>
                      </a:r>
                      <a:endParaRPr b="0" i="0" sz="1400" u="none" cap="none" strike="noStrike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122" name="Google Shape;122;p2"/>
          <p:cNvSpPr txBox="1"/>
          <p:nvPr/>
        </p:nvSpPr>
        <p:spPr>
          <a:xfrm rot="-5400000">
            <a:off x="5417936" y="3709439"/>
            <a:ext cx="5637553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 ALUMNOS/AS</a:t>
            </a:r>
            <a:endParaRPr/>
          </a:p>
        </p:txBody>
      </p:sp>
      <p:graphicFrame>
        <p:nvGraphicFramePr>
          <p:cNvPr id="123" name="Google Shape;123;p2"/>
          <p:cNvGraphicFramePr/>
          <p:nvPr/>
        </p:nvGraphicFramePr>
        <p:xfrm>
          <a:off x="8549593" y="55536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{4ADB1B27-5A69-4CE0-BE2F-DE5B44CCB234}</a:tableStyleId>
              </a:tblPr>
              <a:tblGrid>
                <a:gridCol w="5869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M15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M16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M17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M18</a:t>
                      </a:r>
                      <a:endParaRPr/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124" name="Google Shape;124;p2"/>
          <p:cNvSpPr txBox="1"/>
          <p:nvPr/>
        </p:nvSpPr>
        <p:spPr>
          <a:xfrm rot="-5400000">
            <a:off x="876555" y="3701420"/>
            <a:ext cx="5621510" cy="369332"/>
          </a:xfrm>
          <a:prstGeom prst="rect">
            <a:avLst/>
          </a:prstGeom>
          <a:solidFill>
            <a:srgbClr val="B3E5A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PRÁCTICOS  11 A 13 hs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" name="Google Shape;125;p2"/>
          <p:cNvGraphicFramePr/>
          <p:nvPr/>
        </p:nvGraphicFramePr>
        <p:xfrm>
          <a:off x="8549593" y="38941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{4ADB1B27-5A69-4CE0-BE2F-DE5B44CCB234}</a:tableStyleId>
              </a:tblPr>
              <a:tblGrid>
                <a:gridCol w="574425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M10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M11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M12</a:t>
                      </a:r>
                      <a:endParaRPr/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126" name="Google Shape;126;p2"/>
          <p:cNvGraphicFramePr/>
          <p:nvPr/>
        </p:nvGraphicFramePr>
        <p:xfrm>
          <a:off x="8514220" y="20303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{4ADB1B27-5A69-4CE0-BE2F-DE5B44CCB234}</a:tableStyleId>
              </a:tblPr>
              <a:tblGrid>
                <a:gridCol w="564275"/>
              </a:tblGrid>
              <a:tr h="7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M4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M5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16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M6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127" name="Google Shape;127;p2"/>
          <p:cNvSpPr/>
          <p:nvPr/>
        </p:nvSpPr>
        <p:spPr>
          <a:xfrm>
            <a:off x="5440792" y="242710"/>
            <a:ext cx="1310415" cy="532963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622F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481765" y="1097967"/>
            <a:ext cx="554144" cy="364397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622F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 1</a:t>
            </a:r>
            <a:endParaRPr/>
          </a:p>
        </p:txBody>
      </p:sp>
      <p:sp>
        <p:nvSpPr>
          <p:cNvPr id="129" name="Google Shape;129;p2"/>
          <p:cNvSpPr/>
          <p:nvPr/>
        </p:nvSpPr>
        <p:spPr>
          <a:xfrm>
            <a:off x="492003" y="2998577"/>
            <a:ext cx="554144" cy="364397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622F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 2</a:t>
            </a: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492003" y="5107923"/>
            <a:ext cx="554144" cy="364397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622F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/>
          <p:nvPr/>
        </p:nvSpPr>
        <p:spPr>
          <a:xfrm>
            <a:off x="8128851" y="2350941"/>
            <a:ext cx="3528759" cy="2672663"/>
          </a:xfrm>
          <a:prstGeom prst="rect">
            <a:avLst/>
          </a:prstGeom>
          <a:solidFill>
            <a:srgbClr val="FEFC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3918528" y="2369906"/>
            <a:ext cx="3989644" cy="2667016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928205" y="2371790"/>
            <a:ext cx="2685913" cy="2668899"/>
          </a:xfrm>
          <a:prstGeom prst="rect">
            <a:avLst/>
          </a:prstGeom>
          <a:solidFill>
            <a:srgbClr val="F2CD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174802" y="591007"/>
            <a:ext cx="24852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TURNO TARDE</a:t>
            </a:r>
            <a:endParaRPr/>
          </a:p>
        </p:txBody>
      </p:sp>
      <p:sp>
        <p:nvSpPr>
          <p:cNvPr id="139" name="Google Shape;139;p3"/>
          <p:cNvSpPr txBox="1"/>
          <p:nvPr/>
        </p:nvSpPr>
        <p:spPr>
          <a:xfrm rot="-5400000">
            <a:off x="-584439" y="3522515"/>
            <a:ext cx="2667017" cy="369332"/>
          </a:xfrm>
          <a:prstGeom prst="rect">
            <a:avLst/>
          </a:prstGeom>
          <a:solidFill>
            <a:srgbClr val="E59DD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TEÓRICOS 14 A 16 hs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1417436" y="3309457"/>
            <a:ext cx="17074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800" u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VELASCO, Nicolás Martín</a:t>
            </a: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aphicFrame>
        <p:nvGraphicFramePr>
          <p:cNvPr id="141" name="Google Shape;141;p3"/>
          <p:cNvGraphicFramePr/>
          <p:nvPr/>
        </p:nvGraphicFramePr>
        <p:xfrm>
          <a:off x="4869975" y="3027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{41833E6B-8FAC-4885-BF63-974A957BA062}</a:tableStyleId>
              </a:tblPr>
              <a:tblGrid>
                <a:gridCol w="2391875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4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AGUIAR CAU, Lourdes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4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ALVAREZ, Dayana Stefanía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4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GANDOLFO, Nicolás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4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CANTERO, Valeria Nair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4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JARES, Nicolás </a:t>
                      </a:r>
                      <a:endParaRPr/>
                    </a:p>
                  </a:txBody>
                  <a:tcPr marT="9525" marB="0" marR="9525" marL="9525" anchor="b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AR" sz="1400" u="none" cap="none" strike="noStrike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ROMERO, José Luis</a:t>
                      </a:r>
                      <a:endParaRPr/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142" name="Google Shape;142;p3"/>
          <p:cNvGraphicFramePr/>
          <p:nvPr/>
        </p:nvGraphicFramePr>
        <p:xfrm>
          <a:off x="4097818" y="30186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{705DB626-6910-4990-94E5-954F219FFD45}</a:tableStyleId>
              </a:tblPr>
              <a:tblGrid>
                <a:gridCol w="762000"/>
              </a:tblGrid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T1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T2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T3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T4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T5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T6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143" name="Google Shape;143;p3"/>
          <p:cNvSpPr txBox="1"/>
          <p:nvPr/>
        </p:nvSpPr>
        <p:spPr>
          <a:xfrm rot="-5400000">
            <a:off x="2460395" y="3520632"/>
            <a:ext cx="2667016" cy="369332"/>
          </a:xfrm>
          <a:prstGeom prst="rect">
            <a:avLst/>
          </a:prstGeom>
          <a:solidFill>
            <a:srgbClr val="B3E5A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PRÁCTICOS  16 A 18 hs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/>
          <p:nvPr/>
        </p:nvSpPr>
        <p:spPr>
          <a:xfrm rot="-5400000">
            <a:off x="6478044" y="3372961"/>
            <a:ext cx="2672662" cy="64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 ALUMNOS/AS</a:t>
            </a: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5440792" y="420624"/>
            <a:ext cx="1310415" cy="532963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622F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endParaRPr/>
          </a:p>
        </p:txBody>
      </p:sp>
      <p:graphicFrame>
        <p:nvGraphicFramePr>
          <p:cNvPr id="146" name="Google Shape;146;p3"/>
          <p:cNvGraphicFramePr/>
          <p:nvPr/>
        </p:nvGraphicFramePr>
        <p:xfrm>
          <a:off x="8259874" y="32505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{4ADB1B27-5A69-4CE0-BE2F-DE5B44CCB234}</a:tableStyleId>
              </a:tblPr>
              <a:tblGrid>
                <a:gridCol w="762000"/>
              </a:tblGrid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T2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T3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T4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T5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400" u="none" cap="none" strike="noStrike"/>
                        <a:t>T6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147" name="Google Shape;147;p3"/>
          <p:cNvGraphicFramePr/>
          <p:nvPr/>
        </p:nvGraphicFramePr>
        <p:xfrm>
          <a:off x="9023831" y="3253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{4ADB1B27-5A69-4CE0-BE2F-DE5B44CCB234}</a:tableStyleId>
              </a:tblPr>
              <a:tblGrid>
                <a:gridCol w="2393450"/>
              </a:tblGrid>
              <a:tr h="2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/>
                        <a:t>AYROLO, Francisco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400" u="none" cap="none" strike="noStrike"/>
                        <a:t>CRESCENTE, Luciana Gabriela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MOYANO BUDDE, Consuelo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FUSHIMI, María Fernanda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u="none" cap="none" strike="noStrike"/>
                        <a:t>RODRÍGUEZ BUSS, Catalina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148" name="Google Shape;148;p3"/>
          <p:cNvSpPr txBox="1"/>
          <p:nvPr/>
        </p:nvSpPr>
        <p:spPr>
          <a:xfrm>
            <a:off x="564403" y="5789923"/>
            <a:ext cx="3439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COORDINADORA: Araceli Coirini</a:t>
            </a:r>
            <a:endParaRPr/>
          </a:p>
        </p:txBody>
      </p:sp>
      <p:sp>
        <p:nvSpPr>
          <p:cNvPr id="149" name="Google Shape;149;p3"/>
          <p:cNvSpPr/>
          <p:nvPr/>
        </p:nvSpPr>
        <p:spPr>
          <a:xfrm>
            <a:off x="939751" y="2386361"/>
            <a:ext cx="554144" cy="364397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622F1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 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/>
        </p:nvSpPr>
        <p:spPr>
          <a:xfrm>
            <a:off x="174802" y="235958"/>
            <a:ext cx="24852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CRONOGRAMA</a:t>
            </a:r>
            <a:endParaRPr/>
          </a:p>
        </p:txBody>
      </p:sp>
      <p:graphicFrame>
        <p:nvGraphicFramePr>
          <p:cNvPr id="155" name="Google Shape;155;p4"/>
          <p:cNvGraphicFramePr/>
          <p:nvPr/>
        </p:nvGraphicFramePr>
        <p:xfrm>
          <a:off x="1319007" y="9009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{4ADB1B27-5A69-4CE0-BE2F-DE5B44CCB234}</a:tableStyleId>
              </a:tblPr>
              <a:tblGrid>
                <a:gridCol w="929475"/>
                <a:gridCol w="929475"/>
                <a:gridCol w="929475"/>
                <a:gridCol w="929475"/>
                <a:gridCol w="929475"/>
                <a:gridCol w="929475"/>
                <a:gridCol w="1858950"/>
                <a:gridCol w="1858950"/>
              </a:tblGrid>
              <a:tr h="1809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600" u="none" cap="none" strike="noStrike"/>
                        <a:t>LUNES</a:t>
                      </a:r>
                      <a:endParaRPr b="1" i="0" sz="16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BFBFB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600" u="none" cap="none" strike="noStrike"/>
                        <a:t>MARTES</a:t>
                      </a:r>
                      <a:endParaRPr b="1" i="0" sz="16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BFBFB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600" u="none" cap="none" strike="noStrike"/>
                        <a:t>MIERCOLES</a:t>
                      </a:r>
                      <a:endParaRPr b="1" i="0" sz="16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BFBFB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600" u="none" cap="none" strike="noStrike"/>
                        <a:t>JUEVES</a:t>
                      </a:r>
                      <a:endParaRPr b="1" i="0" sz="16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600" u="none" cap="none" strike="noStrike"/>
                        <a:t>VIERNES</a:t>
                      </a:r>
                      <a:endParaRPr b="1" i="0" sz="16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BFBFBF"/>
                    </a:solidFill>
                  </a:tcPr>
                </a:tc>
              </a:tr>
              <a:tr h="1809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 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 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29/01/2025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30/01/2025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31/01/2025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</a:tr>
              <a:tr h="17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Bienvenida y Presentación</a:t>
                      </a:r>
                      <a:br>
                        <a:rPr lang="es-AR" sz="1200" u="none" cap="none" strike="noStrike"/>
                      </a:br>
                      <a:r>
                        <a:rPr lang="es-AR" sz="1200" u="none" cap="none" strike="noStrike"/>
                        <a:t>Cálculo Algebraico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FFC000"/>
                    </a:solidFill>
                  </a:tcPr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Cálculo Algebraico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Cálculo Algebraico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FFC000"/>
                    </a:solidFill>
                  </a:tcPr>
                </a:tc>
              </a:tr>
              <a:tr h="463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 gridSpan="2" vMerge="1"/>
                <a:tc hMerge="1" vMerge="1"/>
                <a:tc vMerge="1"/>
                <a:tc vMerge="1"/>
              </a:tr>
              <a:tr h="173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3/02/2025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4/02/2025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5/02/2025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6/02/2025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7/02/2025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</a:tr>
              <a:tr h="318650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Cálculo Algebraico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FFC000"/>
                    </a:solidFill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Cálculo Algebraico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FFC000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Cálculo Algebraico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Lógica y Conjuntos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Lógica y Conjuntos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Lógica y Conjuntos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chemeClr val="accent6"/>
                    </a:solidFill>
                  </a:tcPr>
                </a:tc>
              </a:tr>
              <a:tr h="173950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>
                          <a:solidFill>
                            <a:srgbClr val="FF0000"/>
                          </a:solidFill>
                        </a:rPr>
                        <a:t>Autoevaluación 1</a:t>
                      </a:r>
                      <a:endParaRPr b="1" i="1" sz="12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 hMerge="1"/>
                <a:tc vMerge="1"/>
                <a:tc vMerge="1"/>
                <a:tc vMerge="1"/>
                <a:tc vMerge="1"/>
              </a:tr>
              <a:tr h="173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10/02/2025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11/02/2025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12/02/2025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13/02/2025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14/02/2025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</a:tr>
              <a:tr h="474525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Lógica y Conjuntos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chemeClr val="accent6"/>
                    </a:solidFill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Repaso general previo </a:t>
                      </a:r>
                      <a:br>
                        <a:rPr lang="es-AR" sz="1200" u="none" cap="none" strike="noStrike"/>
                      </a:br>
                      <a:r>
                        <a:rPr lang="es-AR" sz="1200" u="none" cap="none" strike="noStrike"/>
                        <a:t>al 1º Parcial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E59DDC"/>
                    </a:solidFill>
                  </a:tcPr>
                </a:tc>
                <a:tc hMerge="1"/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PRIMER</a:t>
                      </a:r>
                      <a:br>
                        <a:rPr lang="es-AR" sz="1200" u="none" cap="none" strike="noStrike"/>
                      </a:br>
                      <a:r>
                        <a:rPr lang="es-AR" sz="1200" u="none" cap="none" strike="noStrike"/>
                        <a:t>PARCIAL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93DCF8"/>
                    </a:solidFill>
                  </a:tcPr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IVU (Introducción a la</a:t>
                      </a:r>
                      <a:br>
                        <a:rPr lang="es-AR" sz="1200" u="none" cap="none" strike="noStrike"/>
                      </a:br>
                      <a:r>
                        <a:rPr lang="es-AR" sz="1200" u="none" cap="none" strike="noStrike"/>
                        <a:t>Vida Universitaria)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747474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Funciones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3C3C"/>
                    </a:solidFill>
                  </a:tcPr>
                </a:tc>
              </a:tr>
              <a:tr h="171500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Autoevaluación 2</a:t>
                      </a:r>
                      <a:endParaRPr/>
                    </a:p>
                  </a:txBody>
                  <a:tcPr marT="5800" marB="0" marR="5800" marL="5800" anchor="ctr"/>
                </a:tc>
                <a:tc hMerge="1"/>
                <a:tc gridSpan="2" vMerge="1"/>
                <a:tc hMerge="1" vMerge="1"/>
                <a:tc vMerge="1"/>
                <a:tc vMerge="1"/>
              </a:tr>
              <a:tr h="173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17/02/2025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18/02/2025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19/02/2025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20/02/2025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21/02/2025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</a:tr>
              <a:tr h="171500">
                <a:tc gridSpan="2"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Funciones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3C3C"/>
                    </a:solidFill>
                  </a:tcPr>
                </a:tc>
                <a:tc rowSpan="3" hMerge="1"/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Funciones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3C3C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Trigonometría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chemeClr val="accent1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Trigonometría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chemeClr val="accent1"/>
                    </a:solidFill>
                  </a:tcPr>
                </a:tc>
                <a:tc rowSpan="2" hMerge="1"/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Trigonometría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Trigonometría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chemeClr val="accent1"/>
                    </a:solidFill>
                  </a:tcPr>
                </a:tc>
              </a:tr>
              <a:tr h="443775">
                <a:tc gridSpan="2" vMerge="1"/>
                <a:tc hMerge="1" vMerge="1"/>
                <a:tc vMerge="1"/>
                <a:tc vMerge="1"/>
                <a:tc gridSpan="2" vMerge="1"/>
                <a:tc hMerge="1" vMerge="1"/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Repaso general previo</a:t>
                      </a:r>
                      <a:br>
                        <a:rPr lang="es-AR" sz="1200" u="none" cap="none" strike="noStrike"/>
                      </a:br>
                      <a:r>
                        <a:rPr lang="es-AR" sz="1200" u="none" cap="none" strike="noStrike"/>
                        <a:t> al 2º Parcial</a:t>
                      </a:r>
                      <a:br>
                        <a:rPr lang="es-AR" sz="1200" u="none" cap="none" strike="noStrike"/>
                      </a:br>
                      <a:r>
                        <a:rPr lang="es-AR" sz="1200" u="none" cap="none" strike="noStrike"/>
                        <a:t>Cierre autoevaluaciones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 1-3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E59DDC"/>
                    </a:solidFill>
                  </a:tcPr>
                </a:tc>
              </a:tr>
              <a:tr h="237750">
                <a:tc gridSpan="2" vMerge="1"/>
                <a:tc hMerge="1" vMerge="1"/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Autoevaluación 3</a:t>
                      </a:r>
                      <a:endParaRPr/>
                    </a:p>
                  </a:txBody>
                  <a:tcPr marT="5800" marB="0" marR="5800" marL="5800" anchor="ctr"/>
                </a:tc>
                <a:tc hMerge="1"/>
                <a:tc vMerge="1"/>
                <a:tc vMerge="1"/>
              </a:tr>
              <a:tr h="1809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24/02/2025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25/02/2025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26/02/2025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27/02/2025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28/02/2025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</a:tr>
              <a:tr h="477900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SEGUNDO</a:t>
                      </a:r>
                      <a:br>
                        <a:rPr lang="es-AR" sz="1200" u="none" cap="none" strike="noStrike"/>
                      </a:br>
                      <a:r>
                        <a:rPr lang="es-AR" sz="1200" u="none" cap="none" strike="noStrike"/>
                        <a:t>PARCIAL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93DCF8"/>
                    </a:solidFill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IVU (Introducción a la</a:t>
                      </a:r>
                      <a:br>
                        <a:rPr lang="es-A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s-A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Vida Universitaria)</a:t>
                      </a:r>
                      <a:endParaRPr/>
                    </a:p>
                  </a:txBody>
                  <a:tcPr marT="5800" marB="0" marR="5800" marL="5800" anchor="ctr">
                    <a:solidFill>
                      <a:srgbClr val="747474"/>
                    </a:solidFill>
                  </a:tcPr>
                </a:tc>
                <a:tc hMerge="1"/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muestra 2do parcial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</a:tr>
              <a:tr h="67000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Autoevaluación 4 (IVU)</a:t>
                      </a:r>
                      <a:endParaRPr/>
                    </a:p>
                  </a:txBody>
                  <a:tcPr marT="5800" marB="0" marR="5800" marL="5800" anchor="ctr"/>
                </a:tc>
                <a:tc hMerge="1"/>
                <a:tc gridSpan="2" vMerge="1"/>
                <a:tc hMerge="1" vMerge="1"/>
                <a:tc vMerge="1"/>
                <a:tc vMerge="1"/>
              </a:tr>
              <a:tr h="1739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03/03/2025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04/03/2025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200" u="none" cap="none" strike="noStrike"/>
                        <a:t>05/03/2025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 rowSpan="2" hMerge="1"/>
              </a:tr>
              <a:tr h="54207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 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b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u="none" cap="none" strike="noStrike"/>
                        <a:t>EXAMEN</a:t>
                      </a:r>
                      <a:br>
                        <a:rPr lang="es-AR" sz="1200" u="none" cap="none" strike="noStrike"/>
                      </a:br>
                      <a:r>
                        <a:rPr lang="es-AR" sz="1200" u="none" cap="none" strike="noStrike"/>
                        <a:t>FINAL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93DCF8"/>
                    </a:solidFill>
                  </a:tcPr>
                </a:tc>
                <a:tc hMerge="1"/>
                <a:tc gridSpan="2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/>
        </p:nvSpPr>
        <p:spPr>
          <a:xfrm>
            <a:off x="0" y="235958"/>
            <a:ext cx="3950208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INFORMACIÓN IMPORTANTE</a:t>
            </a:r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197555" y="1456246"/>
            <a:ext cx="11616493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800"/>
              <a:buFont typeface="Play"/>
              <a:buAutoNum type="arabicPeriod"/>
            </a:pPr>
            <a:r>
              <a:rPr b="0" i="0" lang="es-AR" sz="1800" u="none" strike="noStrike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  <a:t>Aprobar al menos UNO de los dos parciales con al menos 40% del puntaje.</a:t>
            </a:r>
            <a:endParaRPr/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rgbClr val="1D2125"/>
              </a:buClr>
              <a:buSzPts val="1800"/>
              <a:buFont typeface="Play"/>
              <a:buAutoNum type="arabicPeriod"/>
            </a:pPr>
            <a:r>
              <a:rPr b="0" i="0" lang="es-AR" sz="1800" u="none" strike="noStrike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  <a:t>Aprobar al menos TRES de las cuatro autoevaluaciones con al menos 80% del puntaje.  Además, la</a:t>
            </a:r>
            <a:r>
              <a:rPr b="0" i="0" lang="es-AR" sz="1800" u="none" strike="noStrike">
                <a:solidFill>
                  <a:srgbClr val="0F6CBF"/>
                </a:solidFill>
                <a:latin typeface="Arial"/>
                <a:ea typeface="Arial"/>
                <a:cs typeface="Arial"/>
                <a:sym typeface="Arial"/>
              </a:rPr>
              <a:t> Autoevaluación N°4 (IVU)</a:t>
            </a:r>
            <a:r>
              <a:rPr b="0" i="0" lang="es-AR" sz="1800" u="none" strike="noStrike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  <a:t> debe ser una de las autoevaluaciones aprobadas.</a:t>
            </a:r>
            <a:endParaRPr/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rgbClr val="1D2125"/>
              </a:buClr>
              <a:buSzPts val="1800"/>
              <a:buFont typeface="Play"/>
              <a:buAutoNum type="arabicPeriod"/>
            </a:pPr>
            <a:r>
              <a:rPr b="0" i="0" lang="es-AR" sz="1800" u="none" strike="noStrike">
                <a:solidFill>
                  <a:srgbClr val="1D2125"/>
                </a:solidFill>
                <a:latin typeface="Arial"/>
                <a:ea typeface="Arial"/>
                <a:cs typeface="Arial"/>
                <a:sym typeface="Arial"/>
              </a:rPr>
              <a:t>Asistir al menos a TRECE (13) de las 18 clases prácticas (contando la clase de IVU y sin contar los parciales). Esto equivale a tener a lo sumo 5 inasistencias a clases prácticas.</a:t>
            </a:r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173717" y="965692"/>
            <a:ext cx="1730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REGULARIDAD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197555" y="3616651"/>
            <a:ext cx="1562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PROMOCIÓN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197555" y="4109092"/>
            <a:ext cx="11434525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arabicPeriod"/>
            </a:pPr>
            <a:r>
              <a:rPr b="0" i="0" lang="es-AR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Aprobar ambos parciales, cumpliendo además con las siguientes condiciones: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Obtener al menos 40% en el Primer Parcial;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Obtener al menos 60% en el Segundo Parcial;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Obtener un promedio entre ambos de al menos 60%. </a:t>
            </a:r>
            <a:endParaRPr/>
          </a:p>
          <a:p>
            <a:pPr indent="-342900" lvl="0" marL="34290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arabicPeriod"/>
            </a:pPr>
            <a:r>
              <a:rPr b="0" i="0" lang="es-AR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Aprobar todas (CUATRO) las autoevaluaciones con al menos 80% del puntaje. </a:t>
            </a:r>
            <a:endParaRPr/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arabicPeriod"/>
            </a:pPr>
            <a:r>
              <a:rPr b="0" i="0" lang="es-AR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Asistir al menos a TRECE (13) de las 18 clases prácticas (contando la clase de IVU y sin contar los parciales). Esto equivale a tener a lo sumo 5 inasistencias a clases prácticas.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/>
        </p:nvSpPr>
        <p:spPr>
          <a:xfrm>
            <a:off x="166794" y="151131"/>
            <a:ext cx="42067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DURANTE LAS CLASES PRÁCTICAS</a:t>
            </a:r>
            <a:endParaRPr/>
          </a:p>
        </p:txBody>
      </p:sp>
      <p:sp>
        <p:nvSpPr>
          <p:cNvPr id="170" name="Google Shape;170;p6"/>
          <p:cNvSpPr txBox="1"/>
          <p:nvPr/>
        </p:nvSpPr>
        <p:spPr>
          <a:xfrm>
            <a:off x="295228" y="982128"/>
            <a:ext cx="1378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DOCENTES </a:t>
            </a:r>
            <a:endParaRPr/>
          </a:p>
        </p:txBody>
      </p:sp>
      <p:sp>
        <p:nvSpPr>
          <p:cNvPr id="171" name="Google Shape;171;p6"/>
          <p:cNvSpPr txBox="1"/>
          <p:nvPr/>
        </p:nvSpPr>
        <p:spPr>
          <a:xfrm>
            <a:off x="295228" y="4613135"/>
            <a:ext cx="2890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AYUDANTES ALUMNAS/OS </a:t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295228" y="1453175"/>
            <a:ext cx="10997611" cy="2923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Tomar asistencia en cada clase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Resolver en el aula los ejercicios seleccionados de cada unidad, fomentando la participación activa del estudiantado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Mantener un contacto fluido con el/la profesor/a del teórico para asegurar la coherencia entre los contenidos abordados y las actividades prácticas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Registrar cualquier problema o dificultad que surja y comunicarlo a la coordinación para su seguimiento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A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Facilitar el ingreso Tutores/ras e integrantes del Centro de Estudiantes para que puedan desarrollar su labor de acompañamiento a las trayectorias de los ingresantes 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295228" y="4982468"/>
            <a:ext cx="11789664" cy="1508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Responder las dudas del estudiantado asegurando coherencia con la propuesta de la docente o el docente del práctico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caso de tener dudas conceptuales, consultar con el/la profesor/a del práctico antes de brindar una respuesta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Registrar los problemas o dificultades que presenten  los/las estudiantes e informar al/la profesor/a del práctico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/>
        </p:nvSpPr>
        <p:spPr>
          <a:xfrm>
            <a:off x="127528" y="2986516"/>
            <a:ext cx="13602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PARCIALES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378737" y="3527748"/>
            <a:ext cx="11434525" cy="292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armado estará a cargo de la coordinación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tomarán en el horario correspondiente a las clases prácticas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corrección se realizará de acuerdo con los grupos de comisiones presentados, comenzando el día en que se toman las evaluaciones y continuando al día siguiente (momento de la clase de IVU docentes Jares y Aguiar afectados)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corrección se llevará a cabo en la facultad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proporcionarán criterios de corrección unificados para garantizar que todas las comisiones sean evaluadas de manera consistente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378737" y="1053907"/>
            <a:ext cx="847462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fijarán 12 horarios de consulta en el periodo del Curso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docente dará una vez la consulta a contra turno de su comisión de práctico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febrero se informará día asignado y aula</a:t>
            </a:r>
            <a:endParaRPr/>
          </a:p>
        </p:txBody>
      </p:sp>
      <p:sp>
        <p:nvSpPr>
          <p:cNvPr id="181" name="Google Shape;181;p7"/>
          <p:cNvSpPr txBox="1"/>
          <p:nvPr/>
        </p:nvSpPr>
        <p:spPr>
          <a:xfrm>
            <a:off x="127528" y="397231"/>
            <a:ext cx="2871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HORARIOS DE CONSULTA</a:t>
            </a:r>
            <a:endParaRPr/>
          </a:p>
        </p:txBody>
      </p:sp>
      <p:graphicFrame>
        <p:nvGraphicFramePr>
          <p:cNvPr id="182" name="Google Shape;182;p7"/>
          <p:cNvGraphicFramePr/>
          <p:nvPr/>
        </p:nvGraphicFramePr>
        <p:xfrm>
          <a:off x="8579343" y="18702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{4ADB1B27-5A69-4CE0-BE2F-DE5B44CCB234}</a:tableStyleId>
              </a:tblPr>
              <a:tblGrid>
                <a:gridCol w="287125"/>
                <a:gridCol w="287125"/>
                <a:gridCol w="287125"/>
                <a:gridCol w="287125"/>
                <a:gridCol w="287125"/>
                <a:gridCol w="287125"/>
                <a:gridCol w="574250"/>
                <a:gridCol w="574250"/>
              </a:tblGrid>
              <a:tr h="639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LUNES</a:t>
                      </a:r>
                      <a:endParaRPr b="1" i="0" sz="5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BFBFB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MARTES</a:t>
                      </a:r>
                      <a:endParaRPr b="1" i="0" sz="5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BFBFB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MIERCOLES</a:t>
                      </a:r>
                      <a:endParaRPr b="1" i="0" sz="5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BFBFB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JUEVES</a:t>
                      </a:r>
                      <a:endParaRPr b="1" i="0" sz="5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VIERNES</a:t>
                      </a:r>
                      <a:endParaRPr b="1" i="0" sz="5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BFBFBF"/>
                    </a:solidFill>
                  </a:tcPr>
                </a:tc>
              </a:tr>
              <a:tr h="639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 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 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29/01/2025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30/01/2025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31/01/2025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</a:tr>
              <a:tr h="6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 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 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 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 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Bienvenida y Presentación</a:t>
                      </a:r>
                      <a:br>
                        <a:rPr lang="es-AR" sz="500" u="none" cap="none" strike="noStrike"/>
                      </a:br>
                      <a:r>
                        <a:rPr lang="es-AR" sz="500" u="none" cap="none" strike="noStrike"/>
                        <a:t>Cálculo Algebraico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FFC000"/>
                    </a:solidFill>
                  </a:tcPr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Cálculo Algebraico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Cálculo Algebraico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FFC000"/>
                    </a:solidFill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 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 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 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 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 gridSpan="2" vMerge="1"/>
                <a:tc hMerge="1" vMerge="1"/>
                <a:tc vMerge="1"/>
                <a:tc vMerge="1"/>
              </a:tr>
              <a:tr h="639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3/02/2025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4/02/2025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5/02/2025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6/02/2025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7/02/2025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</a:tr>
              <a:tr h="63925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Cálculo Algebraico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FFC000"/>
                    </a:solidFill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Cálculo Algebraico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FFC000"/>
                    </a:solidFill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Cálculo Algebraico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Lógica y Conjuntos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Lógica y Conjuntos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Lógica y Conjuntos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chemeClr val="accent6"/>
                    </a:solidFill>
                  </a:tcPr>
                </a:tc>
              </a:tr>
              <a:tr h="118800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>
                          <a:solidFill>
                            <a:srgbClr val="FF0000"/>
                          </a:solidFill>
                        </a:rPr>
                        <a:t>Autoevaluación 1</a:t>
                      </a:r>
                      <a:endParaRPr b="1" i="1" sz="5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 hMerge="1"/>
                <a:tc vMerge="1"/>
                <a:tc vMerge="1"/>
                <a:tc vMerge="1"/>
                <a:tc vMerge="1"/>
              </a:tr>
              <a:tr h="639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10/02/2025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11/02/2025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12/02/2025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13/02/2025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14/02/2025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</a:tr>
              <a:tr h="182700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Lógica y Conjuntos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chemeClr val="accent6"/>
                    </a:solidFill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Repaso general previo </a:t>
                      </a:r>
                      <a:br>
                        <a:rPr lang="es-AR" sz="500" u="none" cap="none" strike="noStrike"/>
                      </a:br>
                      <a:r>
                        <a:rPr lang="es-AR" sz="500" u="none" cap="none" strike="noStrike"/>
                        <a:t>al 1º Parcial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E59DDC"/>
                    </a:solidFill>
                  </a:tcPr>
                </a:tc>
                <a:tc hMerge="1"/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PRIMER</a:t>
                      </a:r>
                      <a:br>
                        <a:rPr lang="es-AR" sz="500" u="none" cap="none" strike="noStrike"/>
                      </a:br>
                      <a:r>
                        <a:rPr lang="es-AR" sz="500" u="none" cap="none" strike="noStrike"/>
                        <a:t>PARCIAL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93DCF8"/>
                    </a:solidFill>
                  </a:tcPr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IVU (Introducción a la</a:t>
                      </a:r>
                      <a:br>
                        <a:rPr lang="es-AR" sz="500" u="none" cap="none" strike="noStrike"/>
                      </a:br>
                      <a:r>
                        <a:rPr lang="es-AR" sz="500" u="none" cap="none" strike="noStrike"/>
                        <a:t>Vida Universitaria)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747474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Funciones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3C3C"/>
                    </a:solidFill>
                  </a:tcPr>
                </a:tc>
              </a:tr>
              <a:tr h="63925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Autoevaluación 2</a:t>
                      </a:r>
                      <a:endParaRPr/>
                    </a:p>
                  </a:txBody>
                  <a:tcPr marT="5800" marB="0" marR="5800" marL="5800" anchor="ctr"/>
                </a:tc>
                <a:tc hMerge="1"/>
                <a:tc gridSpan="2" vMerge="1"/>
                <a:tc hMerge="1" vMerge="1"/>
                <a:tc vMerge="1"/>
                <a:tc vMerge="1"/>
              </a:tr>
              <a:tr h="639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17/02/2025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18/02/2025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19/02/2025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20/02/2025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21/02/2025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</a:tr>
              <a:tr h="63925">
                <a:tc gridSpan="2"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Funciones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3C3C"/>
                    </a:solidFill>
                  </a:tcPr>
                </a:tc>
                <a:tc rowSpan="3" hMerge="1"/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Funciones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3C3C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Trigonometría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chemeClr val="accent1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Trigonometría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chemeClr val="accent1"/>
                    </a:solidFill>
                  </a:tcPr>
                </a:tc>
                <a:tc rowSpan="2" hMerge="1"/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Trigonometría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Trigonometría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chemeClr val="accent1"/>
                    </a:solidFill>
                  </a:tcPr>
                </a:tc>
              </a:tr>
              <a:tr h="75125">
                <a:tc gridSpan="2" vMerge="1"/>
                <a:tc hMerge="1" vMerge="1"/>
                <a:tc vMerge="1"/>
                <a:tc vMerge="1"/>
                <a:tc gridSpan="2" vMerge="1"/>
                <a:tc hMerge="1" vMerge="1"/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Repaso general previo</a:t>
                      </a:r>
                      <a:br>
                        <a:rPr lang="es-AR" sz="500" u="none" cap="none" strike="noStrike"/>
                      </a:br>
                      <a:r>
                        <a:rPr lang="es-AR" sz="500" u="none" cap="none" strike="noStrike"/>
                        <a:t> al 2º Parcial</a:t>
                      </a:r>
                      <a:br>
                        <a:rPr lang="es-AR" sz="500" u="none" cap="none" strike="noStrike"/>
                      </a:br>
                      <a:r>
                        <a:rPr lang="es-AR" sz="500" u="none" cap="none" strike="noStrike"/>
                        <a:t>Cierre autoevaluaciones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 1-3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E59DDC"/>
                    </a:solidFill>
                  </a:tcPr>
                </a:tc>
              </a:tr>
              <a:tr h="285775">
                <a:tc gridSpan="2" vMerge="1"/>
                <a:tc hMerge="1" vMerge="1"/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Autoevaluación 3</a:t>
                      </a:r>
                      <a:endParaRPr/>
                    </a:p>
                  </a:txBody>
                  <a:tcPr marT="5800" marB="0" marR="5800" marL="5800" anchor="ctr"/>
                </a:tc>
                <a:tc hMerge="1"/>
                <a:tc vMerge="1"/>
                <a:tc vMerge="1"/>
              </a:tr>
              <a:tr h="639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24/02/2025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25/02/2025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26/02/2025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27/02/2025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28/02/2025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</a:tr>
              <a:tr h="182700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SEGUNDO</a:t>
                      </a:r>
                      <a:br>
                        <a:rPr lang="es-AR" sz="500" u="none" cap="none" strike="noStrike"/>
                      </a:br>
                      <a:r>
                        <a:rPr lang="es-AR" sz="500" u="none" cap="none" strike="noStrike"/>
                        <a:t>PARCIAL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93DCF8"/>
                    </a:solidFill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IVU (Introducción a la</a:t>
                      </a:r>
                      <a:br>
                        <a:rPr lang="es-AR" sz="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s-AR" sz="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Vida Universitaria)</a:t>
                      </a:r>
                      <a:endParaRPr/>
                    </a:p>
                  </a:txBody>
                  <a:tcPr marT="5800" marB="0" marR="5800" marL="5800" anchor="ctr">
                    <a:solidFill>
                      <a:srgbClr val="747474"/>
                    </a:solidFill>
                  </a:tcPr>
                </a:tc>
                <a:tc hMerge="1"/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 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 rowSpan="2"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 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 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muestra 2do parcial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</a:tr>
              <a:tr h="123325">
                <a:tc gridSpan="2" vMerge="1"/>
                <a:tc hMerge="1"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Autoevaluación 4 (IVU)</a:t>
                      </a:r>
                      <a:endParaRPr/>
                    </a:p>
                  </a:txBody>
                  <a:tcPr marT="5800" marB="0" marR="5800" marL="5800" anchor="ctr"/>
                </a:tc>
                <a:tc hMerge="1"/>
                <a:tc gridSpan="2" vMerge="1"/>
                <a:tc hMerge="1" vMerge="1"/>
                <a:tc vMerge="1"/>
                <a:tc vMerge="1"/>
              </a:tr>
              <a:tr h="639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03/03/2025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04/03/2025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500" u="none" cap="none" strike="noStrike"/>
                        <a:t>05/03/2025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D8D8D8"/>
                    </a:solidFill>
                  </a:tcPr>
                </a:tc>
                <a:tc hMerge="1"/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 rowSpan="2" hMerge="1"/>
              </a:tr>
              <a:tr h="1233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 </a:t>
                      </a:r>
                      <a:endParaRPr b="0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b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500" u="none" cap="none" strike="noStrike"/>
                        <a:t>EXAMEN</a:t>
                      </a:r>
                      <a:br>
                        <a:rPr lang="es-AR" sz="500" u="none" cap="none" strike="noStrike"/>
                      </a:br>
                      <a:r>
                        <a:rPr lang="es-AR" sz="500" u="none" cap="none" strike="noStrike"/>
                        <a:t>FINAL</a:t>
                      </a:r>
                      <a:endParaRPr b="1" i="0" sz="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800" marB="0" marR="5800" marL="5800" anchor="ctr">
                    <a:solidFill>
                      <a:srgbClr val="93DCF8"/>
                    </a:solidFill>
                  </a:tcPr>
                </a:tc>
                <a:tc hMerge="1"/>
                <a:tc gridSpan="2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/>
          <p:nvPr/>
        </p:nvSpPr>
        <p:spPr>
          <a:xfrm>
            <a:off x="256013" y="3977640"/>
            <a:ext cx="11707368" cy="1819656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20461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484632" y="1392516"/>
            <a:ext cx="10899648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actualización de contenido estará a cargo de la coordinación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el aula virtual se encuentra todo el material de estudio, así como material adicional que puede servir de apoyo para el estudiantado.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importante ingresar periódicamente, ya que el aula virtual también funciona como un canal de comunicación con los estudiantes. Además, hay foros de consulta que pueden ser respondidos por cualquier docente </a:t>
            </a:r>
            <a:endParaRPr/>
          </a:p>
        </p:txBody>
      </p:sp>
      <p:sp>
        <p:nvSpPr>
          <p:cNvPr id="189" name="Google Shape;189;p8"/>
          <p:cNvSpPr txBox="1"/>
          <p:nvPr/>
        </p:nvSpPr>
        <p:spPr>
          <a:xfrm>
            <a:off x="256013" y="940905"/>
            <a:ext cx="16814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AULA VIRTUAL</a:t>
            </a:r>
            <a:endParaRPr/>
          </a:p>
        </p:txBody>
      </p:sp>
      <p:sp>
        <p:nvSpPr>
          <p:cNvPr id="190" name="Google Shape;190;p8"/>
          <p:cNvSpPr txBox="1"/>
          <p:nvPr/>
        </p:nvSpPr>
        <p:spPr>
          <a:xfrm>
            <a:off x="484633" y="4151376"/>
            <a:ext cx="1170736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versión digital del material de estudio está en la página de la facultad, les enviaré por email todo el material completo.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Vía email también les llegará la planificación detallada de cada día de clase y cualquier otra información que sea necesaria.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¿Grupo de WhatsApp interno?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📆 29 de enero - Calendario" id="195" name="Google Shape;1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206" y="922976"/>
            <a:ext cx="1433393" cy="172007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"/>
          <p:cNvSpPr txBox="1"/>
          <p:nvPr/>
        </p:nvSpPr>
        <p:spPr>
          <a:xfrm>
            <a:off x="3859622" y="1152212"/>
            <a:ext cx="2831673" cy="4934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9-10hs</a:t>
            </a: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Acto de Bienvenida</a:t>
            </a:r>
            <a:endParaRPr/>
          </a:p>
          <a:p>
            <a:pPr indent="0" lvl="0" marL="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10-12hs</a:t>
            </a: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Clase teórica </a:t>
            </a:r>
            <a:endParaRPr/>
          </a:p>
          <a:p>
            <a:pPr indent="0" lvl="0" marL="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12-13 hs </a:t>
            </a: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 de práctico</a:t>
            </a:r>
            <a:endParaRPr/>
          </a:p>
          <a:p>
            <a:pPr indent="0" lvl="0" marL="0" marR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0" y="235958"/>
            <a:ext cx="2029968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ORGANIZACIÓN</a:t>
            </a:r>
            <a:endParaRPr/>
          </a:p>
        </p:txBody>
      </p:sp>
      <p:sp>
        <p:nvSpPr>
          <p:cNvPr id="198" name="Google Shape;198;p9"/>
          <p:cNvSpPr/>
          <p:nvPr/>
        </p:nvSpPr>
        <p:spPr>
          <a:xfrm>
            <a:off x="6801704" y="1668746"/>
            <a:ext cx="641512" cy="22853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8A9DD"/>
              </a:gs>
              <a:gs pos="50000">
                <a:srgbClr val="04A2DE"/>
              </a:gs>
              <a:gs pos="100000">
                <a:srgbClr val="0092CC"/>
              </a:gs>
            </a:gsLst>
            <a:lin ang="5400000" scaled="0"/>
          </a:gra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8014386" y="1292818"/>
            <a:ext cx="28509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Docentes </a:t>
            </a:r>
            <a:r>
              <a:rPr b="1"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teórico </a:t>
            </a: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buscar a sus respectivas comisiones para ir al aula</a:t>
            </a:r>
            <a:endParaRPr/>
          </a:p>
        </p:txBody>
      </p:sp>
      <p:sp>
        <p:nvSpPr>
          <p:cNvPr id="200" name="Google Shape;200;p9"/>
          <p:cNvSpPr txBox="1"/>
          <p:nvPr/>
        </p:nvSpPr>
        <p:spPr>
          <a:xfrm>
            <a:off x="8014386" y="2967335"/>
            <a:ext cx="28509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Docentes </a:t>
            </a:r>
            <a:r>
              <a:rPr b="1"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práctico </a:t>
            </a: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buscar a su comisión para ir al aula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6801704" y="3314734"/>
            <a:ext cx="641512" cy="22853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8A9DD"/>
              </a:gs>
              <a:gs pos="50000">
                <a:srgbClr val="04A2DE"/>
              </a:gs>
              <a:gs pos="100000">
                <a:srgbClr val="0092CC"/>
              </a:gs>
            </a:gsLst>
            <a:lin ang="5400000" scaled="0"/>
          </a:gra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6801704" y="4960722"/>
            <a:ext cx="641512" cy="22853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8A9DD"/>
              </a:gs>
              <a:gs pos="50000">
                <a:srgbClr val="04A2DE"/>
              </a:gs>
              <a:gs pos="100000">
                <a:srgbClr val="0092CC"/>
              </a:gs>
            </a:gsLst>
            <a:lin ang="5400000" scaled="0"/>
          </a:gra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8014387" y="4620265"/>
            <a:ext cx="338818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Informar condiciones de regularidad y promoción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Fechas importantes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Uso del aula virtual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A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Autoevaluaciones/parciales/examen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2024-12-19T12:20:49Z</dcterms:created>
  <dc:creator>Araceli Coirini Carreras</dc:creator>
</cp:coreProperties>
</file>