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4" r:id="rId5"/>
    <p:sldId id="257" r:id="rId6"/>
    <p:sldId id="258" r:id="rId7"/>
    <p:sldId id="259" r:id="rId8"/>
    <p:sldId id="261" r:id="rId9"/>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7" name="Picture 6"/>
          <p:cNvPicPr/>
          <p:nvPr/>
        </p:nvPicPr>
        <p:blipFill>
          <a:blip r:embed="rId14"/>
          <a:srcRect t="1545" b="-1545"/>
          <a:stretch/>
        </p:blipFill>
        <p:spPr>
          <a:xfrm>
            <a:off x="0" y="6126480"/>
            <a:ext cx="12191040" cy="741960"/>
          </a:xfrm>
          <a:prstGeom prst="rect">
            <a:avLst/>
          </a:prstGeom>
          <a:ln>
            <a:noFill/>
          </a:ln>
        </p:spPr>
      </p:pic>
      <p:sp>
        <p:nvSpPr>
          <p:cNvPr id="2" name="Line 2"/>
          <p:cNvSpPr/>
          <p:nvPr/>
        </p:nvSpPr>
        <p:spPr>
          <a:xfrm>
            <a:off x="0" y="6128280"/>
            <a:ext cx="1219176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Line 3"/>
          <p:cNvSpPr/>
          <p:nvPr/>
        </p:nvSpPr>
        <p:spPr>
          <a:xfrm>
            <a:off x="2417760" y="3528360"/>
            <a:ext cx="8636760" cy="0"/>
          </a:xfrm>
          <a:prstGeom prst="line">
            <a:avLst/>
          </a:prstGeom>
          <a:ln w="31680">
            <a:round/>
          </a:ln>
        </p:spPr>
        <p:style>
          <a:lnRef idx="3">
            <a:schemeClr val="accent1"/>
          </a:lnRef>
          <a:fillRef idx="0">
            <a:schemeClr val="accent1"/>
          </a:fillRef>
          <a:effectRef idx="2">
            <a:schemeClr val="accent1"/>
          </a:effectRef>
          <a:fontRef idx="minor"/>
        </p:style>
      </p:sp>
      <p:sp>
        <p:nvSpPr>
          <p:cNvPr id="4" name="PlaceHolder 4"/>
          <p:cNvSpPr>
            <a:spLocks noGrp="1"/>
          </p:cNvSpPr>
          <p:nvPr>
            <p:ph type="title"/>
          </p:nvPr>
        </p:nvSpPr>
        <p:spPr>
          <a:xfrm>
            <a:off x="1451520" y="804600"/>
            <a:ext cx="9602280" cy="1048320"/>
          </a:xfrm>
          <a:prstGeom prst="rect">
            <a:avLst/>
          </a:prstGeom>
        </p:spPr>
        <p:txBody>
          <a:bodyPr lIns="0" tIns="0" rIns="0" bIns="0" anchor="ctr">
            <a:noAutofit/>
          </a:bodyPr>
          <a:lstStyle/>
          <a:p>
            <a:r>
              <a:rPr lang="de-DE" sz="1800" b="0" strike="noStrike" spc="-1">
                <a:latin typeface="Arial"/>
              </a:rPr>
              <a:t>Format des Titeltextes durch Klicken bearbeiten</a:t>
            </a:r>
          </a:p>
        </p:txBody>
      </p:sp>
      <p:sp>
        <p:nvSpPr>
          <p:cNvPr id="5" name="PlaceHolder 5"/>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8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1800" b="0" strike="noStrike" spc="-1">
                <a:latin typeface="Arial"/>
              </a:rPr>
              <a:t>Zweite Gliederungsebene</a:t>
            </a:r>
          </a:p>
          <a:p>
            <a:pPr marL="1296000" lvl="2" indent="-288000">
              <a:spcBef>
                <a:spcPts val="850"/>
              </a:spcBef>
              <a:buClr>
                <a:srgbClr val="000000"/>
              </a:buClr>
              <a:buSzPct val="45000"/>
              <a:buFont typeface="Wingdings" charset="2"/>
              <a:buChar char=""/>
            </a:pPr>
            <a:r>
              <a:rPr lang="de-DE" sz="1800" b="0" strike="noStrike" spc="-1">
                <a:latin typeface="Arial"/>
              </a:rPr>
              <a:t>Dritte Gliederungsebene</a:t>
            </a:r>
          </a:p>
          <a:p>
            <a:pPr marL="1728000" lvl="3" indent="-216000">
              <a:spcBef>
                <a:spcPts val="567"/>
              </a:spcBef>
              <a:buClr>
                <a:srgbClr val="000000"/>
              </a:buClr>
              <a:buSzPct val="75000"/>
              <a:buFont typeface="Symbol" charset="2"/>
              <a:buChar char=""/>
            </a:pPr>
            <a:r>
              <a:rPr lang="de-DE" sz="1800" b="0" strike="noStrike" spc="-1">
                <a:latin typeface="Arial"/>
              </a:rPr>
              <a:t>Vierte Gliederungsebene</a:t>
            </a:r>
          </a:p>
          <a:p>
            <a:pPr marL="2160000" lvl="4" indent="-216000">
              <a:spcBef>
                <a:spcPts val="283"/>
              </a:spcBef>
              <a:buClr>
                <a:srgbClr val="000000"/>
              </a:buClr>
              <a:buSzPct val="45000"/>
              <a:buFont typeface="Wingdings" charset="2"/>
              <a:buChar char=""/>
            </a:pPr>
            <a:r>
              <a:rPr lang="de-DE" sz="1800" b="0" strike="noStrike" spc="-1">
                <a:latin typeface="Arial"/>
              </a:rPr>
              <a:t>Fünfte Gliederungsebene</a:t>
            </a:r>
          </a:p>
          <a:p>
            <a:pPr marL="2592000" lvl="5" indent="-216000">
              <a:spcBef>
                <a:spcPts val="283"/>
              </a:spcBef>
              <a:buClr>
                <a:srgbClr val="000000"/>
              </a:buClr>
              <a:buSzPct val="45000"/>
              <a:buFont typeface="Wingdings" charset="2"/>
              <a:buChar char=""/>
            </a:pPr>
            <a:r>
              <a:rPr lang="de-DE" sz="1800" b="0" strike="noStrike" spc="-1">
                <a:latin typeface="Arial"/>
              </a:rPr>
              <a:t>Sechste Gliederungsebene</a:t>
            </a:r>
          </a:p>
          <a:p>
            <a:pPr marL="3024000" lvl="6" indent="-216000">
              <a:spcBef>
                <a:spcPts val="283"/>
              </a:spcBef>
              <a:buClr>
                <a:srgbClr val="000000"/>
              </a:buClr>
              <a:buSzPct val="45000"/>
              <a:buFont typeface="Wingdings" charset="2"/>
              <a:buChar char=""/>
            </a:pPr>
            <a:r>
              <a:rPr lang="de-DE" sz="18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3" name="Picture 6"/>
          <p:cNvPicPr/>
          <p:nvPr/>
        </p:nvPicPr>
        <p:blipFill>
          <a:blip r:embed="rId14"/>
          <a:srcRect t="1545" b="-1545"/>
          <a:stretch/>
        </p:blipFill>
        <p:spPr>
          <a:xfrm>
            <a:off x="0" y="6126480"/>
            <a:ext cx="12191040" cy="741960"/>
          </a:xfrm>
          <a:prstGeom prst="rect">
            <a:avLst/>
          </a:prstGeom>
          <a:ln>
            <a:noFill/>
          </a:ln>
        </p:spPr>
      </p:pic>
      <p:sp>
        <p:nvSpPr>
          <p:cNvPr id="44" name="Line 2"/>
          <p:cNvSpPr/>
          <p:nvPr/>
        </p:nvSpPr>
        <p:spPr>
          <a:xfrm>
            <a:off x="0" y="6128280"/>
            <a:ext cx="1219176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5" name="Line 3"/>
          <p:cNvSpPr/>
          <p:nvPr/>
        </p:nvSpPr>
        <p:spPr>
          <a:xfrm>
            <a:off x="1453680" y="1846800"/>
            <a:ext cx="9607680" cy="0"/>
          </a:xfrm>
          <a:prstGeom prst="line">
            <a:avLst/>
          </a:prstGeom>
          <a:ln w="31680">
            <a:round/>
          </a:ln>
        </p:spPr>
        <p:style>
          <a:lnRef idx="3">
            <a:schemeClr val="accent1"/>
          </a:lnRef>
          <a:fillRef idx="0">
            <a:schemeClr val="accent1"/>
          </a:fillRef>
          <a:effectRef idx="2">
            <a:schemeClr val="accent1"/>
          </a:effectRef>
          <a:fontRef idx="minor"/>
        </p:style>
      </p:sp>
      <p:sp>
        <p:nvSpPr>
          <p:cNvPr id="4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4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5" name="Picture 6"/>
          <p:cNvPicPr/>
          <p:nvPr/>
        </p:nvPicPr>
        <p:blipFill>
          <a:blip r:embed="rId14"/>
          <a:srcRect t="1545" b="-1545"/>
          <a:stretch/>
        </p:blipFill>
        <p:spPr>
          <a:xfrm>
            <a:off x="0" y="6126480"/>
            <a:ext cx="12191040" cy="741960"/>
          </a:xfrm>
          <a:prstGeom prst="rect">
            <a:avLst/>
          </a:prstGeom>
          <a:ln>
            <a:noFill/>
          </a:ln>
        </p:spPr>
      </p:pic>
      <p:sp>
        <p:nvSpPr>
          <p:cNvPr id="86" name="Line 2"/>
          <p:cNvSpPr/>
          <p:nvPr/>
        </p:nvSpPr>
        <p:spPr>
          <a:xfrm>
            <a:off x="0" y="6128280"/>
            <a:ext cx="1219176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87" name="Line 3"/>
          <p:cNvSpPr/>
          <p:nvPr/>
        </p:nvSpPr>
        <p:spPr>
          <a:xfrm>
            <a:off x="1453680" y="1846800"/>
            <a:ext cx="9607680" cy="0"/>
          </a:xfrm>
          <a:prstGeom prst="line">
            <a:avLst/>
          </a:prstGeom>
          <a:ln w="31680">
            <a:round/>
          </a:ln>
        </p:spPr>
        <p:style>
          <a:lnRef idx="3">
            <a:schemeClr val="accent1"/>
          </a:lnRef>
          <a:fillRef idx="0">
            <a:schemeClr val="accent1"/>
          </a:fillRef>
          <a:effectRef idx="2">
            <a:schemeClr val="accent1"/>
          </a:effectRef>
          <a:fontRef idx="minor"/>
        </p:style>
      </p:sp>
      <p:sp>
        <p:nvSpPr>
          <p:cNvPr id="88" name="PlaceHolder 4"/>
          <p:cNvSpPr>
            <a:spLocks noGrp="1"/>
          </p:cNvSpPr>
          <p:nvPr>
            <p:ph type="title"/>
          </p:nvPr>
        </p:nvSpPr>
        <p:spPr>
          <a:xfrm>
            <a:off x="1451520" y="804600"/>
            <a:ext cx="9602280" cy="1048320"/>
          </a:xfrm>
          <a:prstGeom prst="rect">
            <a:avLst/>
          </a:prstGeom>
        </p:spPr>
        <p:txBody>
          <a:bodyPr lIns="0" tIns="0" rIns="0" bIns="0" anchor="ctr">
            <a:noAutofit/>
          </a:bodyPr>
          <a:lstStyle/>
          <a:p>
            <a:r>
              <a:rPr lang="de-DE" sz="1800" b="0" strike="noStrike" spc="-1">
                <a:latin typeface="Arial"/>
              </a:rPr>
              <a:t>Format des Titeltextes durch Klicken bearbeiten</a:t>
            </a:r>
          </a:p>
        </p:txBody>
      </p:sp>
      <p:sp>
        <p:nvSpPr>
          <p:cNvPr id="89" name="PlaceHolder 5"/>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8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1800" b="0" strike="noStrike" spc="-1">
                <a:latin typeface="Arial"/>
              </a:rPr>
              <a:t>Zweite Gliederungsebene</a:t>
            </a:r>
          </a:p>
          <a:p>
            <a:pPr marL="1296000" lvl="2" indent="-288000">
              <a:spcBef>
                <a:spcPts val="850"/>
              </a:spcBef>
              <a:buClr>
                <a:srgbClr val="000000"/>
              </a:buClr>
              <a:buSzPct val="45000"/>
              <a:buFont typeface="Wingdings" charset="2"/>
              <a:buChar char=""/>
            </a:pPr>
            <a:r>
              <a:rPr lang="de-DE" sz="1800" b="0" strike="noStrike" spc="-1">
                <a:latin typeface="Arial"/>
              </a:rPr>
              <a:t>Dritte Gliederungsebene</a:t>
            </a:r>
          </a:p>
          <a:p>
            <a:pPr marL="1728000" lvl="3" indent="-216000">
              <a:spcBef>
                <a:spcPts val="567"/>
              </a:spcBef>
              <a:buClr>
                <a:srgbClr val="000000"/>
              </a:buClr>
              <a:buSzPct val="75000"/>
              <a:buFont typeface="Symbol" charset="2"/>
              <a:buChar char=""/>
            </a:pPr>
            <a:r>
              <a:rPr lang="de-DE" sz="1800" b="0" strike="noStrike" spc="-1">
                <a:latin typeface="Arial"/>
              </a:rPr>
              <a:t>Vierte Gliederungsebene</a:t>
            </a:r>
          </a:p>
          <a:p>
            <a:pPr marL="2160000" lvl="4" indent="-216000">
              <a:spcBef>
                <a:spcPts val="283"/>
              </a:spcBef>
              <a:buClr>
                <a:srgbClr val="000000"/>
              </a:buClr>
              <a:buSzPct val="45000"/>
              <a:buFont typeface="Wingdings" charset="2"/>
              <a:buChar char=""/>
            </a:pPr>
            <a:r>
              <a:rPr lang="de-DE" sz="1800" b="0" strike="noStrike" spc="-1">
                <a:latin typeface="Arial"/>
              </a:rPr>
              <a:t>Fünfte Gliederungsebene</a:t>
            </a:r>
          </a:p>
          <a:p>
            <a:pPr marL="2592000" lvl="5" indent="-216000">
              <a:spcBef>
                <a:spcPts val="283"/>
              </a:spcBef>
              <a:buClr>
                <a:srgbClr val="000000"/>
              </a:buClr>
              <a:buSzPct val="45000"/>
              <a:buFont typeface="Wingdings" charset="2"/>
              <a:buChar char=""/>
            </a:pPr>
            <a:r>
              <a:rPr lang="de-DE" sz="1800" b="0" strike="noStrike" spc="-1">
                <a:latin typeface="Arial"/>
              </a:rPr>
              <a:t>Sechste Gliederungsebene</a:t>
            </a:r>
          </a:p>
          <a:p>
            <a:pPr marL="3024000" lvl="6" indent="-216000">
              <a:spcBef>
                <a:spcPts val="283"/>
              </a:spcBef>
              <a:buClr>
                <a:srgbClr val="000000"/>
              </a:buClr>
              <a:buSzPct val="45000"/>
              <a:buFont typeface="Wingdings" charset="2"/>
              <a:buChar char=""/>
            </a:pPr>
            <a:r>
              <a:rPr lang="de-DE" sz="18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2417760" y="802440"/>
            <a:ext cx="8636040" cy="254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0" anchor="b">
            <a:noAutofit/>
          </a:bodyPr>
          <a:lstStyle/>
          <a:p>
            <a:pPr>
              <a:lnSpc>
                <a:spcPct val="90000"/>
              </a:lnSpc>
            </a:pPr>
            <a:r>
              <a:rPr lang="de-DE" sz="6600" b="0" strike="noStrike" cap="all" spc="-1">
                <a:solidFill>
                  <a:srgbClr val="000000"/>
                </a:solidFill>
                <a:latin typeface="Gill Sans MT"/>
                <a:ea typeface="DejaVu Sans"/>
              </a:rPr>
              <a:t>Carrier Tracking</a:t>
            </a:r>
            <a:endParaRPr lang="de-DE" sz="6600" b="0" strike="noStrike" spc="-1">
              <a:latin typeface="Arial"/>
            </a:endParaRPr>
          </a:p>
        </p:txBody>
      </p:sp>
      <p:sp>
        <p:nvSpPr>
          <p:cNvPr id="127" name="CustomShape 2"/>
          <p:cNvSpPr/>
          <p:nvPr/>
        </p:nvSpPr>
        <p:spPr>
          <a:xfrm>
            <a:off x="2417760" y="3531240"/>
            <a:ext cx="8636040" cy="97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20000"/>
              </a:lnSpc>
              <a:spcBef>
                <a:spcPts val="1001"/>
              </a:spcBef>
            </a:pPr>
            <a:r>
              <a:rPr lang="de-DE" sz="1800" b="0" strike="noStrike" cap="all" spc="-1">
                <a:solidFill>
                  <a:srgbClr val="000000"/>
                </a:solidFill>
                <a:latin typeface="Gill Sans MT"/>
                <a:ea typeface="DejaVu Sans"/>
              </a:rPr>
              <a:t>Team FFFMNSV</a:t>
            </a:r>
            <a:endParaRPr lang="de-DE" sz="1800" b="0" strike="noStrike" spc="-1">
              <a:latin typeface="Arial"/>
            </a:endParaRPr>
          </a:p>
          <a:p>
            <a:pPr>
              <a:lnSpc>
                <a:spcPct val="120000"/>
              </a:lnSpc>
              <a:spcBef>
                <a:spcPts val="1001"/>
              </a:spcBef>
            </a:pPr>
            <a:endParaRPr lang="de-DE"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451520" y="804600"/>
            <a:ext cx="9602280" cy="10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de-DE" sz="3200" cap="all" spc="-1" dirty="0">
                <a:solidFill>
                  <a:srgbClr val="000000"/>
                </a:solidFill>
                <a:latin typeface="Gill Sans MT"/>
              </a:rPr>
              <a:t>Rollenverteilung</a:t>
            </a:r>
          </a:p>
        </p:txBody>
      </p:sp>
      <p:sp>
        <p:nvSpPr>
          <p:cNvPr id="131" name="CustomShape 2"/>
          <p:cNvSpPr/>
          <p:nvPr/>
        </p:nvSpPr>
        <p:spPr>
          <a:xfrm>
            <a:off x="1451520" y="2015640"/>
            <a:ext cx="9602280" cy="344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B71E42"/>
              </a:buClr>
              <a:buFont typeface="Arial"/>
              <a:buChar char="•"/>
            </a:pPr>
            <a:endParaRPr lang="de-DE" sz="2000" b="0" strike="noStrike" spc="-1" dirty="0">
              <a:latin typeface="Arial"/>
            </a:endParaRPr>
          </a:p>
        </p:txBody>
      </p:sp>
      <p:sp>
        <p:nvSpPr>
          <p:cNvPr id="4" name="CustomShape 2">
            <a:extLst>
              <a:ext uri="{FF2B5EF4-FFF2-40B4-BE49-F238E27FC236}">
                <a16:creationId xmlns:a16="http://schemas.microsoft.com/office/drawing/2014/main" id="{F34002A7-7412-4478-9ED9-251E251AC775}"/>
              </a:ext>
            </a:extLst>
          </p:cNvPr>
          <p:cNvSpPr/>
          <p:nvPr/>
        </p:nvSpPr>
        <p:spPr>
          <a:xfrm>
            <a:off x="1603920" y="2168040"/>
            <a:ext cx="9602280" cy="344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Teamname:  FFFMNSV</a:t>
            </a: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Projektthema: „Digitales Abbild Ladungsträger in Station“</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DejaVu Sans"/>
              </a:rPr>
              <a:t>Name: </a:t>
            </a:r>
            <a:r>
              <a:rPr lang="de-DE" sz="2000" spc="-1" dirty="0" err="1">
                <a:solidFill>
                  <a:srgbClr val="000000"/>
                </a:solidFill>
                <a:latin typeface="Gill Sans MT"/>
                <a:ea typeface="DejaVu Sans"/>
              </a:rPr>
              <a:t>CarrierTracking</a:t>
            </a:r>
            <a:endParaRPr lang="de-DE" sz="2000" b="0" strike="noStrike" spc="-1" dirty="0">
              <a:solidFill>
                <a:srgbClr val="000000"/>
              </a:solidFill>
              <a:latin typeface="Gill Sans MT"/>
              <a:ea typeface="DejaVu Sans"/>
            </a:endParaRPr>
          </a:p>
          <a:p>
            <a:pPr marL="228600" indent="-227520">
              <a:lnSpc>
                <a:spcPct val="120000"/>
              </a:lnSpc>
              <a:spcBef>
                <a:spcPts val="1001"/>
              </a:spcBef>
              <a:buClr>
                <a:srgbClr val="B71E42"/>
              </a:buClr>
              <a:buFont typeface="Arial"/>
              <a:buChar char="•"/>
            </a:pPr>
            <a:r>
              <a:rPr lang="de-DE" sz="2000" b="0" strike="noStrike" spc="-1" dirty="0" err="1">
                <a:solidFill>
                  <a:srgbClr val="000000"/>
                </a:solidFill>
                <a:latin typeface="Gill Sans MT"/>
                <a:ea typeface="DejaVu Sans"/>
              </a:rPr>
              <a:t>Scrum</a:t>
            </a:r>
            <a:r>
              <a:rPr lang="de-DE" sz="2000" b="0" strike="noStrike" spc="-1" dirty="0">
                <a:solidFill>
                  <a:srgbClr val="000000"/>
                </a:solidFill>
                <a:latin typeface="Gill Sans MT"/>
                <a:ea typeface="DejaVu Sans"/>
              </a:rPr>
              <a:t> Master:  Viktor </a:t>
            </a:r>
            <a:r>
              <a:rPr lang="de-DE" sz="2000" b="0" strike="noStrike" spc="-1" dirty="0" err="1">
                <a:solidFill>
                  <a:srgbClr val="000000"/>
                </a:solidFill>
                <a:latin typeface="Gill Sans MT"/>
                <a:ea typeface="DejaVu Sans"/>
              </a:rPr>
              <a:t>Dötzel</a:t>
            </a:r>
            <a:endParaRPr lang="de-DE" sz="2000" b="0" strike="noStrike" spc="-1" dirty="0">
              <a:latin typeface="Arial"/>
            </a:endParaRPr>
          </a:p>
          <a:p>
            <a:pPr marL="228600" indent="-227520">
              <a:lnSpc>
                <a:spcPct val="120000"/>
              </a:lnSpc>
              <a:spcBef>
                <a:spcPts val="1001"/>
              </a:spcBef>
              <a:buClr>
                <a:srgbClr val="B71E42"/>
              </a:buClr>
              <a:buFont typeface="Arial"/>
              <a:buChar char="•"/>
            </a:pPr>
            <a:r>
              <a:rPr lang="de-DE" sz="2000" b="0" strike="noStrike" spc="-1" dirty="0" err="1">
                <a:solidFill>
                  <a:srgbClr val="000000"/>
                </a:solidFill>
                <a:latin typeface="Gill Sans MT"/>
                <a:ea typeface="DejaVu Sans"/>
              </a:rPr>
              <a:t>Product</a:t>
            </a:r>
            <a:r>
              <a:rPr lang="de-DE" sz="2000" b="0" strike="noStrike" spc="-1" dirty="0">
                <a:solidFill>
                  <a:srgbClr val="000000"/>
                </a:solidFill>
                <a:latin typeface="Gill Sans MT"/>
                <a:ea typeface="DejaVu Sans"/>
              </a:rPr>
              <a:t> </a:t>
            </a:r>
            <a:r>
              <a:rPr lang="de-DE" sz="2000" b="0" strike="noStrike" spc="-1" dirty="0" err="1">
                <a:solidFill>
                  <a:srgbClr val="000000"/>
                </a:solidFill>
                <a:latin typeface="Gill Sans MT"/>
                <a:ea typeface="DejaVu Sans"/>
              </a:rPr>
              <a:t>Owner</a:t>
            </a:r>
            <a:r>
              <a:rPr lang="de-DE" sz="2000" b="0" strike="noStrike" spc="-1" dirty="0">
                <a:solidFill>
                  <a:srgbClr val="000000"/>
                </a:solidFill>
                <a:latin typeface="Gill Sans MT"/>
                <a:ea typeface="DejaVu Sans"/>
              </a:rPr>
              <a:t>: Sebastian Hartmann, Felix Filser</a:t>
            </a:r>
            <a:endParaRPr lang="de-DE" sz="2000" b="0" strike="noStrike" spc="-1" dirty="0">
              <a:latin typeface="Arial"/>
            </a:endParaRPr>
          </a:p>
          <a:p>
            <a:pPr marL="228600" indent="-227520">
              <a:lnSpc>
                <a:spcPct val="120000"/>
              </a:lnSpc>
              <a:spcBef>
                <a:spcPts val="1001"/>
              </a:spcBef>
              <a:buClr>
                <a:srgbClr val="B71E42"/>
              </a:buClr>
              <a:buFont typeface="Arial"/>
              <a:buChar char="•"/>
            </a:pPr>
            <a:r>
              <a:rPr lang="de-DE" sz="2000" b="0" strike="noStrike" spc="-1" dirty="0" err="1">
                <a:solidFill>
                  <a:srgbClr val="000000"/>
                </a:solidFill>
                <a:latin typeface="Gill Sans MT"/>
                <a:ea typeface="DejaVu Sans"/>
              </a:rPr>
              <a:t>Dev</a:t>
            </a:r>
            <a:r>
              <a:rPr lang="de-DE" sz="2000" b="0" strike="noStrike" spc="-1" dirty="0">
                <a:solidFill>
                  <a:srgbClr val="000000"/>
                </a:solidFill>
                <a:latin typeface="Gill Sans MT"/>
                <a:ea typeface="DejaVu Sans"/>
              </a:rPr>
              <a:t>-Team: Niko Burkert, Fabian Bösel, Florian </a:t>
            </a:r>
            <a:r>
              <a:rPr lang="de-DE" sz="2000" b="0" strike="noStrike" spc="-1" dirty="0" err="1">
                <a:solidFill>
                  <a:srgbClr val="000000"/>
                </a:solidFill>
                <a:latin typeface="Gill Sans MT"/>
                <a:ea typeface="DejaVu Sans"/>
              </a:rPr>
              <a:t>Kovacsik</a:t>
            </a:r>
            <a:r>
              <a:rPr lang="de-DE" sz="2000" b="0" strike="noStrike" spc="-1" dirty="0">
                <a:solidFill>
                  <a:srgbClr val="000000"/>
                </a:solidFill>
                <a:latin typeface="Gill Sans MT"/>
                <a:ea typeface="DejaVu Sans"/>
              </a:rPr>
              <a:t>, Moritz Nentwig</a:t>
            </a:r>
            <a:endParaRPr lang="de-DE" sz="2000" b="0" strike="noStrike" spc="-1" dirty="0">
              <a:latin typeface="Arial"/>
            </a:endParaRPr>
          </a:p>
          <a:p>
            <a:pPr>
              <a:lnSpc>
                <a:spcPct val="120000"/>
              </a:lnSpc>
              <a:spcBef>
                <a:spcPts val="1001"/>
              </a:spcBef>
            </a:pPr>
            <a:endParaRPr lang="de-DE" sz="2000" b="0" strike="noStrike" spc="-1" dirty="0">
              <a:latin typeface="Arial"/>
            </a:endParaRPr>
          </a:p>
        </p:txBody>
      </p:sp>
    </p:spTree>
    <p:extLst>
      <p:ext uri="{BB962C8B-B14F-4D97-AF65-F5344CB8AC3E}">
        <p14:creationId xmlns:p14="http://schemas.microsoft.com/office/powerpoint/2010/main" val="416063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451520" y="804600"/>
            <a:ext cx="9602280" cy="10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de-DE" sz="3200" b="0" strike="noStrike" cap="all" spc="-1" dirty="0">
                <a:solidFill>
                  <a:srgbClr val="000000"/>
                </a:solidFill>
                <a:latin typeface="Gill Sans MT"/>
                <a:ea typeface="DejaVu Sans"/>
              </a:rPr>
              <a:t>Problemstellung</a:t>
            </a:r>
            <a:endParaRPr lang="de-DE" sz="3200" b="0" strike="noStrike" spc="-1" dirty="0">
              <a:latin typeface="Arial"/>
            </a:endParaRPr>
          </a:p>
        </p:txBody>
      </p:sp>
      <p:sp>
        <p:nvSpPr>
          <p:cNvPr id="129" name="CustomShape 2"/>
          <p:cNvSpPr/>
          <p:nvPr/>
        </p:nvSpPr>
        <p:spPr>
          <a:xfrm>
            <a:off x="1451520" y="2015640"/>
            <a:ext cx="9602280" cy="344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Regale und Ladungsträger werden heute meist nur „vereinfacht“ in 2D digital geplant. Die konkrete Umsetzung erfolgt in der Regel auf Basis eines modularen Systems (z.B. item Systemtechnik) und ist damit leicht anpassbar </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Veränderungen der Position von Regalen und Ladungsträgern erfolgen in der Produktion auf Zuruf, Veränderungen der Ausführung in Optimierungsworkshops </a:t>
            </a:r>
            <a:r>
              <a:rPr lang="de-DE" sz="2000" spc="-1" dirty="0">
                <a:solidFill>
                  <a:srgbClr val="000000"/>
                </a:solidFill>
                <a:latin typeface="Gill Sans MT"/>
                <a:ea typeface="Microsoft YaHei"/>
                <a:sym typeface="Wingdings" panose="05000000000000000000" pitchFamily="2" charset="2"/>
              </a:rPr>
              <a:t> Produktionshilfe</a:t>
            </a:r>
            <a:endParaRPr lang="de-DE" sz="2000" spc="-1" dirty="0">
              <a:solidFill>
                <a:srgbClr val="000000"/>
              </a:solidFill>
              <a:latin typeface="Gill Sans MT"/>
              <a:ea typeface="Microsoft YaHei"/>
            </a:endParaRP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Die tatsächliche Situation von Regalen und Ladungsträgern ist in der digitalen Welt meist nicht korrekt vorhanden</a:t>
            </a:r>
          </a:p>
          <a:p>
            <a:pPr>
              <a:lnSpc>
                <a:spcPct val="120000"/>
              </a:lnSpc>
              <a:spcBef>
                <a:spcPts val="1001"/>
              </a:spcBef>
            </a:pPr>
            <a:endParaRPr lang="de-DE" sz="2000" b="0" strike="noStrike" spc="-1" dirty="0">
              <a:latin typeface="Arial"/>
            </a:endParaRPr>
          </a:p>
          <a:p>
            <a:pPr>
              <a:lnSpc>
                <a:spcPct val="120000"/>
              </a:lnSpc>
              <a:spcBef>
                <a:spcPts val="1001"/>
              </a:spcBef>
            </a:pPr>
            <a:endParaRPr lang="de-DE"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451520" y="804600"/>
            <a:ext cx="9602280" cy="10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de-DE" sz="3200" cap="all" spc="-1" dirty="0">
                <a:solidFill>
                  <a:srgbClr val="000000"/>
                </a:solidFill>
                <a:latin typeface="Gill Sans MT"/>
              </a:rPr>
              <a:t>ZIELSETZUNG</a:t>
            </a:r>
          </a:p>
        </p:txBody>
      </p:sp>
      <p:sp>
        <p:nvSpPr>
          <p:cNvPr id="131" name="CustomShape 2"/>
          <p:cNvSpPr/>
          <p:nvPr/>
        </p:nvSpPr>
        <p:spPr>
          <a:xfrm>
            <a:off x="1451520" y="2015640"/>
            <a:ext cx="9602280" cy="344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B71E42"/>
              </a:buClr>
              <a:buFont typeface="Arial"/>
              <a:buChar char="•"/>
            </a:pPr>
            <a:endParaRPr lang="de-DE" sz="2000" b="0" strike="noStrike" spc="-1" dirty="0">
              <a:latin typeface="Arial"/>
            </a:endParaRPr>
          </a:p>
        </p:txBody>
      </p:sp>
      <p:sp>
        <p:nvSpPr>
          <p:cNvPr id="4" name="CustomShape 2">
            <a:extLst>
              <a:ext uri="{FF2B5EF4-FFF2-40B4-BE49-F238E27FC236}">
                <a16:creationId xmlns:a16="http://schemas.microsoft.com/office/drawing/2014/main" id="{F34002A7-7412-4478-9ED9-251E251AC775}"/>
              </a:ext>
            </a:extLst>
          </p:cNvPr>
          <p:cNvSpPr/>
          <p:nvPr/>
        </p:nvSpPr>
        <p:spPr>
          <a:xfrm>
            <a:off x="1603920" y="2168040"/>
            <a:ext cx="9602280" cy="344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Darstellung von Regalen und Ladungsträgern in Unity 3D</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Eindeutige Identifikation der Position von Regalen und Ladungsträgern</a:t>
            </a:r>
          </a:p>
          <a:p>
            <a:pPr marL="685800" lvl="1"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in der Realität z.B. mit Kameras und mit QR-Code </a:t>
            </a:r>
          </a:p>
          <a:p>
            <a:pPr marL="685800" lvl="1"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Einteilung in verschiedene Stationen</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Microsoft YaHei"/>
              </a:rPr>
              <a:t>Ziel: Entwicklung einer Systemarchitektur, die einen kontinuierlichen Abgleich der realen Position von Regalen und Ladungsträgern mit einem Layout in Unity 3D ermöglicht</a:t>
            </a:r>
            <a:endParaRPr lang="de-DE" sz="2000" b="0" strike="noStrike" spc="-1" dirty="0">
              <a:latin typeface="Arial"/>
            </a:endParaRPr>
          </a:p>
          <a:p>
            <a:pPr>
              <a:lnSpc>
                <a:spcPct val="120000"/>
              </a:lnSpc>
              <a:spcBef>
                <a:spcPts val="1001"/>
              </a:spcBef>
            </a:pPr>
            <a:endParaRPr lang="de-DE" sz="20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451520" y="2193840"/>
            <a:ext cx="9602280" cy="280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20000"/>
              </a:lnSpc>
              <a:spcBef>
                <a:spcPts val="1001"/>
              </a:spcBef>
            </a:pPr>
            <a:endParaRPr lang="de-DE" sz="1800" b="0" strike="noStrike" spc="-1" dirty="0">
              <a:latin typeface="Arial"/>
            </a:endParaRPr>
          </a:p>
          <a:p>
            <a:pPr>
              <a:lnSpc>
                <a:spcPct val="120000"/>
              </a:lnSpc>
              <a:spcBef>
                <a:spcPts val="1001"/>
              </a:spcBef>
            </a:pPr>
            <a:endParaRPr lang="de-DE" sz="1800" b="0" strike="noStrike" spc="-1" dirty="0">
              <a:latin typeface="Arial"/>
            </a:endParaRP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Stationen und dazugehörige Ladungsträger, sowie Kameraflächen zu erstellen</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rPr>
              <a:t>entsprechende Ladungsträger in Station dazugehörigen Kamerafläche überwachen</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rPr>
              <a:t>QR Code Zuweisung: ausdrucken und auf Ladungsträger anbringen</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rPr>
              <a:t>Software überwacht in frei wählbaren, zyklischen Zeitabständen die entsprechenden Kameraflächen und stellt die gefundenen QR-Codes als Ladungsträger in der Übersicht dar</a:t>
            </a:r>
          </a:p>
          <a:p>
            <a:pPr marL="228600" indent="-227520">
              <a:lnSpc>
                <a:spcPct val="120000"/>
              </a:lnSpc>
              <a:spcBef>
                <a:spcPts val="1001"/>
              </a:spcBef>
              <a:buClr>
                <a:srgbClr val="B71E42"/>
              </a:buClr>
              <a:buFont typeface="Arial"/>
              <a:buChar char="•"/>
            </a:pPr>
            <a:endParaRPr lang="de-DE" sz="2000" spc="-1" dirty="0">
              <a:solidFill>
                <a:srgbClr val="000000"/>
              </a:solidFill>
              <a:latin typeface="Gill Sans MT"/>
            </a:endParaRPr>
          </a:p>
          <a:p>
            <a:pPr>
              <a:lnSpc>
                <a:spcPct val="120000"/>
              </a:lnSpc>
              <a:spcBef>
                <a:spcPts val="1001"/>
              </a:spcBef>
            </a:pPr>
            <a:endParaRPr lang="de-DE" sz="2000" b="0" strike="noStrike" spc="-1" dirty="0">
              <a:latin typeface="Arial"/>
            </a:endParaRPr>
          </a:p>
          <a:p>
            <a:pPr>
              <a:lnSpc>
                <a:spcPct val="90000"/>
              </a:lnSpc>
              <a:spcBef>
                <a:spcPts val="1001"/>
              </a:spcBef>
            </a:pPr>
            <a:endParaRPr lang="de-DE" sz="2000" b="0" strike="noStrike" spc="-1" dirty="0">
              <a:latin typeface="Arial"/>
            </a:endParaRPr>
          </a:p>
        </p:txBody>
      </p:sp>
      <p:sp>
        <p:nvSpPr>
          <p:cNvPr id="133" name="CustomShape 2"/>
          <p:cNvSpPr/>
          <p:nvPr/>
        </p:nvSpPr>
        <p:spPr>
          <a:xfrm>
            <a:off x="1451520" y="804600"/>
            <a:ext cx="9602280" cy="10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de-DE" sz="3200" b="0" strike="noStrike" cap="all" spc="-1" dirty="0">
                <a:solidFill>
                  <a:srgbClr val="000000"/>
                </a:solidFill>
                <a:latin typeface="Gill Sans MT"/>
                <a:ea typeface="DejaVu Sans"/>
              </a:rPr>
              <a:t>WAS KANN UNSER PRODUKT?</a:t>
            </a:r>
            <a:endParaRPr lang="de-DE" sz="32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522542" y="2522314"/>
            <a:ext cx="9602280" cy="280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20000"/>
              </a:lnSpc>
              <a:spcBef>
                <a:spcPts val="1001"/>
              </a:spcBef>
            </a:pPr>
            <a:endParaRPr lang="de-DE" sz="1800" b="0" strike="noStrike" spc="-1" dirty="0">
              <a:latin typeface="Arial"/>
            </a:endParaRPr>
          </a:p>
          <a:p>
            <a:pPr>
              <a:lnSpc>
                <a:spcPct val="120000"/>
              </a:lnSpc>
              <a:spcBef>
                <a:spcPts val="1001"/>
              </a:spcBef>
            </a:pPr>
            <a:endParaRPr lang="de-DE" sz="1800" b="0" strike="noStrike" spc="-1" dirty="0">
              <a:latin typeface="Arial"/>
            </a:endParaRP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Automatisches Auslesen der Kamerabilder</a:t>
            </a: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Verbinden der realen Welt mit virtueller 3D Grafik</a:t>
            </a: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Vielseitig einsetzbar und in andere Bereiche übertragbar</a:t>
            </a:r>
          </a:p>
          <a:p>
            <a:pPr marL="228600" indent="-227520">
              <a:lnSpc>
                <a:spcPct val="120000"/>
              </a:lnSpc>
              <a:spcBef>
                <a:spcPts val="1001"/>
              </a:spcBef>
              <a:buClr>
                <a:srgbClr val="B71E42"/>
              </a:buClr>
              <a:buFont typeface="Arial"/>
              <a:buChar char="•"/>
            </a:pPr>
            <a:r>
              <a:rPr lang="de-DE" sz="2000" spc="-1" dirty="0">
                <a:solidFill>
                  <a:srgbClr val="000000"/>
                </a:solidFill>
                <a:latin typeface="Gill Sans MT"/>
                <a:ea typeface="DejaVu Sans"/>
              </a:rPr>
              <a:t>Produkt ist skalierbar und nahtlos erweiterbar</a:t>
            </a:r>
            <a:endParaRPr lang="de-DE" sz="2000" b="0" strike="noStrike" spc="-1" dirty="0">
              <a:solidFill>
                <a:srgbClr val="000000"/>
              </a:solidFill>
              <a:latin typeface="Gill Sans MT"/>
              <a:ea typeface="DejaVu Sans"/>
            </a:endParaRP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Echtzeit Darstellung der Ladungsträger</a:t>
            </a: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Filtermöglichkeiten zur bessern Übersicht in GUI</a:t>
            </a:r>
          </a:p>
          <a:p>
            <a:pPr marL="228600" indent="-227520">
              <a:lnSpc>
                <a:spcPct val="120000"/>
              </a:lnSpc>
              <a:spcBef>
                <a:spcPts val="1001"/>
              </a:spcBef>
              <a:buClr>
                <a:srgbClr val="B71E42"/>
              </a:buClr>
              <a:buFont typeface="Arial"/>
              <a:buChar char="•"/>
            </a:pPr>
            <a:r>
              <a:rPr lang="de-DE" sz="2000" b="0" strike="noStrike" spc="-1" dirty="0">
                <a:solidFill>
                  <a:srgbClr val="000000"/>
                </a:solidFill>
                <a:latin typeface="Gill Sans MT"/>
                <a:ea typeface="DejaVu Sans"/>
              </a:rPr>
              <a:t>Selbsterklärende grafische Benutzeroberfläche für eine leichte Bedienung</a:t>
            </a:r>
          </a:p>
          <a:p>
            <a:pPr marL="228600" indent="-227520">
              <a:lnSpc>
                <a:spcPct val="120000"/>
              </a:lnSpc>
              <a:spcBef>
                <a:spcPts val="1001"/>
              </a:spcBef>
              <a:buClr>
                <a:srgbClr val="B71E42"/>
              </a:buClr>
              <a:buFont typeface="Arial"/>
              <a:buChar char="•"/>
            </a:pPr>
            <a:endParaRPr lang="de-DE" sz="2000" spc="-1" dirty="0">
              <a:solidFill>
                <a:srgbClr val="000000"/>
              </a:solidFill>
              <a:latin typeface="Gill Sans MT"/>
            </a:endParaRPr>
          </a:p>
          <a:p>
            <a:pPr>
              <a:lnSpc>
                <a:spcPct val="120000"/>
              </a:lnSpc>
              <a:spcBef>
                <a:spcPts val="1001"/>
              </a:spcBef>
            </a:pPr>
            <a:endParaRPr lang="de-DE" sz="2000" b="0" strike="noStrike" spc="-1" dirty="0">
              <a:latin typeface="Arial"/>
            </a:endParaRPr>
          </a:p>
          <a:p>
            <a:pPr>
              <a:lnSpc>
                <a:spcPct val="90000"/>
              </a:lnSpc>
              <a:spcBef>
                <a:spcPts val="1001"/>
              </a:spcBef>
            </a:pPr>
            <a:endParaRPr lang="de-DE" sz="2000" b="0" strike="noStrike" spc="-1" dirty="0">
              <a:latin typeface="Arial"/>
            </a:endParaRPr>
          </a:p>
        </p:txBody>
      </p:sp>
      <p:sp>
        <p:nvSpPr>
          <p:cNvPr id="133" name="CustomShape 2"/>
          <p:cNvSpPr/>
          <p:nvPr/>
        </p:nvSpPr>
        <p:spPr>
          <a:xfrm>
            <a:off x="1451520" y="804600"/>
            <a:ext cx="9602280" cy="10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de-DE" sz="3200" b="0" strike="noStrike" cap="all" spc="-1" dirty="0" err="1">
                <a:solidFill>
                  <a:srgbClr val="000000"/>
                </a:solidFill>
                <a:latin typeface="Gill Sans MT"/>
              </a:rPr>
              <a:t>features</a:t>
            </a:r>
            <a:endParaRPr lang="de-DE" sz="3200" b="0" strike="noStrike" spc="-1" dirty="0">
              <a:latin typeface="Arial"/>
            </a:endParaRPr>
          </a:p>
        </p:txBody>
      </p:sp>
    </p:spTree>
    <p:extLst>
      <p:ext uri="{BB962C8B-B14F-4D97-AF65-F5344CB8AC3E}">
        <p14:creationId xmlns:p14="http://schemas.microsoft.com/office/powerpoint/2010/main" val="1573486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TM10001114[[fn=Katalog]]</Template>
  <TotalTime>0</TotalTime>
  <Words>276</Words>
  <Application>Microsoft Office PowerPoint</Application>
  <PresentationFormat>Breitbild</PresentationFormat>
  <Paragraphs>38</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6</vt:i4>
      </vt:variant>
    </vt:vector>
  </HeadingPairs>
  <TitlesOfParts>
    <vt:vector size="13" baseType="lpstr">
      <vt:lpstr>Arial</vt:lpstr>
      <vt:lpstr>Gill Sans MT</vt:lpstr>
      <vt:lpstr>Symbol</vt:lpstr>
      <vt:lpstr>Wingdings</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 Tracking</dc:title>
  <dc:subject/>
  <dc:creator>Fe.Fi@bwedu.de</dc:creator>
  <dc:description/>
  <cp:lastModifiedBy>Fe Fi</cp:lastModifiedBy>
  <cp:revision>34</cp:revision>
  <dcterms:created xsi:type="dcterms:W3CDTF">2020-12-01T16:06:15Z</dcterms:created>
  <dcterms:modified xsi:type="dcterms:W3CDTF">2021-01-19T17:28:39Z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