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62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74140"/>
            <a:ext cx="11977816" cy="6783860"/>
          </a:xfrm>
        </p:spPr>
        <p:txBody>
          <a:bodyPr>
            <a:noAutofit/>
          </a:bodyPr>
          <a:lstStyle/>
          <a:p>
            <a:r>
              <a:rPr lang="ru-RU" sz="4400" dirty="0"/>
              <a:t>Составить программу для определения таблицы значений функции </a:t>
            </a:r>
            <a:r>
              <a:rPr lang="ru-RU" sz="4400" b="1" i="1" dirty="0"/>
              <a:t>у</a:t>
            </a:r>
            <a:r>
              <a:rPr lang="ru-RU" sz="4400" dirty="0"/>
              <a:t> в произвольном диапазоне [</a:t>
            </a:r>
            <a:r>
              <a:rPr lang="en-US" sz="4400" b="1" i="1" dirty="0"/>
              <a:t>a</a:t>
            </a:r>
            <a:r>
              <a:rPr lang="ru-RU" sz="4400" dirty="0"/>
              <a:t>, </a:t>
            </a:r>
            <a:r>
              <a:rPr lang="en-US" sz="4400" b="1" i="1" dirty="0"/>
              <a:t>b</a:t>
            </a:r>
            <a:r>
              <a:rPr lang="ru-RU" sz="4400" dirty="0"/>
              <a:t>] изменения аргумента </a:t>
            </a:r>
            <a:r>
              <a:rPr lang="ru-RU" sz="4400" b="1" i="1" dirty="0"/>
              <a:t>х</a:t>
            </a:r>
            <a:r>
              <a:rPr lang="ru-RU" sz="4400" b="1" dirty="0"/>
              <a:t> </a:t>
            </a:r>
            <a:r>
              <a:rPr lang="ru-RU" sz="4400" dirty="0"/>
              <a:t>с произвольным шагом </a:t>
            </a:r>
            <a:r>
              <a:rPr lang="en-US" sz="4400" b="1" i="1" dirty="0"/>
              <a:t>h</a:t>
            </a:r>
            <a:r>
              <a:rPr lang="ru-RU" sz="4400" dirty="0"/>
              <a:t>. </a:t>
            </a:r>
            <a:br>
              <a:rPr lang="ru-RU" sz="4400" dirty="0"/>
            </a:br>
            <a:r>
              <a:rPr lang="ru-RU" sz="4400" dirty="0"/>
              <a:t>Значения </a:t>
            </a:r>
            <a:r>
              <a:rPr lang="en-US" sz="4400" b="1" i="1" dirty="0"/>
              <a:t>a</a:t>
            </a:r>
            <a:r>
              <a:rPr lang="ru-RU" sz="4400" b="1" dirty="0"/>
              <a:t>, </a:t>
            </a:r>
            <a:r>
              <a:rPr lang="en-US" sz="4400" b="1" i="1" dirty="0"/>
              <a:t>b</a:t>
            </a:r>
            <a:r>
              <a:rPr lang="ru-RU" sz="4400" b="1" dirty="0"/>
              <a:t>, </a:t>
            </a:r>
            <a:r>
              <a:rPr lang="en-US" sz="4400" b="1" i="1" dirty="0"/>
              <a:t>h</a:t>
            </a:r>
            <a:r>
              <a:rPr lang="en-US" sz="4400" b="1" dirty="0"/>
              <a:t> </a:t>
            </a:r>
            <a:r>
              <a:rPr lang="ru-RU" sz="4400" dirty="0"/>
              <a:t>вводятся с клавиатуры. Таблица должна содержать следующие столбцы: порядковый номер, значение аргумента </a:t>
            </a:r>
            <a:r>
              <a:rPr lang="en-US" sz="4400" b="1" i="1" dirty="0"/>
              <a:t>x</a:t>
            </a:r>
            <a:r>
              <a:rPr lang="ru-RU" sz="4400" dirty="0"/>
              <a:t>, значение функции, сообщение о возрастании или убывании функции. </a:t>
            </a:r>
            <a:br>
              <a:rPr lang="ru-RU" sz="4400" dirty="0"/>
            </a:br>
            <a:r>
              <a:rPr lang="ru-RU" sz="4400" dirty="0"/>
              <a:t>Определить максимальное и минимальное значения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7618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356079"/>
              </p:ext>
            </p:extLst>
          </p:nvPr>
        </p:nvGraphicFramePr>
        <p:xfrm>
          <a:off x="820413" y="86460"/>
          <a:ext cx="4249549" cy="12933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Уравнение" r:id="rId3" imgW="1320227" imgH="469696" progId="Equation.3">
                  <p:embed/>
                </p:oleObj>
              </mc:Choice>
              <mc:Fallback>
                <p:oleObj name="Уравнение" r:id="rId3" imgW="1320227" imgH="46969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413" y="86460"/>
                        <a:ext cx="4249549" cy="12933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473617" y="440742"/>
            <a:ext cx="48731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>
              <a:spcAft>
                <a:spcPts val="0"/>
              </a:spcAft>
            </a:pPr>
            <a:r>
              <a:rPr lang="en-US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2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; </a:t>
            </a:r>
            <a:r>
              <a:rPr lang="en-US" sz="32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 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/15.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204" y="1344027"/>
            <a:ext cx="12278408" cy="5547841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 flipV="1">
            <a:off x="3983911" y="3098800"/>
            <a:ext cx="2586222" cy="172443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902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10065"/>
            <a:ext cx="12192000" cy="6573757"/>
          </a:xfrm>
          <a:ln>
            <a:solidFill>
              <a:srgbClr val="00B050"/>
            </a:solidFill>
          </a:ln>
        </p:spPr>
        <p:txBody>
          <a:bodyPr numCol="2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#include &lt;</a:t>
            </a:r>
            <a:r>
              <a:rPr lang="en-US" b="1" dirty="0" err="1"/>
              <a:t>conio.h</a:t>
            </a:r>
            <a:r>
              <a:rPr lang="en-US" b="1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#include &lt;</a:t>
            </a:r>
            <a:r>
              <a:rPr lang="en-US" b="1" dirty="0" err="1"/>
              <a:t>math.h</a:t>
            </a:r>
            <a:r>
              <a:rPr lang="en-US" b="1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{</a:t>
            </a:r>
            <a:r>
              <a:rPr lang="ru-RU" b="1" dirty="0">
                <a:solidFill>
                  <a:srgbClr val="00B050"/>
                </a:solidFill>
              </a:rPr>
              <a:t>//инициализация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и декларация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double pi = 3.1415, a = pi, b = 2 * pi, </a:t>
            </a:r>
          </a:p>
          <a:p>
            <a:pPr marL="0" indent="0">
              <a:buNone/>
            </a:pPr>
            <a:r>
              <a:rPr lang="en-US" b="1" dirty="0"/>
              <a:t>h = pi / 15, x, y(0), temp, min, max;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min = max = a;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(0);</a:t>
            </a:r>
            <a:r>
              <a:rPr lang="ru-RU" b="1" dirty="0">
                <a:solidFill>
                  <a:srgbClr val="00B050"/>
                </a:solidFill>
              </a:rPr>
              <a:t>//порядковый номер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x = a;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while(x &lt;= b)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{   temp = y; </a:t>
            </a:r>
            <a:r>
              <a:rPr lang="en-US" b="1" dirty="0">
                <a:solidFill>
                  <a:srgbClr val="00B050"/>
                </a:solidFill>
              </a:rPr>
              <a:t>//</a:t>
            </a:r>
            <a:r>
              <a:rPr lang="ru-RU" b="1" dirty="0">
                <a:solidFill>
                  <a:srgbClr val="00B050"/>
                </a:solidFill>
              </a:rPr>
              <a:t>для хранения предыдущего значения функции</a:t>
            </a:r>
            <a:endParaRPr lang="en-US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y = sin(x)*</a:t>
            </a:r>
            <a:r>
              <a:rPr lang="en-US" b="1" dirty="0" err="1"/>
              <a:t>cos</a:t>
            </a:r>
            <a:r>
              <a:rPr lang="en-US" b="1" dirty="0"/>
              <a:t>(x) / </a:t>
            </a:r>
            <a:r>
              <a:rPr lang="en-US" b="1" dirty="0" err="1"/>
              <a:t>sqrt</a:t>
            </a:r>
            <a:r>
              <a:rPr lang="en-US" b="1" dirty="0"/>
              <a:t>(x);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</a:t>
            </a:r>
            <a:r>
              <a:rPr lang="en-US" b="1" dirty="0"/>
              <a:t>++;</a:t>
            </a:r>
            <a:r>
              <a:rPr lang="ru-RU" b="1" dirty="0">
                <a:solidFill>
                  <a:srgbClr val="00B050"/>
                </a:solidFill>
              </a:rPr>
              <a:t>//наращивание порядкового №</a:t>
            </a:r>
            <a:endParaRPr lang="en-US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printf</a:t>
            </a:r>
            <a:r>
              <a:rPr lang="en-US" b="1" dirty="0"/>
              <a:t> (“</a:t>
            </a:r>
            <a:r>
              <a:rPr lang="en-US" b="1" dirty="0">
                <a:solidFill>
                  <a:srgbClr val="FF0000"/>
                </a:solidFill>
              </a:rPr>
              <a:t># </a:t>
            </a:r>
            <a:r>
              <a:rPr lang="en-US" b="1" dirty="0"/>
              <a:t>%3d </a:t>
            </a:r>
            <a:r>
              <a:rPr lang="en-US" b="1" dirty="0" err="1">
                <a:solidFill>
                  <a:srgbClr val="FF0000"/>
                </a:solidFill>
              </a:rPr>
              <a:t>pri</a:t>
            </a:r>
            <a:r>
              <a:rPr lang="en-US" b="1" dirty="0">
                <a:solidFill>
                  <a:srgbClr val="FF0000"/>
                </a:solidFill>
              </a:rPr>
              <a:t> x=</a:t>
            </a:r>
            <a:r>
              <a:rPr lang="en-US" b="1" dirty="0"/>
              <a:t>%6.2f  </a:t>
            </a:r>
            <a:r>
              <a:rPr lang="en-US" b="1" dirty="0">
                <a:solidFill>
                  <a:srgbClr val="FF0000"/>
                </a:solidFill>
              </a:rPr>
              <a:t>y=</a:t>
            </a:r>
            <a:r>
              <a:rPr lang="en-US" b="1" dirty="0"/>
              <a:t>%6.2f   “,</a:t>
            </a:r>
            <a:r>
              <a:rPr lang="en-US" b="1" dirty="0" err="1"/>
              <a:t>i,x,y</a:t>
            </a:r>
            <a:r>
              <a:rPr lang="en-US" b="1" dirty="0"/>
              <a:t>); </a:t>
            </a:r>
            <a:r>
              <a:rPr lang="ru-RU" b="1" dirty="0">
                <a:solidFill>
                  <a:srgbClr val="00B050"/>
                </a:solidFill>
              </a:rPr>
              <a:t>//вывод результата как в условии</a:t>
            </a:r>
            <a:endParaRPr lang="en-US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//</a:t>
            </a:r>
            <a:r>
              <a:rPr lang="ru-RU" b="1" dirty="0">
                <a:solidFill>
                  <a:srgbClr val="00B050"/>
                </a:solidFill>
              </a:rPr>
              <a:t>определение возрастания\убывания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if (y &gt; temp) </a:t>
            </a:r>
            <a:r>
              <a:rPr lang="en-US" b="1" dirty="0" err="1"/>
              <a:t>printf</a:t>
            </a:r>
            <a:r>
              <a:rPr lang="en-US" b="1" dirty="0"/>
              <a:t>("function down\n“);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else </a:t>
            </a:r>
            <a:r>
              <a:rPr lang="en-US" b="1" dirty="0" err="1"/>
              <a:t>printf</a:t>
            </a:r>
            <a:r>
              <a:rPr lang="en-US" b="1" dirty="0"/>
              <a:t>("function up\n“);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x += h;</a:t>
            </a:r>
            <a:r>
              <a:rPr lang="ru-RU" b="1" dirty="0">
                <a:solidFill>
                  <a:srgbClr val="00B050"/>
                </a:solidFill>
              </a:rPr>
              <a:t> //шаг здесь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//</a:t>
            </a:r>
            <a:r>
              <a:rPr lang="ru-RU" b="1" dirty="0">
                <a:solidFill>
                  <a:srgbClr val="00B050"/>
                </a:solidFill>
              </a:rPr>
              <a:t>определение мин и мах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if (min &gt; y) min = y;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if (max &lt; y) max = y;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}</a:t>
            </a:r>
            <a:r>
              <a:rPr lang="ru-RU" b="1" dirty="0">
                <a:solidFill>
                  <a:srgbClr val="00B050"/>
                </a:solidFill>
              </a:rPr>
              <a:t>// вывод</a:t>
            </a:r>
            <a:r>
              <a:rPr lang="ru-RU" b="1" dirty="0"/>
              <a:t> </a:t>
            </a:r>
            <a:r>
              <a:rPr lang="ru-RU" b="1" dirty="0">
                <a:solidFill>
                  <a:srgbClr val="00B050"/>
                </a:solidFill>
              </a:rPr>
              <a:t>мин и мах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printf</a:t>
            </a:r>
            <a:r>
              <a:rPr lang="en-US" b="1" dirty="0"/>
              <a:t>("</a:t>
            </a:r>
            <a:r>
              <a:rPr lang="en-US" b="1" dirty="0">
                <a:solidFill>
                  <a:srgbClr val="FF0000"/>
                </a:solidFill>
              </a:rPr>
              <a:t>min=</a:t>
            </a:r>
            <a:r>
              <a:rPr lang="en-US" b="1" dirty="0"/>
              <a:t>%6.2f</a:t>
            </a:r>
            <a:r>
              <a:rPr lang="en-US" b="1" dirty="0">
                <a:solidFill>
                  <a:srgbClr val="FF0000"/>
                </a:solidFill>
              </a:rPr>
              <a:t>, max=</a:t>
            </a:r>
            <a:r>
              <a:rPr lang="en-US" b="1" dirty="0"/>
              <a:t>%6.2f \n“,</a:t>
            </a:r>
            <a:r>
              <a:rPr lang="en-US" b="1" dirty="0" err="1"/>
              <a:t>min,max</a:t>
            </a:r>
            <a:r>
              <a:rPr lang="en-US" b="1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_</a:t>
            </a:r>
            <a:r>
              <a:rPr lang="en-US" b="1" dirty="0" err="1"/>
              <a:t>getch</a:t>
            </a:r>
            <a:r>
              <a:rPr lang="en-US" b="1" dirty="0"/>
              <a:t>(); return 0;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039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0639"/>
            <a:ext cx="12192000" cy="6623184"/>
          </a:xfrm>
          <a:ln>
            <a:solidFill>
              <a:srgbClr val="00B050"/>
            </a:solidFill>
          </a:ln>
        </p:spPr>
        <p:txBody>
          <a:bodyPr numCol="2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#include &lt;</a:t>
            </a:r>
            <a:r>
              <a:rPr lang="en-US" b="1" dirty="0" err="1"/>
              <a:t>conio.h</a:t>
            </a:r>
            <a:r>
              <a:rPr lang="en-US" b="1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#include &lt;</a:t>
            </a:r>
            <a:r>
              <a:rPr lang="en-US" b="1" dirty="0" err="1"/>
              <a:t>math.h</a:t>
            </a:r>
            <a:r>
              <a:rPr lang="en-US" b="1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int</a:t>
            </a:r>
            <a:r>
              <a:rPr lang="en-US" b="1" dirty="0"/>
              <a:t> main()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{</a:t>
            </a:r>
            <a:r>
              <a:rPr lang="ru-RU" b="1" dirty="0">
                <a:solidFill>
                  <a:srgbClr val="00B050"/>
                </a:solidFill>
              </a:rPr>
              <a:t>//инициализация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ru-RU" b="1" dirty="0">
                <a:solidFill>
                  <a:srgbClr val="00B050"/>
                </a:solidFill>
              </a:rPr>
              <a:t>и декларация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double pi = 3.1415, a = pi, b = 2 * pi, </a:t>
            </a:r>
          </a:p>
          <a:p>
            <a:pPr marL="0" indent="0">
              <a:buNone/>
            </a:pPr>
            <a:r>
              <a:rPr lang="en-US" b="1" dirty="0"/>
              <a:t>h = pi / 15, x, y(0), temp, min, max;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min = max = a;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(0);</a:t>
            </a:r>
            <a:r>
              <a:rPr lang="ru-RU" b="1" dirty="0">
                <a:solidFill>
                  <a:srgbClr val="00B050"/>
                </a:solidFill>
              </a:rPr>
              <a:t>//порядковый номер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x = a;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do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{   temp = y; </a:t>
            </a:r>
            <a:r>
              <a:rPr lang="en-US" b="1" dirty="0">
                <a:solidFill>
                  <a:srgbClr val="00B050"/>
                </a:solidFill>
              </a:rPr>
              <a:t>//</a:t>
            </a:r>
            <a:r>
              <a:rPr lang="ru-RU" b="1" dirty="0">
                <a:solidFill>
                  <a:srgbClr val="00B050"/>
                </a:solidFill>
              </a:rPr>
              <a:t>для хранения предыдущего значения функции</a:t>
            </a:r>
            <a:endParaRPr lang="en-US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y = sin(x)*</a:t>
            </a:r>
            <a:r>
              <a:rPr lang="en-US" b="1" dirty="0" err="1"/>
              <a:t>cos</a:t>
            </a:r>
            <a:r>
              <a:rPr lang="en-US" b="1" dirty="0"/>
              <a:t>(x) / </a:t>
            </a:r>
            <a:r>
              <a:rPr lang="en-US" b="1" dirty="0" err="1"/>
              <a:t>sqrt</a:t>
            </a:r>
            <a:r>
              <a:rPr lang="en-US" b="1" dirty="0"/>
              <a:t>(x);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i</a:t>
            </a:r>
            <a:r>
              <a:rPr lang="en-US" b="1" dirty="0"/>
              <a:t>++;</a:t>
            </a:r>
            <a:r>
              <a:rPr lang="ru-RU" b="1" dirty="0">
                <a:solidFill>
                  <a:srgbClr val="00B050"/>
                </a:solidFill>
              </a:rPr>
              <a:t>//наращивание порядкового №</a:t>
            </a:r>
            <a:endParaRPr lang="en-US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printf</a:t>
            </a:r>
            <a:r>
              <a:rPr lang="en-US" b="1" dirty="0"/>
              <a:t> (“</a:t>
            </a:r>
            <a:r>
              <a:rPr lang="en-US" b="1" dirty="0">
                <a:solidFill>
                  <a:srgbClr val="FF0000"/>
                </a:solidFill>
              </a:rPr>
              <a:t># </a:t>
            </a:r>
            <a:r>
              <a:rPr lang="en-US" b="1" dirty="0"/>
              <a:t>%3d </a:t>
            </a:r>
            <a:r>
              <a:rPr lang="en-US" b="1" dirty="0" err="1">
                <a:solidFill>
                  <a:srgbClr val="FF0000"/>
                </a:solidFill>
              </a:rPr>
              <a:t>pri</a:t>
            </a:r>
            <a:r>
              <a:rPr lang="en-US" b="1" dirty="0">
                <a:solidFill>
                  <a:srgbClr val="FF0000"/>
                </a:solidFill>
              </a:rPr>
              <a:t> x=</a:t>
            </a:r>
            <a:r>
              <a:rPr lang="en-US" b="1" dirty="0"/>
              <a:t>%6.2f  </a:t>
            </a:r>
            <a:r>
              <a:rPr lang="en-US" b="1" dirty="0">
                <a:solidFill>
                  <a:srgbClr val="FF0000"/>
                </a:solidFill>
              </a:rPr>
              <a:t>y=</a:t>
            </a:r>
            <a:r>
              <a:rPr lang="en-US" b="1" dirty="0"/>
              <a:t>%6.2f   “,</a:t>
            </a:r>
            <a:r>
              <a:rPr lang="en-US" b="1" dirty="0" err="1"/>
              <a:t>i,x,y</a:t>
            </a:r>
            <a:r>
              <a:rPr lang="en-US" b="1" dirty="0"/>
              <a:t>); </a:t>
            </a:r>
            <a:r>
              <a:rPr lang="ru-RU" b="1" dirty="0">
                <a:solidFill>
                  <a:srgbClr val="00B050"/>
                </a:solidFill>
              </a:rPr>
              <a:t>//вывод результата как в условии</a:t>
            </a:r>
            <a:endParaRPr lang="en-US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//</a:t>
            </a:r>
            <a:r>
              <a:rPr lang="ru-RU" b="1" dirty="0">
                <a:solidFill>
                  <a:srgbClr val="00B050"/>
                </a:solidFill>
              </a:rPr>
              <a:t>определение возрастания\убывания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if (y &gt; temp) </a:t>
            </a:r>
            <a:r>
              <a:rPr lang="en-US" b="1" dirty="0" err="1"/>
              <a:t>printf</a:t>
            </a:r>
            <a:r>
              <a:rPr lang="en-US" b="1" dirty="0"/>
              <a:t>("function down\n“);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else </a:t>
            </a:r>
            <a:r>
              <a:rPr lang="en-US" b="1" dirty="0" err="1"/>
              <a:t>printf</a:t>
            </a:r>
            <a:r>
              <a:rPr lang="en-US" b="1" dirty="0"/>
              <a:t>("function up\n“);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x += h;</a:t>
            </a:r>
            <a:r>
              <a:rPr lang="ru-RU" b="1" dirty="0">
                <a:solidFill>
                  <a:srgbClr val="00B050"/>
                </a:solidFill>
              </a:rPr>
              <a:t> //шаг здесь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//</a:t>
            </a:r>
            <a:r>
              <a:rPr lang="ru-RU" b="1" dirty="0">
                <a:solidFill>
                  <a:srgbClr val="00B050"/>
                </a:solidFill>
              </a:rPr>
              <a:t>определение мин и мах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if (min &gt; y) min = y;</a:t>
            </a:r>
          </a:p>
          <a:p>
            <a:pPr marL="514350" indent="-514350">
              <a:buFont typeface="+mj-lt"/>
              <a:buAutoNum type="arabicPeriod"/>
            </a:pPr>
            <a:r>
              <a:rPr lang="es-ES" b="1" dirty="0"/>
              <a:t>if (max &lt; y) max = y;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}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while(x &lt;= b);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00B050"/>
                </a:solidFill>
              </a:rPr>
              <a:t>// вывод</a:t>
            </a:r>
            <a:r>
              <a:rPr lang="ru-RU" b="1" dirty="0"/>
              <a:t> </a:t>
            </a:r>
            <a:r>
              <a:rPr lang="ru-RU" b="1" dirty="0">
                <a:solidFill>
                  <a:srgbClr val="00B050"/>
                </a:solidFill>
              </a:rPr>
              <a:t>мин и мах</a:t>
            </a:r>
            <a:endParaRPr lang="ru-RU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printf</a:t>
            </a:r>
            <a:r>
              <a:rPr lang="en-US" b="1" dirty="0"/>
              <a:t>("</a:t>
            </a:r>
            <a:r>
              <a:rPr lang="en-US" b="1" dirty="0">
                <a:solidFill>
                  <a:srgbClr val="FF0000"/>
                </a:solidFill>
              </a:rPr>
              <a:t>min=</a:t>
            </a:r>
            <a:r>
              <a:rPr lang="en-US" b="1" dirty="0"/>
              <a:t>%6.2f</a:t>
            </a:r>
            <a:r>
              <a:rPr lang="en-US" b="1" dirty="0">
                <a:solidFill>
                  <a:srgbClr val="FF0000"/>
                </a:solidFill>
              </a:rPr>
              <a:t>, max=</a:t>
            </a:r>
            <a:r>
              <a:rPr lang="en-US" b="1" dirty="0"/>
              <a:t>%6.2f \n“,</a:t>
            </a:r>
            <a:r>
              <a:rPr lang="en-US" b="1" dirty="0" err="1"/>
              <a:t>min,max</a:t>
            </a:r>
            <a:r>
              <a:rPr lang="en-US" b="1" dirty="0"/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_</a:t>
            </a:r>
            <a:r>
              <a:rPr lang="en-US" b="1" dirty="0" err="1"/>
              <a:t>getch</a:t>
            </a:r>
            <a:r>
              <a:rPr lang="en-US" b="1"/>
              <a:t>(); return 0;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ru-RU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086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566927"/>
              </p:ext>
            </p:extLst>
          </p:nvPr>
        </p:nvGraphicFramePr>
        <p:xfrm>
          <a:off x="1583265" y="1272766"/>
          <a:ext cx="7885618" cy="1962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Уравнение" r:id="rId3" imgW="2032000" imgH="508000" progId="Equation.3">
                  <p:embed/>
                </p:oleObj>
              </mc:Choice>
              <mc:Fallback>
                <p:oleObj name="Уравнение" r:id="rId3" imgW="2032000" imgH="508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265" y="1272766"/>
                        <a:ext cx="7885618" cy="1962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426892"/>
              </p:ext>
            </p:extLst>
          </p:nvPr>
        </p:nvGraphicFramePr>
        <p:xfrm>
          <a:off x="1786467" y="4215871"/>
          <a:ext cx="8034570" cy="1194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Уравнение" r:id="rId5" imgW="2108200" imgH="304800" progId="Equation.3">
                  <p:embed/>
                </p:oleObj>
              </mc:Choice>
              <mc:Fallback>
                <p:oleObj name="Уравнение" r:id="rId5" imgW="2108200" imgH="3048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6467" y="4215871"/>
                        <a:ext cx="8034570" cy="1194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89467" y="308748"/>
            <a:ext cx="71119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3200" dirty="0"/>
              <a:t>Второй уровень сложности</a:t>
            </a:r>
            <a:endParaRPr kumimoji="0" lang="ru-RU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75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0200" y="160868"/>
            <a:ext cx="11030527" cy="6019270"/>
          </a:xfrm>
        </p:spPr>
        <p:txBody>
          <a:bodyPr numCol="2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conio.h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math.h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pi = 3.1415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a = 0.1, b = 1.0, h = 0.1,s(0),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y,x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k,n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vvod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scanf_s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&amp;n);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(x &lt;= b)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(k=1;k&lt;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n;k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marL="514350" indent="-514350">
              <a:buFont typeface="+mj-lt"/>
              <a:buAutoNum type="arabicPeriod"/>
            </a:pP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s += pow(-1, k + 1)*pow(x, 2 * k) / (2 * k*(2 * k - 1));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y = x * 1 / atan(x) - log(sqrt(1 + x * x));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+= h;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шаг здесь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"%6.2f %6.2f %6.2f\n"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s,y,s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-y);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710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2C848-E506-427D-9B19-0AFFCFB1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E5F6576-95AE-4BFF-ABC8-867EF330E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0757" y="1397479"/>
            <a:ext cx="7731941" cy="453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0525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TM02900688[[fn=Аспект]]</Template>
  <TotalTime>380</TotalTime>
  <Words>711</Words>
  <Application>Microsoft Office PowerPoint</Application>
  <PresentationFormat>Широкоэкранный</PresentationFormat>
  <Paragraphs>75</Paragraphs>
  <Slides>7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Wingdings 2</vt:lpstr>
      <vt:lpstr>HDOfficeLightV0</vt:lpstr>
      <vt:lpstr>Уравнение</vt:lpstr>
      <vt:lpstr>Составить программу для определения таблицы значений функции у в произвольном диапазоне [a, b] изменения аргумента х с произвольным шагом h.  Значения a, b, h вводятся с клавиатуры. Таблица должна содержать следующие столбцы: порядковый номер, значение аргумента x, значение функции, сообщение о возрастании или убывании функции.  Определить максимальное и минимальное значения функции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Составить программу для определения таблицы значений функции у в произвольном диапазоне [a, b] изменения аргумента х с произвольным шагом h. Значения a, b, h вводятся с клавиатуры. Таблица должна содержать следующие столбцы: порядковый номер, значение аргумента x, значение функции, сообщение о возрастании или убывании функции.  Определить максимальное и минимальное значения функции</dc:title>
  <dc:creator>teacher</dc:creator>
  <cp:lastModifiedBy>Федкевич Диана</cp:lastModifiedBy>
  <cp:revision>33</cp:revision>
  <dcterms:created xsi:type="dcterms:W3CDTF">2016-02-17T06:05:41Z</dcterms:created>
  <dcterms:modified xsi:type="dcterms:W3CDTF">2023-10-09T07:35:27Z</dcterms:modified>
</cp:coreProperties>
</file>