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0" r:id="rId9"/>
    <p:sldId id="272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imoto minami" initials="im [6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IMOTO, MINAMI" initials="IM" lastIdx="1" clrIdx="0">
    <p:extLst/>
  </p:cmAuthor>
  <p:cmAuthor id="2" name="imoto minami" initials="im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imoto minami" initials="im [2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imoto minami" initials="im [3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imoto minami" initials="im [4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imoto minami" initials="im [5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8" autoAdjust="0"/>
  </p:normalViewPr>
  <p:slideViewPr>
    <p:cSldViewPr snapToGrid="0" snapToObjects="1">
      <p:cViewPr varScale="1">
        <p:scale>
          <a:sx n="75" d="100"/>
          <a:sy n="75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5:22:25.604" idx="1">
    <p:pos x="3548" y="945"/>
    <p:text>Do you come up with any ideas of good core message or hypothesis along the questions down below?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9-04-07T09:43:46.570" idx="1">
    <p:pos x="949" y="1216"/>
    <p:text>To be shown where is the location of each zip.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4-06T12:44:00.286" idx="1">
    <p:pos x="10" y="10"/>
    <p:text>Correct Zestimate amount / 2bed2bath case / add mode / std dv check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4-06T12:53:35.148" idx="1">
    <p:pos x="10" y="10"/>
    <p:text>Med / Median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9-04-06T12:54:26.156" idx="1">
    <p:pos x="10" y="10"/>
    <p:text>Change formatting / p-value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9-04-06T12:54:54.768" idx="1">
    <p:pos x="10" y="10"/>
    <p:text>Correct data since being weird having 0 values (or does it 20K-30K?)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E10F3-AB2A-4448-858B-9648042D5FB3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5FBD-C659-164E-A3B4-92699C29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kind of data you needed to answer them and where you found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 questions ----</a:t>
            </a:r>
          </a:p>
          <a:p>
            <a:pPr lvl="1"/>
            <a:r>
              <a:rPr lang="en-US" dirty="0"/>
              <a:t>Mortgage increase between summer and winter in Loop (Chicago)</a:t>
            </a:r>
          </a:p>
          <a:p>
            <a:pPr lvl="1"/>
            <a:r>
              <a:rPr lang="en-US" dirty="0"/>
              <a:t>How much rent price goes up in summer compared to winter</a:t>
            </a:r>
          </a:p>
          <a:p>
            <a:pPr lvl="1"/>
            <a:r>
              <a:rPr lang="en-US" dirty="0"/>
              <a:t>Mortgage trends over years</a:t>
            </a:r>
          </a:p>
          <a:p>
            <a:pPr lvl="1"/>
            <a:r>
              <a:rPr lang="en-US" dirty="0"/>
              <a:t>Gender / Age of people movement </a:t>
            </a:r>
            <a:r>
              <a:rPr lang="mr-IN" dirty="0"/>
              <a:t>–</a:t>
            </a:r>
            <a:r>
              <a:rPr lang="en-US" dirty="0"/>
              <a:t> where / when / how</a:t>
            </a:r>
          </a:p>
          <a:p>
            <a:pPr lvl="1"/>
            <a:r>
              <a:rPr lang="en-US" dirty="0"/>
              <a:t>Which areas in Loop are changed the mortgage payment the most</a:t>
            </a:r>
          </a:p>
          <a:p>
            <a:pPr lvl="1"/>
            <a:r>
              <a:rPr lang="en-US" dirty="0"/>
              <a:t>Is there any correlation between moving population vs mortgage increase</a:t>
            </a:r>
          </a:p>
          <a:p>
            <a:pPr lvl="1"/>
            <a:r>
              <a:rPr lang="en-US" dirty="0"/>
              <a:t>Increase% of mortgage payment against build year and home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Trulia addresses do not always match with Zillow’s thus unmatched addresses are dropped in the cleaning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</a:t>
            </a:r>
            <a:r>
              <a:rPr lang="en-US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Zestimate</a:t>
            </a:r>
            <a:r>
              <a:rPr lang="en-US" baseline="0" dirty="0" smtClean="0"/>
              <a:t> amount in loop is 360K as average and 465K as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Std</a:t>
            </a:r>
            <a:r>
              <a:rPr lang="en-US" baseline="0" dirty="0" smtClean="0"/>
              <a:t> dev check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</a:t>
            </a:r>
            <a:r>
              <a:rPr lang="en-US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South loop</a:t>
            </a:r>
            <a:r>
              <a:rPr lang="en-US" baseline="0" dirty="0" smtClean="0"/>
              <a:t> is the most reasonable option in Loop with lowest median, lowest first quartile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60603 -? Is the most expensive area in Loop.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400K </a:t>
            </a:r>
            <a:r>
              <a:rPr lang="mr-IN" baseline="0" dirty="0" smtClean="0"/>
              <a:t>–</a:t>
            </a:r>
            <a:r>
              <a:rPr lang="en-US" baseline="0" dirty="0" smtClean="0"/>
              <a:t> 700K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</a:t>
            </a:r>
            <a:r>
              <a:rPr lang="en-US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3 bed rooms have</a:t>
            </a:r>
            <a:r>
              <a:rPr lang="en-US" baseline="0" dirty="0" smtClean="0"/>
              <a:t> some no value here? Should be excluded 0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Fernandes Lowe, Minami Imoto</a:t>
            </a:r>
          </a:p>
        </p:txBody>
      </p:sp>
    </p:spTree>
    <p:extLst>
      <p:ext uri="{BB962C8B-B14F-4D97-AF65-F5344CB8AC3E}">
        <p14:creationId xmlns:p14="http://schemas.microsoft.com/office/powerpoint/2010/main" val="80437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5. 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 lot of regulations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Monthly Trends</a:t>
            </a:r>
          </a:p>
          <a:p>
            <a:pPr lvl="1"/>
            <a:r>
              <a:rPr lang="en-US" dirty="0"/>
              <a:t>Home Size </a:t>
            </a:r>
            <a:r>
              <a:rPr lang="mr-IN" dirty="0"/>
              <a:t>–</a:t>
            </a:r>
            <a:r>
              <a:rPr lang="en-US" dirty="0"/>
              <a:t> a building not ft.</a:t>
            </a:r>
          </a:p>
          <a:p>
            <a:pPr lvl="1"/>
            <a:r>
              <a:rPr lang="en-US" dirty="0"/>
              <a:t>Sales Status </a:t>
            </a:r>
          </a:p>
          <a:p>
            <a:pPr lvl="1"/>
            <a:r>
              <a:rPr lang="en-US" dirty="0"/>
              <a:t>Owners </a:t>
            </a:r>
            <a:r>
              <a:rPr lang="en-US" dirty="0" smtClean="0"/>
              <a:t>information </a:t>
            </a:r>
            <a:r>
              <a:rPr lang="mr-IN" dirty="0" smtClean="0"/>
              <a:t>–</a:t>
            </a:r>
            <a:r>
              <a:rPr lang="en-US" dirty="0" smtClean="0"/>
              <a:t> race, 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Original Data Accuracy</a:t>
            </a:r>
          </a:p>
          <a:p>
            <a:pPr lvl="1"/>
            <a:r>
              <a:rPr lang="en-US" dirty="0"/>
              <a:t>Some data obviously has wrong amount due to off-market so long</a:t>
            </a:r>
          </a:p>
          <a:p>
            <a:pPr lvl="1"/>
            <a:endParaRPr lang="en-US" dirty="0"/>
          </a:p>
          <a:p>
            <a:r>
              <a:rPr lang="en-US" dirty="0"/>
              <a:t>Deviation</a:t>
            </a:r>
          </a:p>
          <a:p>
            <a:pPr lvl="1"/>
            <a:r>
              <a:rPr lang="en-US" dirty="0"/>
              <a:t>Number of rooms in a building impacts on statistics. A residential building has a lot of condos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89" y="306333"/>
            <a:ext cx="8911687" cy="1280890"/>
          </a:xfrm>
        </p:spPr>
        <p:txBody>
          <a:bodyPr/>
          <a:lstStyle/>
          <a:p>
            <a:r>
              <a:rPr lang="en-US" dirty="0"/>
              <a:t>6.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502" y="1587223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02425"/>
            <a:ext cx="8911687" cy="1280890"/>
          </a:xfrm>
        </p:spPr>
        <p:txBody>
          <a:bodyPr/>
          <a:lstStyle/>
          <a:p>
            <a:r>
              <a:rPr lang="en-US" dirty="0"/>
              <a:t>1. Motivation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54" y="1454987"/>
            <a:ext cx="9608689" cy="5216107"/>
          </a:xfrm>
        </p:spPr>
        <p:txBody>
          <a:bodyPr>
            <a:normAutofit/>
          </a:bodyPr>
          <a:lstStyle/>
          <a:p>
            <a:r>
              <a:rPr lang="en-US" b="1" dirty="0"/>
              <a:t>Description: Mortgage Payment Trends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Question:</a:t>
            </a:r>
          </a:p>
          <a:p>
            <a:pPr lvl="1"/>
            <a:r>
              <a:rPr lang="en-US" dirty="0"/>
              <a:t>How much is the average mortgage price in Loop? </a:t>
            </a:r>
          </a:p>
          <a:p>
            <a:pPr lvl="1"/>
            <a:r>
              <a:rPr lang="en-US" dirty="0"/>
              <a:t>How much does mortgage price change between summer and winter?</a:t>
            </a: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How number of rooms, foot, or build year in a mortgage correlates with the amount?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Dataset used:</a:t>
            </a:r>
          </a:p>
          <a:p>
            <a:pPr lvl="1"/>
            <a:r>
              <a:rPr lang="en-US" dirty="0"/>
              <a:t>Zillow API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2. Data Cleanup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Scope: Chicago Loop (60601 through 60606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number of raw data imported: 21K</a:t>
            </a:r>
            <a:endParaRPr lang="en-US" dirty="0"/>
          </a:p>
          <a:p>
            <a:r>
              <a:rPr lang="en-US" dirty="0"/>
              <a:t>Dropped blank Zillow ID</a:t>
            </a:r>
          </a:p>
          <a:p>
            <a:r>
              <a:rPr lang="en-US" dirty="0"/>
              <a:t>Home Type: Condominium: 17K</a:t>
            </a:r>
          </a:p>
          <a:p>
            <a:r>
              <a:rPr lang="en-US" dirty="0"/>
              <a:t>Bedrooms / Bathrooms: 3K used for Scatter Plot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to import data</a:t>
            </a:r>
          </a:p>
          <a:p>
            <a:r>
              <a:rPr lang="en-US" dirty="0"/>
              <a:t>Zillow API only provides owner review rates for free -&gt; Used a package other people published with Zillow API </a:t>
            </a:r>
          </a:p>
          <a:p>
            <a:r>
              <a:rPr lang="en-US" dirty="0"/>
              <a:t>Even not provided addresses -&gt; Copied the list of addresses from Trulia. Did not include 60607 and 60616 due to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47" y="2620169"/>
            <a:ext cx="5486400" cy="36576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9351" y="1633928"/>
            <a:ext cx="10515261" cy="522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The average of mortgage amount (</a:t>
            </a:r>
            <a:r>
              <a:rPr lang="en-US" dirty="0" err="1" smtClean="0"/>
              <a:t>Zestimate</a:t>
            </a:r>
            <a:r>
              <a:rPr lang="en-US" dirty="0" smtClean="0"/>
              <a:t> amount) </a:t>
            </a:r>
            <a:r>
              <a:rPr lang="en-US" dirty="0"/>
              <a:t>in loop is </a:t>
            </a:r>
            <a:r>
              <a:rPr lang="en-US" dirty="0" smtClean="0"/>
              <a:t>360KUSD </a:t>
            </a:r>
            <a:r>
              <a:rPr lang="en-US" dirty="0"/>
              <a:t>as average and </a:t>
            </a:r>
            <a:r>
              <a:rPr lang="en-US" dirty="0" smtClean="0"/>
              <a:t>465KUSD </a:t>
            </a:r>
            <a:r>
              <a:rPr lang="en-US" dirty="0"/>
              <a:t>as </a:t>
            </a:r>
            <a:r>
              <a:rPr lang="en-US" dirty="0" smtClean="0"/>
              <a:t>median.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Zestimate</a:t>
            </a:r>
            <a:r>
              <a:rPr lang="en-US" dirty="0" smtClean="0"/>
              <a:t> amount (mortgage amount) changes between -0.01% and 0.025% for 30 days.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2219608"/>
            <a:ext cx="6079067" cy="40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1785359"/>
            <a:ext cx="10145282" cy="507264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89351" y="1633928"/>
            <a:ext cx="10515261" cy="522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9400" y="1109479"/>
            <a:ext cx="10685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/>
              <a:t>South loop </a:t>
            </a:r>
            <a:r>
              <a:rPr lang="en-US" dirty="0" smtClean="0"/>
              <a:t>(60605) is </a:t>
            </a:r>
            <a:r>
              <a:rPr lang="en-US" dirty="0"/>
              <a:t>the most reasonable option in Loop </a:t>
            </a:r>
            <a:r>
              <a:rPr lang="en-US" dirty="0" smtClean="0"/>
              <a:t>as they have </a:t>
            </a:r>
            <a:r>
              <a:rPr lang="en-US" dirty="0"/>
              <a:t>lowest median, lowest first </a:t>
            </a:r>
            <a:r>
              <a:rPr lang="en-US" dirty="0" smtClean="0"/>
              <a:t>quartile compared to other zip and the data range is between 200K </a:t>
            </a:r>
            <a:r>
              <a:rPr lang="mr-IN" dirty="0" smtClean="0"/>
              <a:t>–</a:t>
            </a:r>
            <a:r>
              <a:rPr lang="en-US" dirty="0" smtClean="0"/>
              <a:t> 700K.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 smtClean="0"/>
              <a:t>60601 only now </a:t>
            </a:r>
            <a:r>
              <a:rPr lang="mr-IN" dirty="0" smtClean="0"/>
              <a:t>–</a:t>
            </a:r>
            <a:r>
              <a:rPr lang="en-US" dirty="0" smtClean="0"/>
              <a:t> to be attached all Zip? To be considered</a:t>
            </a:r>
            <a:r>
              <a:rPr lang="en-US" dirty="0" smtClean="0"/>
              <a:t>..</a:t>
            </a:r>
          </a:p>
          <a:p>
            <a:r>
              <a:rPr lang="en-US" dirty="0" smtClean="0"/>
              <a:t>This is the correlation between number of bed rooms and </a:t>
            </a:r>
            <a:r>
              <a:rPr lang="en-US" dirty="0" err="1" smtClean="0"/>
              <a:t>zestimate</a:t>
            </a:r>
            <a:r>
              <a:rPr lang="en-US" dirty="0" smtClean="0"/>
              <a:t> amount.</a:t>
            </a:r>
          </a:p>
          <a:p>
            <a:r>
              <a:rPr lang="en-US" dirty="0" smtClean="0"/>
              <a:t>They have moderate correlation since r = 0.6 *r &gt; 0.7 is strong correlation between them.</a:t>
            </a:r>
          </a:p>
          <a:p>
            <a:endParaRPr lang="en-US" dirty="0"/>
          </a:p>
          <a:p>
            <a:r>
              <a:rPr lang="en-US" dirty="0" smtClean="0"/>
              <a:t>Reason not having strong regression</a:t>
            </a:r>
          </a:p>
          <a:p>
            <a:pPr lvl="1"/>
            <a:r>
              <a:rPr lang="en-US" dirty="0" smtClean="0"/>
              <a:t>Number of rooms, not foot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51" y="2914818"/>
            <a:ext cx="6159500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Hypothesis: </a:t>
            </a:r>
            <a:r>
              <a:rPr lang="en-US" dirty="0" smtClean="0"/>
              <a:t>in Loop, the </a:t>
            </a:r>
            <a:r>
              <a:rPr lang="en-US" dirty="0" err="1" smtClean="0"/>
              <a:t>zestimate</a:t>
            </a:r>
            <a:r>
              <a:rPr lang="en-US" dirty="0" smtClean="0"/>
              <a:t> amount does have same variance by zip</a:t>
            </a:r>
          </a:p>
          <a:p>
            <a:pPr lvl="1"/>
            <a:r>
              <a:rPr lang="en-US" dirty="0" smtClean="0"/>
              <a:t>Null Hypothesis: In Loop, the </a:t>
            </a:r>
            <a:r>
              <a:rPr lang="en-US" dirty="0" err="1" smtClean="0"/>
              <a:t>zestimate</a:t>
            </a:r>
            <a:r>
              <a:rPr lang="en-US" dirty="0" smtClean="0"/>
              <a:t> amount does not have same variance by zip</a:t>
            </a:r>
            <a:endParaRPr lang="en-US" dirty="0" smtClean="0"/>
          </a:p>
          <a:p>
            <a:r>
              <a:rPr lang="en-US" sz="1600" dirty="0" smtClean="0"/>
              <a:t>Use: 	Box Plot </a:t>
            </a:r>
            <a:r>
              <a:rPr lang="mr-IN" sz="1600" dirty="0" smtClean="0"/>
              <a:t>–</a:t>
            </a:r>
            <a:r>
              <a:rPr lang="en-US" sz="1600" dirty="0" smtClean="0"/>
              <a:t> p &gt; 0.05 = does have variance by zip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b="1" dirty="0"/>
              <a:t>Original Question:</a:t>
            </a:r>
          </a:p>
          <a:p>
            <a:pPr lvl="1"/>
            <a:r>
              <a:rPr lang="en-US" dirty="0"/>
              <a:t>How much is the average mortgage price in Loop?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Add number later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much does mortgage price change between summer and winter?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Not able to find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To some extent but not as expected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number of rooms, foot, or build year in a mortgage correlates with the amount?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number of rooms has Moderate effect against mortgage amount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925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13228</TotalTime>
  <Words>953</Words>
  <Application>Microsoft Macintosh PowerPoint</Application>
  <PresentationFormat>Widescreen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Mangal</vt:lpstr>
      <vt:lpstr>Wingdings 3</vt:lpstr>
      <vt:lpstr>メイリオ</vt:lpstr>
      <vt:lpstr>Arial</vt:lpstr>
      <vt:lpstr>Wisp</vt:lpstr>
      <vt:lpstr>Team Project</vt:lpstr>
      <vt:lpstr>1. Motivation &amp; Summary</vt:lpstr>
      <vt:lpstr>2. Data Cleanup &amp; Exploration</vt:lpstr>
      <vt:lpstr>3. Data Analysis</vt:lpstr>
      <vt:lpstr>3. Data Analysis</vt:lpstr>
      <vt:lpstr>3. Data Analysis</vt:lpstr>
      <vt:lpstr>3. Data Analysis</vt:lpstr>
      <vt:lpstr>3. Data Analysis</vt:lpstr>
      <vt:lpstr>4. Findings</vt:lpstr>
      <vt:lpstr>5. Post Mortem</vt:lpstr>
      <vt:lpstr>6. Questions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imoto minami</dc:creator>
  <cp:lastModifiedBy>imoto minami</cp:lastModifiedBy>
  <cp:revision>28</cp:revision>
  <dcterms:created xsi:type="dcterms:W3CDTF">2019-03-28T01:33:38Z</dcterms:created>
  <dcterms:modified xsi:type="dcterms:W3CDTF">2019-04-07T14:44:15Z</dcterms:modified>
</cp:coreProperties>
</file>