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48"/>
  </p:handoutMasterIdLst>
  <p:sldIdLst>
    <p:sldId id="258" r:id="rId3"/>
    <p:sldId id="343" r:id="rId5"/>
    <p:sldId id="302" r:id="rId6"/>
    <p:sldId id="259" r:id="rId7"/>
    <p:sldId id="260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4" r:id="rId18"/>
    <p:sldId id="312" r:id="rId19"/>
    <p:sldId id="315" r:id="rId20"/>
    <p:sldId id="316" r:id="rId21"/>
    <p:sldId id="317" r:id="rId22"/>
    <p:sldId id="320" r:id="rId23"/>
    <p:sldId id="318" r:id="rId24"/>
    <p:sldId id="319" r:id="rId25"/>
    <p:sldId id="321" r:id="rId26"/>
    <p:sldId id="322" r:id="rId27"/>
    <p:sldId id="323" r:id="rId28"/>
    <p:sldId id="324" r:id="rId29"/>
    <p:sldId id="326" r:id="rId30"/>
    <p:sldId id="325" r:id="rId31"/>
    <p:sldId id="327" r:id="rId32"/>
    <p:sldId id="328" r:id="rId33"/>
    <p:sldId id="329" r:id="rId34"/>
    <p:sldId id="331" r:id="rId35"/>
    <p:sldId id="332" r:id="rId36"/>
    <p:sldId id="333" r:id="rId37"/>
    <p:sldId id="31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</p:sldIdLst>
  <p:sldSz cx="9144000" cy="5143500" type="screen16x9"/>
  <p:notesSz cx="6858000" cy="9144000"/>
  <p:embeddedFontLst>
    <p:embeddedFont>
      <p:font typeface="Poppins SemiBold" panose="00000500000000000000"/>
      <p:regular r:id="rId53"/>
      <p:bold r:id="rId54"/>
      <p:boldItalic r:id="rId55"/>
    </p:embeddedFont>
    <p:embeddedFont>
      <p:font typeface="Poppins" panose="00000500000000000000"/>
      <p:regular r:id="rId56"/>
    </p:embeddedFont>
    <p:embeddedFont>
      <p:font typeface="Bahnschrift SemiLight" panose="020B0502040204020203" pitchFamily="34" charset="0"/>
      <p:regular r:id="rId57"/>
    </p:embeddedFont>
    <p:embeddedFont>
      <p:font typeface="Century Gothic" panose="020B0502020202020204" charset="0"/>
      <p:regular r:id="rId58"/>
    </p:embeddedFont>
    <p:embeddedFont>
      <p:font typeface="Calibri" panose="020F0502020204030204" charset="0"/>
      <p:regular r:id="rId59"/>
      <p:bold r:id="rId60"/>
      <p:italic r:id="rId61"/>
      <p:boldItalic r:id="rId6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o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font" Target="fonts/font10.fntdata"/><Relationship Id="rId61" Type="http://schemas.openxmlformats.org/officeDocument/2006/relationships/font" Target="fonts/font9.fntdata"/><Relationship Id="rId60" Type="http://schemas.openxmlformats.org/officeDocument/2006/relationships/font" Target="fonts/font8.fntdata"/><Relationship Id="rId6" Type="http://schemas.openxmlformats.org/officeDocument/2006/relationships/slide" Target="slides/slide3.xml"/><Relationship Id="rId59" Type="http://schemas.openxmlformats.org/officeDocument/2006/relationships/font" Target="fonts/font7.fntdata"/><Relationship Id="rId58" Type="http://schemas.openxmlformats.org/officeDocument/2006/relationships/font" Target="fonts/font6.fntdata"/><Relationship Id="rId57" Type="http://schemas.openxmlformats.org/officeDocument/2006/relationships/font" Target="fonts/font5.fntdata"/><Relationship Id="rId56" Type="http://schemas.openxmlformats.org/officeDocument/2006/relationships/font" Target="fonts/font4.fntdata"/><Relationship Id="rId55" Type="http://schemas.openxmlformats.org/officeDocument/2006/relationships/font" Target="fonts/font3.fntdata"/><Relationship Id="rId54" Type="http://schemas.openxmlformats.org/officeDocument/2006/relationships/font" Target="fonts/font2.fntdata"/><Relationship Id="rId53" Type="http://schemas.openxmlformats.org/officeDocument/2006/relationships/font" Target="fonts/font1.fntdata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3T22:12:47.346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0837efc84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0837efc84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0837efc84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0837efc84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0837efc84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0837efc84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0837efc84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0837efc84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 + 2 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630" indent="-21463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 panose="020B0604020202020204"/>
        <a:buChar char="•"/>
        <a:defRPr sz="15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530" indent="-21463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 panose="020B0604020202020204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430" indent="-21463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605" indent="-128905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 panose="020B0604020202020204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505" indent="-128905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 panose="020B0604020202020204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 panose="020B0604020202020204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 panose="020B0604020202020204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 panose="020B0604020202020204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 panose="020B0604020202020204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title"/>
          </p:nvPr>
        </p:nvSpPr>
        <p:spPr>
          <a:xfrm>
            <a:off x="1362976" y="1242192"/>
            <a:ext cx="6866623" cy="19864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it-IT" sz="4000" dirty="0">
                <a:latin typeface="Arial" panose="020B0604020202020204" pitchFamily="34" charset="0"/>
                <a:ea typeface="Poppins SemiBold" panose="00000500000000000000"/>
                <a:cs typeface="Arial" panose="020B0604020202020204" pitchFamily="34" charset="0"/>
                <a:sym typeface="Poppins SemiBold" panose="00000500000000000000"/>
              </a:rPr>
              <a:t>A survey </a:t>
            </a:r>
            <a:r>
              <a:rPr lang="it-IT" sz="4000" dirty="0" err="1">
                <a:latin typeface="Arial" panose="020B0604020202020204" pitchFamily="34" charset="0"/>
                <a:ea typeface="Poppins SemiBold" panose="00000500000000000000"/>
                <a:cs typeface="Arial" panose="020B0604020202020204" pitchFamily="34" charset="0"/>
                <a:sym typeface="Poppins SemiBold" panose="00000500000000000000"/>
              </a:rPr>
              <a:t>about</a:t>
            </a:r>
            <a:r>
              <a:rPr lang="it-IT" sz="4000" dirty="0">
                <a:latin typeface="Arial" panose="020B0604020202020204" pitchFamily="34" charset="0"/>
                <a:ea typeface="Poppins SemiBold" panose="00000500000000000000"/>
                <a:cs typeface="Arial" panose="020B0604020202020204" pitchFamily="34" charset="0"/>
                <a:sym typeface="Poppins SemiBold" panose="00000500000000000000"/>
              </a:rPr>
              <a:t> </a:t>
            </a:r>
            <a:r>
              <a:rPr lang="it-IT" sz="4000" dirty="0" err="1">
                <a:latin typeface="Arial" panose="020B0604020202020204" pitchFamily="34" charset="0"/>
                <a:ea typeface="Poppins SemiBold" panose="00000500000000000000"/>
                <a:cs typeface="Arial" panose="020B0604020202020204" pitchFamily="34" charset="0"/>
                <a:sym typeface="Poppins SemiBold" panose="00000500000000000000"/>
              </a:rPr>
              <a:t>methods</a:t>
            </a:r>
            <a:r>
              <a:rPr lang="it-IT" sz="4000" dirty="0">
                <a:latin typeface="Arial" panose="020B0604020202020204" pitchFamily="34" charset="0"/>
                <a:ea typeface="Poppins SemiBold" panose="00000500000000000000"/>
                <a:cs typeface="Arial" panose="020B0604020202020204" pitchFamily="34" charset="0"/>
                <a:sym typeface="Poppins SemiBold" panose="00000500000000000000"/>
              </a:rPr>
              <a:t> </a:t>
            </a:r>
            <a:r>
              <a:rPr lang="it-IT" sz="4000" dirty="0" err="1">
                <a:latin typeface="Arial" panose="020B0604020202020204" pitchFamily="34" charset="0"/>
                <a:ea typeface="Poppins SemiBold" panose="00000500000000000000"/>
                <a:cs typeface="Arial" panose="020B0604020202020204" pitchFamily="34" charset="0"/>
                <a:sym typeface="Poppins SemiBold" panose="00000500000000000000"/>
              </a:rPr>
              <a:t>dedicated</a:t>
            </a:r>
            <a:r>
              <a:rPr lang="it-IT" sz="4000" dirty="0">
                <a:latin typeface="Arial" panose="020B0604020202020204" pitchFamily="34" charset="0"/>
                <a:ea typeface="Poppins SemiBold" panose="00000500000000000000"/>
                <a:cs typeface="Arial" panose="020B0604020202020204" pitchFamily="34" charset="0"/>
                <a:sym typeface="Poppins SemiBold" panose="00000500000000000000"/>
              </a:rPr>
              <a:t> to </a:t>
            </a:r>
            <a:r>
              <a:rPr lang="it-IT" sz="4000" dirty="0" err="1">
                <a:latin typeface="Arial" panose="020B0604020202020204" pitchFamily="34" charset="0"/>
                <a:ea typeface="Poppins SemiBold" panose="00000500000000000000"/>
                <a:cs typeface="Arial" panose="020B0604020202020204" pitchFamily="34" charset="0"/>
                <a:sym typeface="Poppins SemiBold" panose="00000500000000000000"/>
              </a:rPr>
              <a:t>epistasis</a:t>
            </a:r>
            <a:r>
              <a:rPr lang="it-IT" sz="4000" dirty="0">
                <a:latin typeface="Arial" panose="020B0604020202020204" pitchFamily="34" charset="0"/>
                <a:ea typeface="Poppins SemiBold" panose="00000500000000000000"/>
                <a:cs typeface="Arial" panose="020B0604020202020204" pitchFamily="34" charset="0"/>
                <a:sym typeface="Poppins SemiBold" panose="00000500000000000000"/>
              </a:rPr>
              <a:t> detection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Google Shape;327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CasellaDiTesto 1"/>
          <p:cNvSpPr txBox="1"/>
          <p:nvPr/>
        </p:nvSpPr>
        <p:spPr>
          <a:xfrm>
            <a:off x="3556067" y="4252170"/>
            <a:ext cx="438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Niel et Al, 2015</a:t>
            </a:r>
            <a:endParaRPr lang="it-IT" dirty="0"/>
          </a:p>
        </p:txBody>
      </p:sp>
      <p:sp>
        <p:nvSpPr>
          <p:cNvPr id="3" name="Text Box 2"/>
          <p:cNvSpPr txBox="1"/>
          <p:nvPr/>
        </p:nvSpPr>
        <p:spPr>
          <a:xfrm>
            <a:off x="3955415" y="427355"/>
            <a:ext cx="1680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4/7/2020</a:t>
            </a:r>
            <a:endParaRPr lang="it-IT" altLang="en-US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432712" y="171050"/>
            <a:ext cx="627857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Drawbacks and takeaways</a:t>
            </a:r>
            <a:endParaRPr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1158125" y="1388125"/>
            <a:ext cx="74826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Bahnschrift SemiLight" panose="020B0502040204020203" pitchFamily="34" charset="0"/>
              </a:rPr>
              <a:t>Costly and non accurate procedure with large standard error due to the small sample sizes compared to genome-wide data size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Bahnschrift SemiLight" panose="020B0502040204020203" pitchFamily="34" charset="0"/>
              </a:rPr>
              <a:t>Consequence: many false positive;  Solution: Bonferroni </a:t>
            </a:r>
            <a:r>
              <a:rPr lang="en-US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 new problem: too conservative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Bahnschrift SemiLight" panose="020B0502040204020203" pitchFamily="34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Bahnschrift SemiLight" panose="020B0502040204020203" pitchFamily="34" charset="0"/>
              </a:rPr>
              <a:t>Penalized regressions proposed (LASSO)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Bahnschrift SemiLight" panose="020B0502040204020203" pitchFamily="34" charset="0"/>
              </a:rPr>
              <a:t>Restricted to two-way interactions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Bahnschrift SemiLight" panose="020B0502040204020203" pitchFamily="34" charset="0"/>
              </a:rPr>
              <a:t>Prone to false positive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Bahnschrift SemiLight" panose="020B0502040204020203" pitchFamily="34" charset="0"/>
              </a:rPr>
              <a:t>Too computational intense </a:t>
            </a:r>
            <a:r>
              <a:rPr lang="en-US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 need feature selection technique to filter data</a:t>
            </a:r>
            <a:endParaRPr lang="en-US" sz="1600" dirty="0">
              <a:latin typeface="Bahnschrift SemiLight" panose="020B0502040204020203" pitchFamily="34" charset="0"/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ahnschrift SemiLight" panose="020B0502040204020203" pitchFamily="34" charset="0"/>
                <a:sym typeface="Wingdings" panose="05000000000000000000" pitchFamily="2" charset="2"/>
              </a:rPr>
              <a:t>Gou, J., Zhao, Y., Wei, Y., Wu, C., Zhang, R., </a:t>
            </a:r>
            <a:r>
              <a:rPr lang="en-US" dirty="0" err="1">
                <a:latin typeface="Bahnschrift SemiLight" panose="020B0502040204020203" pitchFamily="34" charset="0"/>
                <a:sym typeface="Wingdings" panose="05000000000000000000" pitchFamily="2" charset="2"/>
              </a:rPr>
              <a:t>Qiu</a:t>
            </a:r>
            <a:r>
              <a:rPr lang="en-US" dirty="0">
                <a:latin typeface="Bahnschrift SemiLight" panose="020B0502040204020203" pitchFamily="34" charset="0"/>
                <a:sym typeface="Wingdings" panose="05000000000000000000" pitchFamily="2" charset="2"/>
              </a:rPr>
              <a:t>, Y., et al. (2014). Stability SCAD: a powerful approach to detect interactions in large-scale</a:t>
            </a:r>
            <a:endParaRPr lang="en-US" dirty="0">
              <a:latin typeface="Bahnschrift SemiLight" panose="020B0502040204020203" pitchFamily="34" charset="0"/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sz="1600" dirty="0">
              <a:latin typeface="Bahnschrift SemiLight" panose="020B0502040204020203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Bahnschrift SemiLight" panose="020B05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8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432712" y="171050"/>
            <a:ext cx="627857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Likelihood based test and bit-wise representation</a:t>
            </a:r>
            <a:endParaRPr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989160" y="1487516"/>
            <a:ext cx="74826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Bahnschrift SemiLight" panose="020B0502040204020203" pitchFamily="34" charset="0"/>
              </a:rPr>
              <a:t>BOOST software runs these kind of analysis. </a:t>
            </a:r>
            <a:r>
              <a:rPr lang="en-US" sz="1200" dirty="0">
                <a:latin typeface="Bahnschrift SemiLight" panose="020B0502040204020203" pitchFamily="34" charset="0"/>
              </a:rPr>
              <a:t>[Wan, et al. (2010). BOOST: a fast approach to detecting gene-gene interactions in genome-wide case-control studies]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Bahnschrift SemiLight" panose="020B0502040204020203" pitchFamily="34" charset="0"/>
              </a:rPr>
              <a:t>Main block: contingency tables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Bahnschrift SemiLight" panose="020B0502040204020203" pitchFamily="34" charset="0"/>
              </a:rPr>
              <a:t>First step: transform genetic data in binary way to build contingency tables faster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Bahnschrift SemiLight" panose="020B0502040204020203" pitchFamily="34" charset="0"/>
              </a:rPr>
              <a:t>Uses Fisher definition to detect interactions: test for a departure from the linear additive model.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Bahnschrift SemiLight" panose="020B0502040204020203" pitchFamily="34" charset="0"/>
              </a:rPr>
              <a:t>That departure is expressed in terms of log-likelihood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Bahnschrift SemiLight" panose="020B0502040204020203" pitchFamily="34" charset="0"/>
              </a:rPr>
              <a:t>To boost these calculations, authors use a non-iterative approximation of log-likelihood ratio (KSA) </a:t>
            </a:r>
            <a:r>
              <a:rPr lang="en-US" sz="1050" dirty="0">
                <a:latin typeface="Bahnschrift SemiLight" panose="020B0502040204020203" pitchFamily="34" charset="0"/>
              </a:rPr>
              <a:t>Matsuda, H. (2000). Physical nature of higher-order mutual information: intrinsic correlations and frustration. </a:t>
            </a:r>
            <a:endParaRPr lang="en-US" sz="1050" dirty="0">
              <a:latin typeface="Bahnschrift SemiLight" panose="020B0502040204020203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Bahnschrift SemiLight" panose="020B05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8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432712" y="171050"/>
            <a:ext cx="627857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Likelihood based test and bit-wise representation</a:t>
            </a:r>
            <a:endParaRPr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830700" y="1515876"/>
            <a:ext cx="74826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0">
              <a:buNone/>
            </a:pPr>
            <a:r>
              <a:rPr lang="en-US" sz="1600" dirty="0">
                <a:latin typeface="Bahnschrift SemiLight" panose="020B0502040204020203" pitchFamily="34" charset="0"/>
              </a:rPr>
              <a:t>Three main steps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Bahnschrift SemiLight" panose="020B0502040204020203" pitchFamily="34" charset="0"/>
              </a:rPr>
              <a:t>Run an exhaustive search with approximately Log-likelihood ratio [lead to a high false positive rate]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Bahnschrift SemiLight" panose="020B0502040204020203" pitchFamily="34" charset="0"/>
              </a:rPr>
              <a:t>On those reduced SNP</a:t>
            </a:r>
            <a:r>
              <a:rPr lang="it-IT" altLang="en-US" sz="1600" dirty="0">
                <a:latin typeface="Bahnschrift SemiLight" panose="020B0502040204020203" pitchFamily="34" charset="0"/>
              </a:rPr>
              <a:t>s</a:t>
            </a:r>
            <a:r>
              <a:rPr lang="en-US" sz="1600" dirty="0">
                <a:latin typeface="Bahnschrift SemiLight" panose="020B0502040204020203" pitchFamily="34" charset="0"/>
              </a:rPr>
              <a:t> from 1. perform an exhaustive test with classical log-likelihood test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Bahnschrift SemiLight" panose="020B0502040204020203" pitchFamily="34" charset="0"/>
              </a:rPr>
              <a:t>Significance of resultant is assessed with a Chi-square statistics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Bahnschrift SemiLight" panose="020B05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8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432712" y="171050"/>
            <a:ext cx="627857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Takeaways and drawbacks</a:t>
            </a:r>
            <a:endParaRPr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830700" y="1651155"/>
            <a:ext cx="74826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Bahnschrift SemiLight" panose="020B0502040204020203" pitchFamily="34" charset="0"/>
              </a:rPr>
              <a:t>Step 3. can lead to accept </a:t>
            </a:r>
            <a:r>
              <a:rPr lang="en-US" sz="1600" dirty="0" err="1">
                <a:latin typeface="Bahnschrift SemiLight" panose="020B0502040204020203" pitchFamily="34" charset="0"/>
              </a:rPr>
              <a:t>SNPs</a:t>
            </a:r>
            <a:r>
              <a:rPr lang="en-US" sz="1600" dirty="0">
                <a:latin typeface="Bahnschrift SemiLight" panose="020B0502040204020203" pitchFamily="34" charset="0"/>
              </a:rPr>
              <a:t> pairs with no interaction but a strong marginal effect. </a:t>
            </a:r>
            <a:r>
              <a:rPr lang="en-US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 limited problems due to the two previous steps</a:t>
            </a:r>
            <a:endParaRPr lang="en-US" sz="1600" dirty="0">
              <a:latin typeface="Bahnschrift SemiLight" panose="020B0502040204020203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Model way faster and with Power comparable to BEAM (Bayesian method treated later)</a:t>
            </a:r>
            <a:endParaRPr lang="en-US" sz="1600" dirty="0">
              <a:latin typeface="Bahnschrift SemiLight" panose="020B0502040204020203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Relying on contingency table is sensible to low minor allele frequencies  lead to sparse contingency table  lead to #num of </a:t>
            </a:r>
            <a:r>
              <a:rPr lang="en-US" sz="1600" dirty="0" err="1">
                <a:latin typeface="Bahnschrift SemiLight" panose="020B0502040204020203" pitchFamily="34" charset="0"/>
                <a:sym typeface="Wingdings" panose="05000000000000000000" pitchFamily="2" charset="2"/>
              </a:rPr>
              <a:t>obs</a:t>
            </a:r>
            <a:r>
              <a:rPr lang="en-US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 for cell hypothesis violated</a:t>
            </a:r>
            <a:endParaRPr lang="en-US" sz="1600" dirty="0">
              <a:latin typeface="Bahnschrift SemiLight" panose="020B0502040204020203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High detection power but sensitive to type I errors [</a:t>
            </a:r>
            <a:r>
              <a:rPr lang="en-US" dirty="0">
                <a:effectLst/>
              </a:rPr>
              <a:t>rejection of a true null hypothesis – false positive]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Bahnschrift SemiLight" panose="020B05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8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432712" y="171050"/>
            <a:ext cx="627857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ROC curve analysis: GWIS</a:t>
            </a:r>
            <a:endParaRPr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830700" y="1223773"/>
            <a:ext cx="7630128" cy="35103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Bahnschrift SemiLight" panose="020B0502040204020203" pitchFamily="34" charset="0"/>
              </a:rPr>
              <a:t>Model-free pairwise epistasis detection exhaustive search technique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Tests the difference in segregation power between a SNP pair and the corresponding SNPs taken individually thank to ROC curves</a:t>
            </a:r>
            <a:endParaRPr lang="en-US" sz="1600" dirty="0">
              <a:latin typeface="Bahnschrift SemiLight" panose="020B0502040204020203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Take into account three ROC for each SNP pair, the two SNPs individually and the pair </a:t>
            </a:r>
            <a:endParaRPr lang="en-US" sz="1600" dirty="0">
              <a:latin typeface="Bahnschrift SemiLight" panose="020B0502040204020203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If pair perform significantly better than other two [assessed by a hypothesis test difference in sensitivity and specificity that quantify the gain of a ROC over another one], then it is selected</a:t>
            </a:r>
            <a:endParaRPr lang="en-US" sz="1600" dirty="0">
              <a:latin typeface="Bahnschrift SemiLight" panose="020B0502040204020203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Fast, can scale up</a:t>
            </a:r>
            <a:endParaRPr lang="en-US" sz="1600" dirty="0">
              <a:latin typeface="Bahnschrift SemiLight" panose="020B0502040204020203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Limited to SNP pairs</a:t>
            </a:r>
            <a:endParaRPr lang="en-US" sz="1600" dirty="0">
              <a:latin typeface="Bahnschrift SemiLight" panose="020B0502040204020203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 err="1">
                <a:latin typeface="Bahnschrift SemiLight" panose="020B0502040204020203" pitchFamily="34" charset="0"/>
                <a:sym typeface="Wingdings" panose="05000000000000000000" pitchFamily="2" charset="2"/>
              </a:rPr>
              <a:t>Goudey</a:t>
            </a:r>
            <a:r>
              <a:rPr lang="en-US" sz="14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, et al. (2013). GWIS–model-free, fast and exhaustive search for epistasis interactions in case-control GWAS</a:t>
            </a:r>
            <a:endParaRPr lang="en-US" sz="1400" dirty="0">
              <a:latin typeface="Bahnschrift SemiLight" panose="020B05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8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432712" y="171050"/>
            <a:ext cx="627857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Multifactor dimensionality reduction (MDR): a full combinatorial approach</a:t>
            </a:r>
            <a:endParaRPr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914782" y="1656975"/>
            <a:ext cx="74826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Bahnschrift SemiLight" panose="020B0502040204020203" pitchFamily="34" charset="0"/>
              </a:rPr>
              <a:t>No parameters estimated</a:t>
            </a:r>
            <a:endParaRPr lang="en-US" sz="18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Bahnschrift SemiLight" panose="020B0502040204020203" pitchFamily="34" charset="0"/>
              </a:rPr>
              <a:t>No hypothesis or assumptions on data</a:t>
            </a:r>
            <a:endParaRPr lang="en-US" sz="18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Bahnschrift SemiLight" panose="020B0502040204020203" pitchFamily="34" charset="0"/>
              </a:rPr>
              <a:t>Could detect interactions even when marginal effects are non-existent</a:t>
            </a:r>
            <a:endParaRPr lang="en-US" sz="18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Bahnschrift SemiLight" panose="020B0502040204020203" pitchFamily="34" charset="0"/>
              </a:rPr>
              <a:t>Can detect Higher order Interactions</a:t>
            </a:r>
            <a:endParaRPr lang="en-US" sz="18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Bahnschrift SemiLight" panose="020B0502040204020203" pitchFamily="34" charset="0"/>
              </a:rPr>
              <a:t>It is a Reference method for comparison</a:t>
            </a:r>
            <a:endParaRPr lang="en-US" sz="1800" dirty="0">
              <a:latin typeface="Bahnschrift SemiLight" panose="020B0502040204020203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Bahnschrift SemiLight" panose="020B05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8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210" y="402700"/>
            <a:ext cx="6805579" cy="4298674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432712" y="171050"/>
            <a:ext cx="627857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Drawbacks and Takeaways</a:t>
            </a:r>
            <a:endParaRPr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830700" y="1223773"/>
            <a:ext cx="74826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Main feature: reduce data dimensionality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 Flexible: can be easily combined with other techniques or enhanced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Brute force algorithm that lack scalability with huge number of SNPs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Bahnschrift SemiLight" panose="020B0502040204020203" pitchFamily="34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Bahnschrift SemiLight" panose="020B0502040204020203" pitchFamily="34" charset="0"/>
              </a:rPr>
              <a:t>ALL aforementioned methods have a lack of scalability and/or they miss higher order interactions. One way to reduce this shortcoming is to preprocess data with the adequate filter, that has an important effect and have to be </a:t>
            </a:r>
            <a:r>
              <a:rPr lang="en-US" sz="1600" dirty="0" err="1">
                <a:latin typeface="Bahnschrift SemiLight" panose="020B0502040204020203" pitchFamily="34" charset="0"/>
              </a:rPr>
              <a:t>chosen</a:t>
            </a:r>
            <a:r>
              <a:rPr lang="en-US" sz="1600" dirty="0">
                <a:latin typeface="Bahnschrift SemiLight" panose="020B0502040204020203" pitchFamily="34" charset="0"/>
              </a:rPr>
              <a:t> carefully I.E. filter on marginal effect are counterproductive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Bahnschrift SemiLight" panose="020B0502040204020203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Bahnschrift SemiLight" panose="020B05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8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432712" y="171050"/>
            <a:ext cx="627857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Two stage approach –filter to obtain reduced space search </a:t>
            </a:r>
            <a:endParaRPr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830700" y="1518062"/>
            <a:ext cx="74826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Objective: restrict the analysis to a small subset of candidate markers in order to make possible exhaustive search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Three main approaches: 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1450" dirty="0">
                <a:latin typeface="Bahnschrift SemiLight" panose="020B0502040204020203" pitchFamily="34" charset="0"/>
              </a:rPr>
              <a:t>Single SNPs-SNPs analysis to keep only SNPs with significant marginal effect </a:t>
            </a:r>
            <a:endParaRPr lang="en-US" sz="1450" dirty="0">
              <a:latin typeface="Bahnschrift SemiLight" panose="020B0502040204020203" pitchFamily="34" charset="0"/>
            </a:endParaRPr>
          </a:p>
          <a:p>
            <a:pPr marL="1371600" lvl="3" indent="0">
              <a:buNone/>
            </a:pPr>
            <a:r>
              <a:rPr lang="en-US" sz="13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 Lead to an obvious bias, detect only epistasis with strong marginal effects</a:t>
            </a:r>
            <a:endParaRPr lang="en-US" sz="1300" dirty="0">
              <a:latin typeface="Bahnschrift SemiLight" panose="020B0502040204020203" pitchFamily="34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1450" dirty="0">
                <a:latin typeface="Bahnschrift SemiLight" panose="020B0502040204020203" pitchFamily="34" charset="0"/>
              </a:rPr>
              <a:t>Data mining techniques</a:t>
            </a:r>
            <a:endParaRPr lang="en-US" sz="1450" dirty="0">
              <a:latin typeface="Bahnschrift SemiLight" panose="020B0502040204020203" pitchFamily="34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1450" dirty="0">
                <a:latin typeface="Bahnschrift SemiLight" panose="020B0502040204020203" pitchFamily="34" charset="0"/>
              </a:rPr>
              <a:t>Data Integration Techniques</a:t>
            </a:r>
            <a:endParaRPr lang="en-US" sz="1450" dirty="0">
              <a:latin typeface="Bahnschrift SemiLight" panose="020B0502040204020203" pitchFamily="34" charset="0"/>
            </a:endParaRPr>
          </a:p>
          <a:p>
            <a:pPr marL="457200" lvl="1" indent="0">
              <a:buNone/>
            </a:pPr>
            <a:endParaRPr lang="en-US" sz="1600" u="sng" dirty="0">
              <a:latin typeface="Bahnschrift SemiLight" panose="020B0502040204020203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Bahnschrift SemiLight" panose="020B05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8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432712" y="171050"/>
            <a:ext cx="627857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Filtering based on data mining Techniques</a:t>
            </a:r>
            <a:endParaRPr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830700" y="1223773"/>
            <a:ext cx="74826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Bahnschrift SemiLight" panose="020B0502040204020203" pitchFamily="34" charset="0"/>
              </a:rPr>
              <a:t>ReliefF</a:t>
            </a:r>
            <a:r>
              <a:rPr lang="en-US" sz="1400" dirty="0">
                <a:latin typeface="Bahnschrift SemiLight" panose="020B0502040204020203" pitchFamily="34" charset="0"/>
              </a:rPr>
              <a:t> method (and its variants): learning informative features from the dataset without any a-priori knowledge</a:t>
            </a:r>
            <a:endParaRPr lang="en-US" sz="14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SemiLight" panose="020B0502040204020203" pitchFamily="34" charset="0"/>
              </a:rPr>
              <a:t>Computes a proximity measure between individuals</a:t>
            </a:r>
            <a:endParaRPr lang="en-US" sz="14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SemiLight" panose="020B0502040204020203" pitchFamily="34" charset="0"/>
              </a:rPr>
              <a:t>Steps: For a given individual, it marks its, usually 10, nearest neighborhood with the same phenotype [S] and the 10 NN with opposite phenotype [O]. a SNPs that has the same genetic variant in S and not in O it raise its importance</a:t>
            </a:r>
            <a:endParaRPr lang="en-US" sz="14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SemiLight" panose="020B0502040204020203" pitchFamily="34" charset="0"/>
              </a:rPr>
              <a:t>These steps repeated for a given number of individuals</a:t>
            </a:r>
            <a:endParaRPr lang="en-US" sz="14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SemiLight" panose="020B0502040204020203" pitchFamily="34" charset="0"/>
              </a:rPr>
              <a:t>Very scalable</a:t>
            </a:r>
            <a:endParaRPr lang="en-US" sz="14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SemiLight" panose="020B0502040204020203" pitchFamily="34" charset="0"/>
              </a:rPr>
              <a:t>Problem: Noisy markers may be attributed too much weight, hence inflating their importance</a:t>
            </a:r>
            <a:endParaRPr lang="en-US" sz="14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SemiLight" panose="020B0502040204020203" pitchFamily="34" charset="0"/>
              </a:rPr>
              <a:t>A lot of </a:t>
            </a:r>
            <a:r>
              <a:rPr lang="it-IT" altLang="en-US" sz="1400" dirty="0">
                <a:latin typeface="Bahnschrift SemiLight" panose="020B0502040204020203" pitchFamily="34" charset="0"/>
              </a:rPr>
              <a:t>ReliefF algorithm </a:t>
            </a:r>
            <a:r>
              <a:rPr lang="en-US" sz="1400" dirty="0">
                <a:latin typeface="Bahnschrift SemiLight" panose="020B0502040204020203" pitchFamily="34" charset="0"/>
              </a:rPr>
              <a:t>variants created</a:t>
            </a:r>
            <a:endParaRPr lang="en-US" sz="1400" dirty="0">
              <a:latin typeface="Bahnschrift SemiLight" panose="020B0502040204020203" pitchFamily="34" charset="0"/>
            </a:endParaRPr>
          </a:p>
          <a:p>
            <a:pPr marL="457200" lvl="1" indent="0">
              <a:buNone/>
            </a:pPr>
            <a:r>
              <a:rPr lang="en-US" sz="1200" dirty="0" err="1">
                <a:latin typeface="Bahnschrift SemiLight" panose="020B0502040204020203" pitchFamily="34" charset="0"/>
              </a:rPr>
              <a:t>Robnik-Šikonja</a:t>
            </a:r>
            <a:r>
              <a:rPr lang="en-US" sz="1200" dirty="0">
                <a:latin typeface="Bahnschrift SemiLight" panose="020B0502040204020203" pitchFamily="34" charset="0"/>
              </a:rPr>
              <a:t>, M., and </a:t>
            </a:r>
            <a:r>
              <a:rPr lang="en-US" sz="1200" dirty="0" err="1">
                <a:latin typeface="Bahnschrift SemiLight" panose="020B0502040204020203" pitchFamily="34" charset="0"/>
              </a:rPr>
              <a:t>Kononenko</a:t>
            </a:r>
            <a:r>
              <a:rPr lang="en-US" sz="1200" dirty="0">
                <a:latin typeface="Bahnschrift SemiLight" panose="020B0502040204020203" pitchFamily="34" charset="0"/>
              </a:rPr>
              <a:t>, I. (2003). Theoretical and empirical analysis of </a:t>
            </a:r>
            <a:r>
              <a:rPr lang="en-US" sz="1200" dirty="0" err="1">
                <a:latin typeface="Bahnschrift SemiLight" panose="020B0502040204020203" pitchFamily="34" charset="0"/>
              </a:rPr>
              <a:t>ReliefF</a:t>
            </a:r>
            <a:r>
              <a:rPr lang="en-US" sz="1200" dirty="0">
                <a:latin typeface="Bahnschrift SemiLight" panose="020B0502040204020203" pitchFamily="34" charset="0"/>
              </a:rPr>
              <a:t> and </a:t>
            </a:r>
            <a:r>
              <a:rPr lang="en-US" sz="1200" dirty="0" err="1">
                <a:latin typeface="Bahnschrift SemiLight" panose="020B0502040204020203" pitchFamily="34" charset="0"/>
              </a:rPr>
              <a:t>RReliefF</a:t>
            </a:r>
            <a:endParaRPr lang="en-US" sz="1200" dirty="0">
              <a:latin typeface="Bahnschrift SemiLight" panose="020B05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8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title"/>
          </p:nvPr>
        </p:nvSpPr>
        <p:spPr>
          <a:xfrm>
            <a:off x="1310425" y="63125"/>
            <a:ext cx="55197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u="sng" dirty="0" err="1"/>
              <a:t>Objective</a:t>
            </a:r>
            <a:r>
              <a:rPr lang="it-IT" sz="2400" u="sng" dirty="0"/>
              <a:t> and </a:t>
            </a:r>
            <a:r>
              <a:rPr lang="it-IT" sz="2400" u="sng" dirty="0" err="1"/>
              <a:t>main</a:t>
            </a:r>
            <a:r>
              <a:rPr lang="it-IT" sz="2400" u="sng" dirty="0"/>
              <a:t> points</a:t>
            </a:r>
            <a:endParaRPr sz="2400" u="sn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14"/>
          <p:cNvSpPr txBox="1">
            <a:spLocks noGrp="1"/>
          </p:cNvSpPr>
          <p:nvPr>
            <p:ph type="body" idx="1"/>
          </p:nvPr>
        </p:nvSpPr>
        <p:spPr>
          <a:xfrm>
            <a:off x="0" y="1566041"/>
            <a:ext cx="9019800" cy="18688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Arial" panose="020B0604020202020204" pitchFamily="34" charset="0"/>
              <a:ea typeface="Poppins" panose="00000500000000000000"/>
              <a:cs typeface="Arial" panose="020B0604020202020204" pitchFamily="34" charset="0"/>
              <a:sym typeface="Poppins" panose="00000500000000000000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Poppins" panose="00000500000000000000"/>
              <a:buChar char="●"/>
            </a:pP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Gave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an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overview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of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existing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methods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about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epistasis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detection</a:t>
            </a:r>
            <a:endParaRPr sz="1800" dirty="0">
              <a:latin typeface="Arial" panose="020B0604020202020204" pitchFamily="34" charset="0"/>
              <a:ea typeface="Poppins" panose="00000500000000000000"/>
              <a:cs typeface="Arial" panose="020B0604020202020204" pitchFamily="34" charset="0"/>
              <a:sym typeface="Poppins" panose="0000050000000000000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oppins" panose="00000500000000000000"/>
              <a:buChar char="●"/>
            </a:pP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Divided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into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Exhaustive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and non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exhaustive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</a:t>
            </a:r>
            <a:endParaRPr lang="it-IT" sz="1800" dirty="0">
              <a:latin typeface="Arial" panose="020B0604020202020204" pitchFamily="34" charset="0"/>
              <a:ea typeface="Poppins" panose="00000500000000000000"/>
              <a:cs typeface="Arial" panose="020B0604020202020204" pitchFamily="34" charset="0"/>
              <a:sym typeface="Poppins" panose="0000050000000000000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oppins" panose="00000500000000000000"/>
              <a:buChar char="●"/>
            </a:pP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Used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to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overcome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limitations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of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Gwas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(single-locus analysis,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SNP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tested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one by one for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association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with the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disease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)</a:t>
            </a:r>
            <a:endParaRPr lang="it-IT" sz="1800" dirty="0">
              <a:latin typeface="Arial" panose="020B0604020202020204" pitchFamily="34" charset="0"/>
              <a:ea typeface="Poppins" panose="00000500000000000000"/>
              <a:cs typeface="Arial" panose="020B0604020202020204" pitchFamily="34" charset="0"/>
              <a:sym typeface="Poppins" panose="0000050000000000000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oppins" panose="00000500000000000000"/>
              <a:buChar char="●"/>
            </a:pP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Complex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illness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are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associated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with gene interactions</a:t>
            </a:r>
            <a:endParaRPr sz="1800" dirty="0">
              <a:latin typeface="Arial" panose="020B0604020202020204" pitchFamily="34" charset="0"/>
              <a:ea typeface="Poppins" panose="00000500000000000000"/>
              <a:cs typeface="Arial" panose="020B0604020202020204" pitchFamily="34" charset="0"/>
              <a:sym typeface="Poppins" panose="00000500000000000000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ea typeface="Poppins" panose="00000500000000000000"/>
              <a:cs typeface="Arial" panose="020B0604020202020204" pitchFamily="34" charset="0"/>
              <a:sym typeface="Poppins" panose="00000500000000000000"/>
            </a:endParaRPr>
          </a:p>
        </p:txBody>
      </p:sp>
      <p:sp>
        <p:nvSpPr>
          <p:cNvPr id="327" name="Google Shape;327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28" name="Google Shape;328;p14"/>
          <p:cNvSpPr txBox="1"/>
          <p:nvPr/>
        </p:nvSpPr>
        <p:spPr>
          <a:xfrm>
            <a:off x="-244275" y="1021575"/>
            <a:ext cx="28500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659" y="947592"/>
            <a:ext cx="7492969" cy="297213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634"/>
            <a:ext cx="9144000" cy="393223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432712" y="-123240"/>
            <a:ext cx="627857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Some variants and their </a:t>
            </a:r>
            <a:r>
              <a:rPr lang="en-US" b="1" dirty="0" err="1">
                <a:latin typeface="Bahnschrift SemiLight" panose="020B0502040204020203" pitchFamily="34" charset="0"/>
              </a:rPr>
              <a:t>characteristic</a:t>
            </a:r>
            <a:endParaRPr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830700" y="908462"/>
            <a:ext cx="74826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Bahnschrift SemiLight" panose="020B0502040204020203" pitchFamily="34" charset="0"/>
              </a:rPr>
              <a:t>RReliefF</a:t>
            </a:r>
            <a:r>
              <a:rPr lang="en-US" sz="1600" dirty="0">
                <a:latin typeface="Bahnschrift SemiLight" panose="020B0502040204020203" pitchFamily="34" charset="0"/>
              </a:rPr>
              <a:t> method: designed to study quantitative traits [</a:t>
            </a:r>
            <a:r>
              <a:rPr lang="en-US" sz="1600" dirty="0" err="1">
                <a:latin typeface="Bahnschrift SemiLight" panose="020B0502040204020203" pitchFamily="34" charset="0"/>
              </a:rPr>
              <a:t>kononenko</a:t>
            </a:r>
            <a:r>
              <a:rPr lang="en-US" sz="1600" dirty="0">
                <a:latin typeface="Bahnschrift SemiLight" panose="020B0502040204020203" pitchFamily="34" charset="0"/>
              </a:rPr>
              <a:t> 1994]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Bahnschrift SemiLight" panose="020B0502040204020203" pitchFamily="34" charset="0"/>
              </a:rPr>
              <a:t>TuRF</a:t>
            </a:r>
            <a:r>
              <a:rPr lang="en-US" sz="1600" dirty="0">
                <a:latin typeface="Bahnschrift SemiLight" panose="020B0502040204020203" pitchFamily="34" charset="0"/>
              </a:rPr>
              <a:t>: To alleviate noisy marker problem, Propose to eliminate from SNPs set these  SNPs with Low or no Importance [they rarely discriminate], then re-estimate importance of remaining SNPs. Result </a:t>
            </a:r>
            <a:r>
              <a:rPr lang="en-US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 detection power superior to </a:t>
            </a:r>
            <a:r>
              <a:rPr lang="en-US" sz="1600" dirty="0" err="1">
                <a:latin typeface="Bahnschrift SemiLight" panose="020B0502040204020203" pitchFamily="34" charset="0"/>
                <a:sym typeface="Wingdings" panose="05000000000000000000" pitchFamily="2" charset="2"/>
              </a:rPr>
              <a:t>ReliefF</a:t>
            </a:r>
            <a:r>
              <a:rPr lang="en-US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. </a:t>
            </a:r>
            <a:endParaRPr lang="en-US" sz="1600" dirty="0">
              <a:latin typeface="Bahnschrift SemiLight" panose="020B0502040204020203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ECRF: attempt to solve noisy </a:t>
            </a:r>
            <a:r>
              <a:rPr lang="en-US" sz="1600" dirty="0">
                <a:latin typeface="Bahnschrift SemiLight" panose="020B0502040204020203" pitchFamily="34" charset="0"/>
                <a:sym typeface="+mn-ea"/>
              </a:rPr>
              <a:t>marker </a:t>
            </a:r>
            <a:r>
              <a:rPr lang="en-US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problem, it combines information theory and </a:t>
            </a:r>
            <a:r>
              <a:rPr lang="en-US" sz="1600" dirty="0" err="1">
                <a:latin typeface="Bahnschrift SemiLight" panose="020B0502040204020203" pitchFamily="34" charset="0"/>
                <a:sym typeface="Wingdings" panose="05000000000000000000" pitchFamily="2" charset="2"/>
              </a:rPr>
              <a:t>ReliefF</a:t>
            </a:r>
            <a:r>
              <a:rPr lang="en-US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. Outperform </a:t>
            </a:r>
            <a:r>
              <a:rPr lang="en-US" sz="1600" dirty="0" err="1">
                <a:latin typeface="Bahnschrift SemiLight" panose="020B0502040204020203" pitchFamily="34" charset="0"/>
                <a:sym typeface="Wingdings" panose="05000000000000000000" pitchFamily="2" charset="2"/>
              </a:rPr>
              <a:t>ReliefF</a:t>
            </a:r>
            <a:endParaRPr lang="en-US" sz="1600" dirty="0">
              <a:latin typeface="Bahnschrift SemiLight" panose="020B0502040204020203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SURF methods: emancipate themselves from consider a fixed number of neighborhood [10 usually] and mark as neighbors all individual within a certain distance. Usually take into accounts 25-50% individuals as neighbors, Higher detection power, improved performance over </a:t>
            </a:r>
            <a:r>
              <a:rPr lang="en-US" sz="1600" dirty="0" err="1">
                <a:latin typeface="Bahnschrift SemiLight" panose="020B0502040204020203" pitchFamily="34" charset="0"/>
                <a:sym typeface="Wingdings" panose="05000000000000000000" pitchFamily="2" charset="2"/>
              </a:rPr>
              <a:t>ReliefF</a:t>
            </a:r>
            <a:r>
              <a:rPr lang="en-US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 and Turf</a:t>
            </a:r>
            <a:endParaRPr lang="en-US" sz="1600" dirty="0">
              <a:latin typeface="Bahnschrift SemiLight" panose="020B0502040204020203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SURF* also considers information on farthest individuals to build individual scores, improved performance over </a:t>
            </a:r>
            <a:r>
              <a:rPr lang="en-US" sz="1600" dirty="0" err="1">
                <a:latin typeface="Bahnschrift SemiLight" panose="020B0502040204020203" pitchFamily="34" charset="0"/>
                <a:sym typeface="Wingdings" panose="05000000000000000000" pitchFamily="2" charset="2"/>
              </a:rPr>
              <a:t>ReliefF</a:t>
            </a:r>
            <a:r>
              <a:rPr lang="en-US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 and Turf</a:t>
            </a:r>
            <a:endParaRPr lang="en-US" sz="1600" dirty="0">
              <a:latin typeface="Bahnschrift SemiLight" panose="020B0502040204020203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Bahnschrift SemiLight" panose="020B0502040204020203" pitchFamily="34" charset="0"/>
            </a:endParaRPr>
          </a:p>
          <a:p>
            <a:pPr marL="457200" lvl="1" indent="0">
              <a:buNone/>
            </a:pPr>
            <a:endParaRPr lang="en-US" sz="1600" u="sng" dirty="0">
              <a:latin typeface="Bahnschrift SemiLight" panose="020B0502040204020203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Bahnschrift SemiLight" panose="020B05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8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432712" y="171050"/>
            <a:ext cx="627857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Filtering based on data </a:t>
            </a:r>
            <a:r>
              <a:rPr lang="en-US" b="1" dirty="0" err="1">
                <a:latin typeface="Bahnschrift SemiLight" panose="020B0502040204020203" pitchFamily="34" charset="0"/>
              </a:rPr>
              <a:t>Integration</a:t>
            </a:r>
            <a:r>
              <a:rPr lang="en-US" b="1" dirty="0">
                <a:latin typeface="Bahnschrift SemiLight" panose="020B0502040204020203" pitchFamily="34" charset="0"/>
              </a:rPr>
              <a:t> techniques</a:t>
            </a:r>
            <a:endParaRPr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830700" y="1223773"/>
            <a:ext cx="74826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SemiLight" panose="020B0502040204020203" pitchFamily="34" charset="0"/>
              </a:rPr>
              <a:t>Main concept: use of knowledge of external databases in order to select SNP groups that are relevant to the phenotype of interest [Grady et al. 2011 ]</a:t>
            </a:r>
            <a:endParaRPr lang="en-US" sz="14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SemiLight" panose="020B0502040204020203" pitchFamily="34" charset="0"/>
              </a:rPr>
              <a:t>Avoids black box approach of data mining techniques that may hamper interpretability</a:t>
            </a:r>
            <a:endParaRPr lang="en-US" sz="14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SemiLight" panose="020B0502040204020203" pitchFamily="34" charset="0"/>
              </a:rPr>
              <a:t>Different strategies:</a:t>
            </a:r>
            <a:endParaRPr lang="en-US" sz="1400" dirty="0">
              <a:latin typeface="Bahnschrift SemiLight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Bahnschrift SemiLight" panose="020B0502040204020203" pitchFamily="34" charset="0"/>
              </a:rPr>
              <a:t>Narrow all SNPs down to a reduced list based on markers located in gene that encode for proteins involved in relevant interactions, then test are conducted on every interactions from a gene SNPs to all SNPs of another gene. </a:t>
            </a:r>
            <a:endParaRPr lang="en-US" sz="1400" dirty="0">
              <a:latin typeface="Bahnschrift SemiLight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SemiLight" panose="020B0502040204020203" pitchFamily="34" charset="0"/>
              </a:rPr>
              <a:t>Failing to discover new biological models</a:t>
            </a:r>
            <a:endParaRPr lang="en-US" sz="1400" dirty="0">
              <a:latin typeface="Bahnschrift SemiLight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SemiLight" panose="020B0502040204020203" pitchFamily="34" charset="0"/>
              </a:rPr>
              <a:t>Based on public protein-protein interactions [</a:t>
            </a:r>
            <a:r>
              <a:rPr lang="en-US" sz="1400" dirty="0" err="1">
                <a:latin typeface="Bahnschrift SemiLight" panose="020B0502040204020203" pitchFamily="34" charset="0"/>
              </a:rPr>
              <a:t>IntAct</a:t>
            </a:r>
            <a:r>
              <a:rPr lang="en-US" sz="1400" dirty="0">
                <a:latin typeface="Bahnschrift SemiLight" panose="020B0502040204020203" pitchFamily="34" charset="0"/>
              </a:rPr>
              <a:t>, </a:t>
            </a:r>
            <a:r>
              <a:rPr lang="en-US" sz="1400" dirty="0" err="1">
                <a:latin typeface="Bahnschrift SemiLight" panose="020B0502040204020203" pitchFamily="34" charset="0"/>
              </a:rPr>
              <a:t>BioGRID</a:t>
            </a:r>
            <a:r>
              <a:rPr lang="en-US" sz="1400" dirty="0">
                <a:latin typeface="Bahnschrift SemiLight" panose="020B0502040204020203" pitchFamily="34" charset="0"/>
              </a:rPr>
              <a:t>, STRING, </a:t>
            </a:r>
            <a:r>
              <a:rPr lang="en-US" sz="1400" dirty="0" err="1">
                <a:latin typeface="Bahnschrift SemiLight" panose="020B0502040204020203" pitchFamily="34" charset="0"/>
              </a:rPr>
              <a:t>ChEmbl</a:t>
            </a:r>
            <a:r>
              <a:rPr lang="en-US" sz="1400" dirty="0">
                <a:latin typeface="Bahnschrift SemiLight" panose="020B0502040204020203" pitchFamily="34" charset="0"/>
              </a:rPr>
              <a:t>]</a:t>
            </a:r>
            <a:endParaRPr lang="en-US" sz="1400" dirty="0">
              <a:latin typeface="Bahnschrift SemiLight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400" dirty="0">
              <a:latin typeface="Bahnschrift SemiLight" panose="020B0502040204020203" pitchFamily="34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Bahnschrift SemiLight" panose="020B0502040204020203" pitchFamily="34" charset="0"/>
              </a:rPr>
              <a:t>2.	As depicted above, but assigning a score for each SNP based on assessed relative importance of the  proteins encoded by the genomic region</a:t>
            </a:r>
            <a:endParaRPr lang="en-US" sz="1400" dirty="0">
              <a:latin typeface="Bahnschrift SemiLight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latin typeface="Bahnschrift SemiLight" panose="020B0502040204020203" pitchFamily="34" charset="0"/>
            </a:endParaRPr>
          </a:p>
          <a:p>
            <a:pPr marL="457200" lvl="1" indent="0">
              <a:buNone/>
            </a:pPr>
            <a:endParaRPr lang="en-US" sz="1200" dirty="0">
              <a:latin typeface="Bahnschrift SemiLight" panose="020B05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432712" y="171050"/>
            <a:ext cx="627857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Filtering based on data Integration techniques</a:t>
            </a:r>
            <a:endParaRPr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830700" y="1223773"/>
            <a:ext cx="74826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0">
              <a:buNone/>
            </a:pPr>
            <a:r>
              <a:rPr lang="en-US" sz="1600" dirty="0">
                <a:latin typeface="Bahnschrift SemiLight" panose="020B0502040204020203" pitchFamily="34" charset="0"/>
              </a:rPr>
              <a:t>3. Pathways: </a:t>
            </a:r>
            <a:r>
              <a:rPr lang="en-US" sz="1400" dirty="0">
                <a:latin typeface="Bahnschrift SemiLight" panose="020B0502040204020203" pitchFamily="34" charset="0"/>
              </a:rPr>
              <a:t>[</a:t>
            </a:r>
            <a:r>
              <a:rPr lang="en-US" sz="1200" dirty="0">
                <a:effectLst/>
              </a:rPr>
              <a:t>A </a:t>
            </a:r>
            <a:r>
              <a:rPr lang="en-US" sz="1200" b="1" dirty="0">
                <a:effectLst/>
              </a:rPr>
              <a:t>biological pathway </a:t>
            </a:r>
            <a:r>
              <a:rPr lang="en-US" sz="1200" dirty="0">
                <a:effectLst/>
              </a:rPr>
              <a:t>is a series of interactions among molecules in a cell that leads to a certain product or a change in a cell. Such a pathway can trigger the assembly of protein]</a:t>
            </a:r>
            <a:endParaRPr lang="en-US" sz="14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SemiLight" panose="020B0502040204020203" pitchFamily="34" charset="0"/>
              </a:rPr>
              <a:t>Based on evidence on public databases like KEGG pathway, </a:t>
            </a:r>
            <a:r>
              <a:rPr lang="en-US" sz="1400" dirty="0" err="1">
                <a:latin typeface="Bahnschrift SemiLight" panose="020B0502040204020203" pitchFamily="34" charset="0"/>
              </a:rPr>
              <a:t>reactome</a:t>
            </a:r>
            <a:r>
              <a:rPr lang="en-US" sz="1400" dirty="0">
                <a:latin typeface="Bahnschrift SemiLight" panose="020B0502040204020203" pitchFamily="34" charset="0"/>
              </a:rPr>
              <a:t> or </a:t>
            </a:r>
            <a:r>
              <a:rPr lang="en-US" sz="1400" dirty="0" err="1">
                <a:latin typeface="Bahnschrift SemiLight" panose="020B0502040204020203" pitchFamily="34" charset="0"/>
              </a:rPr>
              <a:t>Biocarta</a:t>
            </a:r>
            <a:endParaRPr lang="en-US" sz="14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SemiLight" panose="020B0502040204020203" pitchFamily="34" charset="0"/>
              </a:rPr>
              <a:t>For a pathway of interest, look at involved genes and map SNPs to relevant genes</a:t>
            </a:r>
            <a:endParaRPr lang="en-US" sz="14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SemiLight" panose="020B0502040204020203" pitchFamily="34" charset="0"/>
              </a:rPr>
              <a:t>Similar to previous protein-based approaches</a:t>
            </a:r>
            <a:endParaRPr lang="en-US" sz="14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SemiLight" panose="020B0502040204020203" pitchFamily="34" charset="0"/>
              </a:rPr>
              <a:t>More bias: some pathway are more studied than others </a:t>
            </a:r>
            <a:r>
              <a:rPr lang="en-US" sz="14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 Genes involved will as consequence gain more weight. </a:t>
            </a:r>
            <a:endParaRPr lang="en-US" sz="1400" dirty="0">
              <a:latin typeface="Bahnschrift SemiLight" panose="020B0502040204020203" pitchFamily="34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14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4. Comprehensive knowledge approach</a:t>
            </a:r>
            <a:endParaRPr lang="en-US" sz="1400" dirty="0">
              <a:latin typeface="Bahnschrift SemiLight" panose="020B0502040204020203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More goal: it exploit pathways , proteins interactions, gene expression, ..</a:t>
            </a:r>
            <a:endParaRPr lang="en-US" sz="1400" dirty="0">
              <a:latin typeface="Bahnschrift SemiLight" panose="020B0502040204020203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Not currently possible to evaluate these results because implement a simulation to evaluate is not trivial nor feasible.</a:t>
            </a:r>
            <a:endParaRPr sz="7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432712" y="171050"/>
            <a:ext cx="627857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Filtering based on data Integration techniques</a:t>
            </a:r>
            <a:endParaRPr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830700" y="1223773"/>
            <a:ext cx="74826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0">
              <a:buNone/>
            </a:pP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Software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worth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mentioning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: BIOFILTER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Main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concept: the more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two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genes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are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involved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in a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relationship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the more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likely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are to share an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important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biological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link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It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gathers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information from 13 databases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containing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experimental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evidence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of interactions, pathway or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ontological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similarity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relationship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Model interactions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irrespective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of the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marginal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effects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Create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polygenic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models, thanks to a gene-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disease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and gene-gene connection knowledge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Not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all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combination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are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examined</a:t>
            </a:r>
            <a:endParaRPr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432712" y="171050"/>
            <a:ext cx="627857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Conclusion and takeaways</a:t>
            </a:r>
            <a:endParaRPr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830700" y="1370918"/>
            <a:ext cx="74826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0">
              <a:buNone/>
            </a:pP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Exploiting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external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information sources like pathways or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protein-protein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interactions networks is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controversial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Online databases are incomplete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Our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understanding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of pathway are incomplete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57200" lvl="1" indent="0">
              <a:buNone/>
            </a:pP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Result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: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flawed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analysis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57200" lvl="1" indent="0">
              <a:buNone/>
            </a:pPr>
            <a:endParaRPr lang="it-IT" sz="1400" u="sng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57200" lvl="1" indent="0">
              <a:buNone/>
            </a:pP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Solution: combine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both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biased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approach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[data-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integration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techniques] and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computational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approach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driven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by GWAS analysis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57200" lvl="1" indent="0">
              <a:buNone/>
            </a:pPr>
            <a:endParaRPr lang="it-IT" sz="105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57200" lvl="1" indent="0">
              <a:buNone/>
            </a:pP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Moore, J. H., Amos, R., </a:t>
            </a:r>
            <a:r>
              <a:rPr lang="it-IT" sz="10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Kiralis</a:t>
            </a: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J., and Andrews, P. C. (2015). </a:t>
            </a:r>
            <a:r>
              <a:rPr lang="it-IT" sz="10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Heuristic</a:t>
            </a: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0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identiﬁcation</a:t>
            </a: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of </a:t>
            </a:r>
            <a:r>
              <a:rPr lang="it-IT" sz="10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biological</a:t>
            </a: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0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architectures</a:t>
            </a: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for </a:t>
            </a:r>
            <a:r>
              <a:rPr lang="it-IT" sz="10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simulating</a:t>
            </a: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0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complex</a:t>
            </a: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0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hierarchical</a:t>
            </a: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0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genetic</a:t>
            </a: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interactions</a:t>
            </a:r>
            <a:endParaRPr sz="105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432712" y="171050"/>
            <a:ext cx="627857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Non-exhaustive searches enhanced by Artificial intelligence </a:t>
            </a:r>
            <a:endParaRPr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830700" y="1223773"/>
            <a:ext cx="74826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0">
              <a:buNone/>
            </a:pP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Alternative to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parametrical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statistical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model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Main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categories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: 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Machine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learning methods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Build non-</a:t>
            </a:r>
            <a:r>
              <a:rPr lang="it-IT" sz="12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parametric</a:t>
            </a:r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models to compile information</a:t>
            </a:r>
            <a:endParaRPr lang="it-IT" sz="125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Random </a:t>
            </a:r>
            <a:r>
              <a:rPr lang="it-IT" sz="12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forest</a:t>
            </a:r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</a:t>
            </a:r>
            <a:r>
              <a:rPr lang="it-IT" sz="12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Bayesian</a:t>
            </a:r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network-based strategies</a:t>
            </a:r>
            <a:endParaRPr lang="it-IT" sz="125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Combinatorial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optimization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it-IT" sz="12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Consider</a:t>
            </a:r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 </a:t>
            </a:r>
            <a:r>
              <a:rPr lang="it-IT" sz="12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search</a:t>
            </a:r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2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space</a:t>
            </a:r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of </a:t>
            </a:r>
            <a:r>
              <a:rPr lang="it-IT" sz="12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solutions</a:t>
            </a:r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and </a:t>
            </a:r>
            <a:r>
              <a:rPr lang="it-IT" sz="12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browse</a:t>
            </a:r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2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through</a:t>
            </a:r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2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them</a:t>
            </a:r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to </a:t>
            </a:r>
            <a:r>
              <a:rPr lang="it-IT" sz="12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find</a:t>
            </a:r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the more </a:t>
            </a:r>
            <a:r>
              <a:rPr lang="it-IT" sz="12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relevant</a:t>
            </a:r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2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combinations</a:t>
            </a:r>
            <a:endParaRPr lang="it-IT" sz="125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Ant-</a:t>
            </a:r>
            <a:r>
              <a:rPr lang="it-IT" sz="12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colony</a:t>
            </a:r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2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optimization</a:t>
            </a:r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2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computational</a:t>
            </a:r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2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evolution</a:t>
            </a:r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system</a:t>
            </a:r>
            <a:endParaRPr lang="it-IT" sz="125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it-IT" sz="125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Precautions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to be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taken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to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prevent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overfitting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Non-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affordable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if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complexity of genetic mechanism too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high respect to sample size small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432712" y="171050"/>
            <a:ext cx="627857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Non-exhaustive searches enhanced by Artificial intelligence </a:t>
            </a:r>
            <a:endParaRPr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830700" y="2066549"/>
            <a:ext cx="74826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0">
              <a:buNone/>
            </a:pP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These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models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utilizes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Heuristic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that test for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associations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of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variants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ALLOWING interactions,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they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do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not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test interactions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themselves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They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also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include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SNPs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with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marginal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effects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57200" lvl="1" indent="0">
              <a:buNone/>
            </a:pP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432712" y="171050"/>
            <a:ext cx="627857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Random forest and their variants</a:t>
            </a:r>
            <a:endParaRPr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830700" y="1223773"/>
            <a:ext cx="74826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Each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node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represent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SNPs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It can handle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SNPs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that are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associated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in a non-linear way,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dealing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with interactions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encoded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in a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hierarchical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fashion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between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layers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of the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tree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 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Good strategy for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detecting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univariate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(non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epistasis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)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SNPs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in large-scale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association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studies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Variable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importance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represents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weight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approximating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the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causal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effect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of a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predictor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variable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 in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these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studies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conditional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variable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importance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is the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preferred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method.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Wingdings" panose="05000000000000000000" pitchFamily="2" charset="2"/>
            </a:endParaRPr>
          </a:p>
          <a:p>
            <a:pPr marL="800100" lvl="1" indent="-342900">
              <a:buAutoNum type="arabicPeriod"/>
            </a:pP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Algorithm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readjusted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for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epistasis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detection: include multiple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SNPs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at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each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node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during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tree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building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[Botta, V.,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Louppe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, G.,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Geurts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, P., and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Wehenkel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, L. (2014).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Exploiting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SNP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Correlations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within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Random Forest for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genome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-wide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association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studies.]</a:t>
            </a: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Wingdings" panose="05000000000000000000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105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Aims</a:t>
            </a: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to </a:t>
            </a:r>
            <a:r>
              <a:rPr lang="it-IT" sz="105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detect</a:t>
            </a: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05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SNPs</a:t>
            </a: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05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combination</a:t>
            </a: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with low </a:t>
            </a:r>
            <a:r>
              <a:rPr lang="it-IT" sz="105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marginal</a:t>
            </a: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05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effects</a:t>
            </a:r>
            <a:endParaRPr lang="it-IT" sz="1050" dirty="0">
              <a:latin typeface="Poppins" panose="00000500000000000000"/>
              <a:ea typeface="Poppins" panose="00000500000000000000"/>
              <a:cs typeface="Poppins" panose="00000500000000000000"/>
              <a:sym typeface="Wingdings" panose="05000000000000000000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105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Cannot</a:t>
            </a: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make a </a:t>
            </a:r>
            <a:r>
              <a:rPr lang="it-IT" sz="105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distinction</a:t>
            </a: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05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between</a:t>
            </a: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a) </a:t>
            </a:r>
            <a:r>
              <a:rPr lang="it-IT" sz="105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interacting</a:t>
            </a: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05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SNPs</a:t>
            </a: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and b) </a:t>
            </a:r>
            <a:r>
              <a:rPr lang="it-IT" sz="105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several</a:t>
            </a: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05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independent</a:t>
            </a: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05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SNPs</a:t>
            </a: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05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definitively</a:t>
            </a: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endParaRPr lang="it-IT" sz="1050" dirty="0">
              <a:latin typeface="Poppins" panose="00000500000000000000"/>
              <a:ea typeface="Poppins" panose="00000500000000000000"/>
              <a:cs typeface="Poppins" panose="00000500000000000000"/>
              <a:sym typeface="Wingdings" panose="05000000000000000000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105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Result</a:t>
            </a: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: </a:t>
            </a:r>
            <a:r>
              <a:rPr lang="it-IT" sz="105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lack</a:t>
            </a: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clear </a:t>
            </a:r>
            <a:r>
              <a:rPr lang="it-IT" sz="105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interpretation</a:t>
            </a:r>
            <a:endParaRPr lang="it-IT" sz="1050" dirty="0">
              <a:latin typeface="Poppins" panose="00000500000000000000"/>
              <a:ea typeface="Poppins" panose="00000500000000000000"/>
              <a:cs typeface="Poppins" panose="0000050000000000000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it-IT" sz="1050" dirty="0">
              <a:latin typeface="Poppins" panose="00000500000000000000"/>
              <a:ea typeface="Poppins" panose="00000500000000000000"/>
              <a:cs typeface="Poppins" panose="00000500000000000000"/>
              <a:sym typeface="Wingdings" panose="05000000000000000000" pitchFamily="2" charset="2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432712" y="171050"/>
            <a:ext cx="627857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Random forest and their variants</a:t>
            </a:r>
            <a:endParaRPr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830700" y="1223773"/>
            <a:ext cx="74826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00100" lvl="1" indent="-342900">
              <a:buAutoNum type="arabicPeriod" startAt="2"/>
            </a:pP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GWGGI [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Wei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C., and Lu, Q. (2014). GWGGI: software for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genome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-wide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gene-gene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interaction analysis.]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57200" lvl="1" indent="0">
              <a:buNone/>
            </a:pP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Differences</a:t>
            </a:r>
            <a:r>
              <a:rPr lang="it-IT" sz="16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with </a:t>
            </a:r>
            <a:r>
              <a:rPr lang="it-IT" sz="16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previous</a:t>
            </a:r>
            <a:r>
              <a:rPr lang="it-IT" sz="16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method: </a:t>
            </a:r>
            <a:endParaRPr lang="it-IT" sz="16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371600" lvl="3" indent="0">
              <a:buNone/>
            </a:pP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Tree-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growing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algorithm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more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computationally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efficient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: standard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variable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selection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is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replaced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by a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forward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algorithm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371600" lvl="3" indent="0">
              <a:buNone/>
            </a:pP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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Principle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of a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forward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algorithm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: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take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into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account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previously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selected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variables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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Novel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variable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is the one that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added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to the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existing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set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will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allow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for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most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accurate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prediction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543050" lvl="3" indent="-171450">
              <a:buFont typeface="Wingdings" panose="05000000000000000000" pitchFamily="2" charset="2"/>
              <a:buChar char="§"/>
            </a:pP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914400" lvl="2" indent="0">
              <a:buNone/>
            </a:pP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	</a:t>
            </a:r>
            <a:endParaRPr lang="it-IT" sz="1050" dirty="0">
              <a:latin typeface="Poppins" panose="00000500000000000000"/>
              <a:ea typeface="Poppins" panose="00000500000000000000"/>
              <a:cs typeface="Poppins" panose="00000500000000000000"/>
              <a:sym typeface="Wingdings" panose="05000000000000000000" pitchFamily="2" charset="2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title"/>
          </p:nvPr>
        </p:nvSpPr>
        <p:spPr>
          <a:xfrm>
            <a:off x="1310425" y="63125"/>
            <a:ext cx="55197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 dirty="0"/>
              <a:t>Multi Locus Interactions studies</a:t>
            </a:r>
            <a:endParaRPr sz="2400" u="sn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14"/>
          <p:cNvSpPr txBox="1">
            <a:spLocks noGrp="1"/>
          </p:cNvSpPr>
          <p:nvPr>
            <p:ph type="body" idx="1"/>
          </p:nvPr>
        </p:nvSpPr>
        <p:spPr>
          <a:xfrm>
            <a:off x="0" y="1119622"/>
            <a:ext cx="9019800" cy="172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Arial" panose="020B0604020202020204" pitchFamily="34" charset="0"/>
              <a:ea typeface="Poppins" panose="00000500000000000000"/>
              <a:cs typeface="Arial" panose="020B0604020202020204" pitchFamily="34" charset="0"/>
              <a:sym typeface="Poppins" panose="00000500000000000000"/>
            </a:endParaRP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Divided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into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three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main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sections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:</a:t>
            </a:r>
            <a:endParaRPr lang="it-IT" sz="1800" dirty="0">
              <a:latin typeface="Arial" panose="020B0604020202020204" pitchFamily="34" charset="0"/>
              <a:ea typeface="Poppins" panose="00000500000000000000"/>
              <a:cs typeface="Arial" panose="020B0604020202020204" pitchFamily="34" charset="0"/>
              <a:sym typeface="Poppins" panose="00000500000000000000"/>
            </a:endParaRP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it-IT" sz="1800" dirty="0">
              <a:latin typeface="Arial" panose="020B0604020202020204" pitchFamily="34" charset="0"/>
              <a:ea typeface="Poppins" panose="00000500000000000000"/>
              <a:cs typeface="Arial" panose="020B0604020202020204" pitchFamily="34" charset="0"/>
              <a:sym typeface="Poppins" panose="00000500000000000000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Poppins" panose="00000500000000000000"/>
              <a:buChar char="●"/>
            </a:pP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First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section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exhaustive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search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problem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: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unfeasible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for large dataset</a:t>
            </a:r>
            <a:endParaRPr lang="it-IT" sz="1800" dirty="0">
              <a:latin typeface="Arial" panose="020B0604020202020204" pitchFamily="34" charset="0"/>
              <a:ea typeface="Poppins" panose="00000500000000000000"/>
              <a:cs typeface="Arial" panose="020B0604020202020204" pitchFamily="34" charset="0"/>
              <a:sym typeface="Poppins" panose="00000500000000000000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Poppins" panose="00000500000000000000"/>
              <a:buChar char="●"/>
            </a:pP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Second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section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: methods to reduce dataset size</a:t>
            </a:r>
            <a:endParaRPr lang="it-IT" sz="1800" dirty="0">
              <a:latin typeface="Arial" panose="020B0604020202020204" pitchFamily="34" charset="0"/>
              <a:ea typeface="Poppins" panose="00000500000000000000"/>
              <a:cs typeface="Arial" panose="020B0604020202020204" pitchFamily="34" charset="0"/>
              <a:sym typeface="Poppins" panose="00000500000000000000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Poppins" panose="00000500000000000000"/>
              <a:buChar char="●"/>
            </a:pP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Third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section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: Non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exhaustive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search</a:t>
            </a:r>
            <a:r>
              <a:rPr lang="it-IT" sz="1800" dirty="0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, like ML </a:t>
            </a:r>
            <a:r>
              <a:rPr lang="it-IT" sz="1800" dirty="0" err="1">
                <a:latin typeface="Arial" panose="020B0604020202020204" pitchFamily="34" charset="0"/>
                <a:ea typeface="Poppins" panose="00000500000000000000"/>
                <a:cs typeface="Arial" panose="020B0604020202020204" pitchFamily="34" charset="0"/>
                <a:sym typeface="Poppins" panose="00000500000000000000"/>
              </a:rPr>
              <a:t>techniques</a:t>
            </a:r>
            <a:endParaRPr lang="it-IT" sz="1800" dirty="0">
              <a:latin typeface="Arial" panose="020B0604020202020204" pitchFamily="34" charset="0"/>
              <a:ea typeface="Poppins" panose="00000500000000000000"/>
              <a:cs typeface="Arial" panose="020B0604020202020204" pitchFamily="34" charset="0"/>
              <a:sym typeface="Poppins" panose="00000500000000000000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Poppins" panose="00000500000000000000"/>
              <a:buChar char="●"/>
            </a:pPr>
            <a:endParaRPr dirty="0">
              <a:latin typeface="Arial" panose="020B0604020202020204" pitchFamily="34" charset="0"/>
              <a:ea typeface="Poppins" panose="00000500000000000000"/>
              <a:cs typeface="Arial" panose="020B0604020202020204" pitchFamily="34" charset="0"/>
              <a:sym typeface="Poppins" panose="00000500000000000000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ea typeface="Poppins" panose="00000500000000000000"/>
              <a:cs typeface="Arial" panose="020B0604020202020204" pitchFamily="34" charset="0"/>
              <a:sym typeface="Poppins" panose="00000500000000000000"/>
            </a:endParaRPr>
          </a:p>
        </p:txBody>
      </p:sp>
      <p:sp>
        <p:nvSpPr>
          <p:cNvPr id="327" name="Google Shape;327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432712" y="165829"/>
            <a:ext cx="6278576" cy="6000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Random forest and their variants</a:t>
            </a:r>
            <a:endParaRPr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-304417" y="843505"/>
            <a:ext cx="74826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71600" lvl="3" indent="0">
              <a:buNone/>
            </a:pP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Relies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on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likelihood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ratios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to and the Mann-Whitney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statistics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to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assess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the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predictors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’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importance</a:t>
            </a:r>
            <a:endParaRPr lang="it-IT" sz="12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Facilitate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statistical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significance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analysis</a:t>
            </a:r>
            <a:endParaRPr lang="it-IT" sz="12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Procedure: for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each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single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tree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for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each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individual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likelihood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ratio,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Probability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of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its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genotype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[SNP]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given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the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its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case/control status, is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calculated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 </a:t>
            </a:r>
            <a:endParaRPr lang="it-IT" sz="12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All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these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probability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are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averaged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for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each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individual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over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all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the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trees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., for the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selected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SNPS</a:t>
            </a:r>
            <a:endParaRPr lang="it-IT" sz="12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Then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 U-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statistic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is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calculated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and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tested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versus H0 that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there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is no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association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between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the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selected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SNP and the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phenotype</a:t>
            </a:r>
            <a:endParaRPr lang="it-IT" sz="12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it-IT" sz="12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it-IT" sz="12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371600" lvl="3" indent="0">
              <a:buNone/>
            </a:pPr>
            <a:endParaRPr lang="it-IT" sz="12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543050" lvl="3" indent="-171450">
              <a:buFont typeface="Wingdings" panose="05000000000000000000" pitchFamily="2" charset="2"/>
              <a:buChar char="à"/>
            </a:pP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914400" lvl="2" indent="0">
              <a:buNone/>
            </a:pPr>
            <a:r>
              <a:rPr lang="it-IT" sz="105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	</a:t>
            </a:r>
            <a:endParaRPr lang="it-IT" sz="1050" dirty="0">
              <a:latin typeface="Poppins" panose="00000500000000000000"/>
              <a:ea typeface="Poppins" panose="00000500000000000000"/>
              <a:cs typeface="Poppins" panose="00000500000000000000"/>
              <a:sym typeface="Wingdings" panose="05000000000000000000" pitchFamily="2" charset="2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820" y="4376432"/>
            <a:ext cx="2828925" cy="6477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20" y="3704503"/>
            <a:ext cx="3552825" cy="60007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08" y="2963342"/>
            <a:ext cx="1762125" cy="6191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432712" y="165829"/>
            <a:ext cx="6278576" cy="6000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Bayesian network</a:t>
            </a:r>
            <a:endParaRPr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137018" y="1137794"/>
            <a:ext cx="74826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543050" lvl="3" indent="-171450">
              <a:buFont typeface="Arial" panose="020B0604020202020204" pitchFamily="34" charset="0"/>
              <a:buChar char="•"/>
            </a:pP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Provide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 compact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representation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for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dependencies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between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variables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Two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components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: 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direct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acyclic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graph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(DAG),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where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variables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are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nodes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and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dependencies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are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edge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probabilistic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component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that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associates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probability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distribution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with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each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node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sz="1400" u="sng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Encodes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Markov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property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: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each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variable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is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independent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of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its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non-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descendant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given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its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parents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in the DAG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Basic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unit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variables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are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SNPs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and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phenotipically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values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Structure learning is NP-hard 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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techniques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to reduce burden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371600" lvl="3" indent="0">
              <a:buNone/>
            </a:pP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543050" lvl="3" indent="-171450">
              <a:buFont typeface="Wingdings" panose="05000000000000000000" pitchFamily="2" charset="2"/>
              <a:buChar char="à"/>
            </a:pPr>
            <a:endParaRPr lang="it-IT" sz="12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914400" lvl="2" indent="0">
              <a:buNone/>
            </a:pP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	</a:t>
            </a: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Wingdings" panose="05000000000000000000" pitchFamily="2" charset="2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432712" y="165829"/>
            <a:ext cx="6278576" cy="6000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Bayesian network</a:t>
            </a:r>
            <a:endParaRPr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0" y="1158814"/>
            <a:ext cx="74826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543050" lvl="3" indent="-171450">
              <a:buFont typeface="Arial" panose="020B0604020202020204" pitchFamily="34" charset="0"/>
              <a:buChar char="•"/>
            </a:pP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BEAM 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[</a:t>
            </a:r>
            <a:r>
              <a:rPr lang="en-US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Zhang, Y., and Liu, J. S. (2007). Bayesian inference of epistasis interactions in case-control studies.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]</a:t>
            </a: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171700" lvl="4" indent="-342900"/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Bayesian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reference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for performance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comparisons</a:t>
            </a: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171700" lvl="4" indent="-342900"/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Rely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on a Markov Chain Monte Carlo that test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iteratively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each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marker,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conditional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on the status of other markers</a:t>
            </a: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171700" lvl="4" indent="-342900"/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For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each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marker output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posterior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probability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of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association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with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disease</a:t>
            </a: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171700" lvl="4" indent="-342900"/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Markers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divided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in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three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groups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0 -&gt; no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contribution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1 -&gt;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independent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contribution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 </a:t>
            </a: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828800" lvl="4" indent="0">
              <a:buNone/>
            </a:pP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		  2 -&gt;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epistasis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model</a:t>
            </a: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000250" lvl="4" indent="-171450"/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B-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Statistic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used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for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further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filter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SNPs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:[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introduced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to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get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u="sng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rid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of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expensive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permutation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test, </a:t>
            </a:r>
            <a:r>
              <a:rPr lang="it-IT" sz="1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IT IS AN ALTERNATIVE TO CHI-SQUARE TESTS</a:t>
            </a: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000250" lvl="4" indent="-171450"/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Does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not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scale: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Mcmc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ITERATIONS make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this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method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unfeasible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when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#SNPS&gt; 500 000</a:t>
            </a: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914400" lvl="2" indent="0">
              <a:buNone/>
            </a:pPr>
            <a:endParaRPr lang="it-IT" sz="125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371600" lvl="3" indent="0">
              <a:buNone/>
            </a:pP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543050" lvl="3" indent="-171450">
              <a:buFont typeface="Wingdings" panose="05000000000000000000" pitchFamily="2" charset="2"/>
              <a:buChar char="à"/>
            </a:pPr>
            <a:endParaRPr lang="it-IT" sz="12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914400" lvl="2" indent="0">
              <a:buNone/>
            </a:pP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	</a:t>
            </a: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Wingdings" panose="05000000000000000000" pitchFamily="2" charset="2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432712" y="165829"/>
            <a:ext cx="6278576" cy="6000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Bayesian network</a:t>
            </a:r>
            <a:endParaRPr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0" y="1158814"/>
            <a:ext cx="74826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543050" lvl="3" indent="-171450">
              <a:buFont typeface="Arial" panose="020B0604020202020204" pitchFamily="34" charset="0"/>
              <a:buChar char="•"/>
            </a:pP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371600" lvl="3" indent="0">
              <a:buNone/>
            </a:pP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2.	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EpiBN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[</a:t>
            </a:r>
            <a:r>
              <a:rPr lang="en-US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Han, B., Chen, X. W., </a:t>
            </a:r>
            <a:r>
              <a:rPr lang="en-US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Talebizadeh</a:t>
            </a:r>
            <a:r>
              <a:rPr lang="en-US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Z., and Xu, H. (2012). Genetic studies of complex human diseases: characterizing SNP-disease associations using Bayesian networks. .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]</a:t>
            </a: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171700" lvl="4" indent="-342900"/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authors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Consider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SNPs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causal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with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respect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to the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phenotype</a:t>
            </a: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171700" lvl="4" indent="-342900"/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Two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layer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: 1)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Phenotype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AS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unique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node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;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connected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with 2)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parent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nodes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of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phenotype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in second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layer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, the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SNPs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associated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with the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phenotype</a:t>
            </a: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171700" lvl="4" indent="-342900"/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Edges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between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nodes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are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allowed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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detect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interactions of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variants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of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SNPs</a:t>
            </a: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171700" lvl="4" indent="-342900"/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For learning the network,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they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use a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Branch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-and-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Bound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iterative procedure </a:t>
            </a: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628900" lvl="5" indent="-342900"/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Each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interaction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adds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deletes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or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reverses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an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edge</a:t>
            </a:r>
            <a:endParaRPr lang="it-IT" sz="95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171700" lvl="4" indent="-342900"/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Score function to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evaluate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to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find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the best network structure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evolution</a:t>
            </a: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628900" lvl="5" indent="-342900"/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Based on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fit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of data &amp; a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penalization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for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complexity</a:t>
            </a:r>
            <a:endParaRPr lang="it-IT" sz="95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171700" lvl="4" indent="-342900"/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EpiBN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reach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higher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detection power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than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BEAM</a:t>
            </a: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Wingdings" panose="05000000000000000000" pitchFamily="2" charset="2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432712" y="165829"/>
            <a:ext cx="6278576" cy="6000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Bayesian network</a:t>
            </a:r>
            <a:endParaRPr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0" y="906565"/>
            <a:ext cx="74826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543050" lvl="3" indent="-171450">
              <a:buFont typeface="Arial" panose="020B0604020202020204" pitchFamily="34" charset="0"/>
              <a:buChar char="•"/>
            </a:pP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371600" lvl="3" indent="0">
              <a:buNone/>
            </a:pP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3.	Markov-blanket based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methods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[</a:t>
            </a:r>
            <a:r>
              <a:rPr lang="en-US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Alekseyenko</a:t>
            </a:r>
            <a:r>
              <a:rPr lang="en-US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A. V., </a:t>
            </a:r>
            <a:r>
              <a:rPr lang="en-US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Lytkin</a:t>
            </a:r>
            <a:r>
              <a:rPr lang="en-US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N. I., Ai, J., Ding, B., </a:t>
            </a:r>
            <a:r>
              <a:rPr lang="en-US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Padyukov</a:t>
            </a:r>
            <a:r>
              <a:rPr lang="en-US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L., </a:t>
            </a:r>
            <a:r>
              <a:rPr lang="en-US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Aliferis</a:t>
            </a:r>
            <a:r>
              <a:rPr lang="en-US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C. F., et al. (2011). Causal graph-based analysis of genome-wide association.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]</a:t>
            </a: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171700" lvl="4" indent="-342900"/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Allows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discovery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of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SNPs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in the local pathway of the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phenotype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[local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causal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SNPs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]</a:t>
            </a: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171700" lvl="4" indent="-342900"/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Avoid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time-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consuming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learning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processes</a:t>
            </a: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171700" lvl="4" indent="-342900"/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Principle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: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find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minimal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set of SNPS that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completely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shield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the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disease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status from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all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other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variables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 [Markov Blanket] 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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Result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: a local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Bayesian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Network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fraction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that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borders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the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phenotype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nod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in the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graph</a:t>
            </a: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171700" lvl="4" indent="-342900"/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Each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SNPS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will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be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statistically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independent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of the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case.control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when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conditioned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on the Markov Blanket</a:t>
            </a: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171700" lvl="4" indent="-342900"/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Low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number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of False positive;  strategy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very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compact;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very</a:t>
            </a:r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1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scalable</a:t>
            </a: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171700" lvl="4" indent="-342900"/>
            <a:r>
              <a:rPr lang="it-IT" sz="11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Stages: </a:t>
            </a: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828800" lvl="4" indent="0">
              <a:buNone/>
            </a:pPr>
            <a:endParaRPr lang="it-IT" sz="11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628900" lvl="5" indent="-342900">
              <a:buFont typeface="+mj-lt"/>
              <a:buAutoNum type="arabicPeriod"/>
            </a:pP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Forward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pass 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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Add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new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relevant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variables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finding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SNPs most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associated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with the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phenotype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given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the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current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Markov blanket. [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Repeated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until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Markov Blanket do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not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change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]</a:t>
            </a:r>
            <a:endParaRPr lang="it-IT" sz="95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2628900" lvl="5" indent="-342900">
              <a:buFont typeface="+mj-lt"/>
              <a:buAutoNum type="arabicPeriod"/>
            </a:pP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Backward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Phase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: Check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every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SNPs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in the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Markov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Blanket and delete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those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who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are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indipendent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to the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phenotype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with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respect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on the </a:t>
            </a:r>
            <a:r>
              <a:rPr lang="it-IT" sz="9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remaining</a:t>
            </a:r>
            <a:r>
              <a:rPr lang="it-IT" sz="9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Markov Blanket</a:t>
            </a:r>
            <a:endParaRPr lang="it-IT" sz="95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5636" y="113625"/>
            <a:ext cx="6181398" cy="856800"/>
          </a:xfrm>
        </p:spPr>
        <p:txBody>
          <a:bodyPr/>
          <a:lstStyle/>
          <a:p>
            <a:r>
              <a:rPr lang="it-IT" sz="18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3.	Markov-blanket based </a:t>
            </a:r>
            <a:r>
              <a:rPr lang="it-IT" sz="18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methods</a:t>
            </a: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6980184" cy="3077100"/>
          </a:xfrm>
        </p:spPr>
        <p:txBody>
          <a:bodyPr/>
          <a:lstStyle/>
          <a:p>
            <a:r>
              <a:rPr lang="it-IT" dirty="0"/>
              <a:t>Three </a:t>
            </a:r>
            <a:r>
              <a:rPr lang="it-IT" dirty="0" err="1"/>
              <a:t>implementations</a:t>
            </a:r>
            <a:r>
              <a:rPr lang="it-IT" dirty="0"/>
              <a:t> </a:t>
            </a:r>
            <a:endParaRPr lang="it-IT" dirty="0"/>
          </a:p>
          <a:p>
            <a:pPr lvl="1">
              <a:buFont typeface="+mj-lt"/>
              <a:buAutoNum type="arabicPeriod"/>
            </a:pPr>
            <a:r>
              <a:rPr lang="it-IT" dirty="0"/>
              <a:t>DASSO-MB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authors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Consider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SNPs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causal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with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respect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to the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phenotype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[as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EpiBN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], so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they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consider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only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parent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nodes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lvl="1">
              <a:buFont typeface="+mj-lt"/>
              <a:buAutoNum type="arabicPeriod"/>
            </a:pP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TIE*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lvl="1">
              <a:buFont typeface="+mj-lt"/>
              <a:buAutoNum type="arabicPeriod"/>
            </a:pP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IMBED 	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Takeaways: </a:t>
            </a:r>
            <a:endParaRPr lang="it-IT" sz="155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lvl="1"/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All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these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approaches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more sample-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efficient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than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BEAM [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same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results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with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less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samples]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lvl="1"/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There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is a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Bias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: the first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SNPs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is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detected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with a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univariate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test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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detection of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epistasis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related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to markers with low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marginal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effects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lvl="1"/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lvl="1">
              <a:buFont typeface="+mj-lt"/>
              <a:buAutoNum type="arabicPeriod"/>
            </a:pP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lvl="1">
              <a:buFont typeface="+mj-lt"/>
              <a:buAutoNum type="arabicPeriod"/>
            </a:pP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00450" y="113625"/>
            <a:ext cx="6181398" cy="856800"/>
          </a:xfrm>
        </p:spPr>
        <p:txBody>
          <a:bodyPr/>
          <a:lstStyle/>
          <a:p>
            <a:r>
              <a:rPr lang="it-IT" sz="18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Ant </a:t>
            </a:r>
            <a:r>
              <a:rPr lang="it-IT" sz="18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colony</a:t>
            </a:r>
            <a:r>
              <a:rPr lang="it-IT" sz="18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8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optimization</a:t>
            </a: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6980184" cy="3077100"/>
          </a:xfrm>
        </p:spPr>
        <p:txBody>
          <a:bodyPr/>
          <a:lstStyle/>
          <a:p>
            <a:r>
              <a:rPr lang="it-IT" dirty="0" err="1"/>
              <a:t>Main</a:t>
            </a:r>
            <a:r>
              <a:rPr lang="it-IT" dirty="0"/>
              <a:t> concept: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ant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a </a:t>
            </a:r>
            <a:r>
              <a:rPr lang="it-IT" dirty="0" err="1"/>
              <a:t>shorter</a:t>
            </a:r>
            <a:r>
              <a:rPr lang="it-IT" dirty="0"/>
              <a:t> path, it </a:t>
            </a:r>
            <a:r>
              <a:rPr lang="it-IT" dirty="0" err="1"/>
              <a:t>will</a:t>
            </a:r>
            <a:r>
              <a:rPr lang="it-IT" dirty="0"/>
              <a:t> produce ad </a:t>
            </a:r>
            <a:r>
              <a:rPr lang="it-IT" dirty="0" err="1"/>
              <a:t>increase</a:t>
            </a:r>
            <a:r>
              <a:rPr lang="it-IT" dirty="0"/>
              <a:t> </a:t>
            </a:r>
            <a:r>
              <a:rPr lang="it-IT" dirty="0" err="1"/>
              <a:t>pheromone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along</a:t>
            </a:r>
            <a:r>
              <a:rPr lang="it-IT" dirty="0"/>
              <a:t> the path </a:t>
            </a:r>
            <a:r>
              <a:rPr lang="it-IT" dirty="0">
                <a:sym typeface="Wingdings" panose="05000000000000000000" pitchFamily="2" charset="2"/>
              </a:rPr>
              <a:t> other </a:t>
            </a:r>
            <a:r>
              <a:rPr lang="it-IT" dirty="0" err="1">
                <a:sym typeface="Wingdings" panose="05000000000000000000" pitchFamily="2" charset="2"/>
              </a:rPr>
              <a:t>ants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will</a:t>
            </a:r>
            <a:r>
              <a:rPr lang="it-IT" dirty="0">
                <a:sym typeface="Wingdings" panose="05000000000000000000" pitchFamily="2" charset="2"/>
              </a:rPr>
              <a:t> more </a:t>
            </a:r>
            <a:r>
              <a:rPr lang="it-IT" dirty="0" err="1">
                <a:sym typeface="Wingdings" panose="05000000000000000000" pitchFamily="2" charset="2"/>
              </a:rPr>
              <a:t>likely</a:t>
            </a:r>
            <a:r>
              <a:rPr lang="it-IT" dirty="0">
                <a:sym typeface="Wingdings" panose="05000000000000000000" pitchFamily="2" charset="2"/>
              </a:rPr>
              <a:t> follow the path  </a:t>
            </a:r>
            <a:r>
              <a:rPr lang="it-IT" dirty="0" err="1">
                <a:sym typeface="Wingdings" panose="05000000000000000000" pitchFamily="2" charset="2"/>
              </a:rPr>
              <a:t>increasing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pheromone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concentration</a:t>
            </a:r>
            <a:r>
              <a:rPr lang="it-IT" dirty="0">
                <a:sym typeface="Wingdings" panose="05000000000000000000" pitchFamily="2" charset="2"/>
              </a:rPr>
              <a:t> positive feedback</a:t>
            </a:r>
            <a:endParaRPr lang="it-IT" dirty="0"/>
          </a:p>
          <a:p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Search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of multiple group of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SNPs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in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parallel</a:t>
            </a:r>
            <a:endParaRPr lang="it-IT" sz="155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Iterative procedure;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each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ants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represent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 SNP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set with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potential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epistasis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effects</a:t>
            </a:r>
            <a:endParaRPr lang="it-IT" sz="155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Communication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between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Ants is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mimicked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by a common PDF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probability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shared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by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all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ants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(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Probability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depends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on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pheromone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levels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and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external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knowledge domain-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related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)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lvl="1"/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lvl="1">
              <a:buFont typeface="+mj-lt"/>
              <a:buAutoNum type="arabicPeriod"/>
            </a:pP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lvl="1">
              <a:buFont typeface="+mj-lt"/>
              <a:buAutoNum type="arabicPeriod"/>
            </a:pP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00450" y="113625"/>
            <a:ext cx="6181398" cy="856800"/>
          </a:xfrm>
        </p:spPr>
        <p:txBody>
          <a:bodyPr/>
          <a:lstStyle/>
          <a:p>
            <a:r>
              <a:rPr lang="it-IT" sz="18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Ant </a:t>
            </a:r>
            <a:r>
              <a:rPr lang="it-IT" sz="18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colony</a:t>
            </a:r>
            <a:r>
              <a:rPr lang="it-IT" sz="18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8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optimization</a:t>
            </a: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76450" y="1524375"/>
            <a:ext cx="6980184" cy="3077100"/>
          </a:xfrm>
        </p:spPr>
        <p:txBody>
          <a:bodyPr/>
          <a:lstStyle/>
          <a:p>
            <a:pPr marL="101600" indent="0">
              <a:buNone/>
            </a:pPr>
            <a:r>
              <a:rPr lang="it-IT" dirty="0" err="1"/>
              <a:t>AntEpiSeeker</a:t>
            </a:r>
            <a:endParaRPr lang="it-IT" dirty="0"/>
          </a:p>
          <a:p>
            <a:r>
              <a:rPr lang="it-IT" dirty="0"/>
              <a:t>Step 1: </a:t>
            </a:r>
            <a:endParaRPr lang="it-IT" dirty="0"/>
          </a:p>
          <a:p>
            <a:pPr lvl="1"/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Multiple </a:t>
            </a:r>
            <a:r>
              <a:rPr lang="it-IT" sz="12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SNPs</a:t>
            </a:r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2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picked</a:t>
            </a:r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up based on PDF, to build </a:t>
            </a:r>
            <a:r>
              <a:rPr lang="it-IT" sz="12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each</a:t>
            </a:r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2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ant</a:t>
            </a:r>
            <a:endParaRPr lang="it-IT" sz="125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lvl="1"/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Chi-</a:t>
            </a:r>
            <a:r>
              <a:rPr lang="it-IT" sz="12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square</a:t>
            </a:r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test </a:t>
            </a:r>
            <a:r>
              <a:rPr lang="it-IT" sz="12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used</a:t>
            </a:r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to </a:t>
            </a:r>
            <a:r>
              <a:rPr lang="it-IT" sz="12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measure</a:t>
            </a:r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2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association</a:t>
            </a:r>
            <a:r>
              <a:rPr lang="it-IT" sz="12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2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ants-phenotype</a:t>
            </a:r>
            <a:endParaRPr lang="it-IT" sz="125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lvl="1"/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Results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update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next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iteration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Step 2: Once a set of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suspected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sets of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SNPs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are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assembled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endParaRPr lang="it-IT" sz="155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lvl="1"/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Exhaustive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search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of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epistasis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within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each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built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ants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[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final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ants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]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lvl="1"/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Exhaustive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search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also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on the set of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SNPs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with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highest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PDF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101600" indent="0">
              <a:buNone/>
            </a:pP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More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recent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algorithm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: MACOED</a:t>
            </a:r>
            <a:endParaRPr lang="it-IT" sz="155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lvl="1"/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lvl="1">
              <a:buFont typeface="+mj-lt"/>
              <a:buAutoNum type="arabicPeriod"/>
            </a:pP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558800" lvl="1" indent="0">
              <a:buFont typeface="+mj-lt"/>
              <a:buNone/>
            </a:pP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00450" y="113625"/>
            <a:ext cx="6181398" cy="856800"/>
          </a:xfrm>
        </p:spPr>
        <p:txBody>
          <a:bodyPr/>
          <a:lstStyle/>
          <a:p>
            <a:r>
              <a:rPr lang="it-IT" sz="18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Ant </a:t>
            </a:r>
            <a:r>
              <a:rPr lang="it-IT" sz="18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colony</a:t>
            </a:r>
            <a:r>
              <a:rPr lang="it-IT" sz="18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8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optimization</a:t>
            </a: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4807" y="1209065"/>
            <a:ext cx="3912025" cy="3077100"/>
          </a:xfrm>
        </p:spPr>
        <p:txBody>
          <a:bodyPr/>
          <a:lstStyle/>
          <a:p>
            <a:pPr marL="101600" indent="0">
              <a:buNone/>
            </a:pPr>
            <a:r>
              <a:rPr lang="it-IT" dirty="0" err="1"/>
              <a:t>Takeaways</a:t>
            </a:r>
            <a:r>
              <a:rPr lang="it-IT" dirty="0"/>
              <a:t> and </a:t>
            </a:r>
            <a:r>
              <a:rPr lang="it-IT" dirty="0" err="1"/>
              <a:t>drawbacks</a:t>
            </a:r>
            <a:r>
              <a:rPr lang="it-IT" dirty="0"/>
              <a:t>: </a:t>
            </a:r>
            <a:endParaRPr lang="it-IT" dirty="0"/>
          </a:p>
          <a:p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Positive feedback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effect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very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interesting</a:t>
            </a:r>
            <a:endParaRPr lang="it-IT" sz="155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Many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parameters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require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fine tuning [#iterations,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order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of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interaction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#SNPs in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each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ants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,..] and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have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to be estimate </a:t>
            </a:r>
            <a:r>
              <a:rPr lang="it-IT" sz="155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at</a:t>
            </a:r>
            <a:r>
              <a:rPr lang="it-IT" sz="155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priori</a:t>
            </a:r>
            <a:endParaRPr lang="it-IT" sz="155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lvl="1"/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lvl="1">
              <a:buFont typeface="+mj-lt"/>
              <a:buAutoNum type="arabicPeriod"/>
            </a:pP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lvl="1">
              <a:buFont typeface="+mj-lt"/>
              <a:buAutoNum type="arabicPeriod"/>
            </a:pP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6542" y="1017487"/>
            <a:ext cx="4647749" cy="409087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00450" y="113625"/>
            <a:ext cx="6181398" cy="856800"/>
          </a:xfrm>
        </p:spPr>
        <p:txBody>
          <a:bodyPr/>
          <a:lstStyle/>
          <a:p>
            <a:r>
              <a:rPr lang="it-IT" sz="18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Computational</a:t>
            </a:r>
            <a:r>
              <a:rPr lang="it-IT" sz="18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8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evolution</a:t>
            </a:r>
            <a:r>
              <a:rPr lang="it-IT" sz="18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system</a:t>
            </a: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34409" y="1272127"/>
            <a:ext cx="6980184" cy="3077100"/>
          </a:xfrm>
        </p:spPr>
        <p:txBody>
          <a:bodyPr/>
          <a:lstStyle/>
          <a:p>
            <a:r>
              <a:rPr lang="it-IT" sz="1400" dirty="0" err="1"/>
              <a:t>Main</a:t>
            </a:r>
            <a:r>
              <a:rPr lang="it-IT" sz="1400" dirty="0"/>
              <a:t> concept: Based on </a:t>
            </a:r>
            <a:r>
              <a:rPr lang="it-IT" sz="1400" dirty="0" err="1"/>
              <a:t>Darwinian</a:t>
            </a:r>
            <a:r>
              <a:rPr lang="it-IT" sz="1400" dirty="0"/>
              <a:t> </a:t>
            </a:r>
            <a:r>
              <a:rPr lang="it-IT" sz="1400" dirty="0" err="1"/>
              <a:t>evolution</a:t>
            </a:r>
            <a:r>
              <a:rPr lang="it-IT" sz="1400" dirty="0"/>
              <a:t> and </a:t>
            </a:r>
            <a:r>
              <a:rPr lang="it-IT" sz="1400" dirty="0" err="1"/>
              <a:t>selection</a:t>
            </a:r>
            <a:r>
              <a:rPr lang="it-IT" sz="1400" dirty="0"/>
              <a:t> </a:t>
            </a:r>
            <a:endParaRPr lang="it-IT" sz="1400" dirty="0"/>
          </a:p>
          <a:p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Goal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: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grow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 computer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program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from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several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basic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building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block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Building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Block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:  BASIC FUNCTION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involving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SNPS [operator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add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delete and copy that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aggregates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SNPs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] 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Resulting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combinations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of building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blocks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are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called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solution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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aims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to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predict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case/control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Wingdings" panose="05000000000000000000" pitchFamily="2" charset="2"/>
            </a:endParaRPr>
          </a:p>
          <a:p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Pyramidal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4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architecture</a:t>
            </a:r>
            <a:r>
              <a:rPr lang="it-IT" sz="14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: </a:t>
            </a:r>
            <a:endParaRPr lang="it-IT" sz="1400" dirty="0">
              <a:latin typeface="Poppins" panose="00000500000000000000"/>
              <a:ea typeface="Poppins" panose="00000500000000000000"/>
              <a:cs typeface="Poppins" panose="00000500000000000000"/>
              <a:sym typeface="Wingdings" panose="05000000000000000000" pitchFamily="2" charset="2"/>
            </a:endParaRPr>
          </a:p>
          <a:p>
            <a:pPr lvl="1"/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Lowest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level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 -&gt;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two-dimensional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grid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of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solutions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,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each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of it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involving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a list of building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blocks</a:t>
            </a:r>
            <a:endParaRPr lang="it-IT" sz="1200" dirty="0">
              <a:latin typeface="Poppins" panose="00000500000000000000"/>
              <a:ea typeface="Poppins" panose="00000500000000000000"/>
              <a:cs typeface="Poppins" panose="00000500000000000000"/>
              <a:sym typeface="Wingdings" panose="05000000000000000000" pitchFamily="2" charset="2"/>
            </a:endParaRPr>
          </a:p>
          <a:p>
            <a:pPr lvl="1"/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2) -&gt;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grid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of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solution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operators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influencing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lower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level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[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each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cell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is an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operation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add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/delete/copy that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has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a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certain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probability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of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being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extracted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]</a:t>
            </a:r>
            <a:endParaRPr lang="it-IT" sz="1200" dirty="0">
              <a:latin typeface="Poppins" panose="00000500000000000000"/>
              <a:ea typeface="Poppins" panose="00000500000000000000"/>
              <a:cs typeface="Poppins" panose="00000500000000000000"/>
              <a:sym typeface="Wingdings" panose="05000000000000000000" pitchFamily="2" charset="2"/>
            </a:endParaRPr>
          </a:p>
          <a:p>
            <a:pPr lvl="1"/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3) -&gt; INTRODUCE CHANGE IN EXECUTION PROBABILITIES OF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lower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level</a:t>
            </a:r>
            <a:endParaRPr lang="it-IT" sz="1200" dirty="0">
              <a:latin typeface="Poppins" panose="00000500000000000000"/>
              <a:ea typeface="Poppins" panose="00000500000000000000"/>
              <a:cs typeface="Poppins" panose="00000500000000000000"/>
              <a:sym typeface="Wingdings" panose="05000000000000000000" pitchFamily="2" charset="2"/>
            </a:endParaRPr>
          </a:p>
          <a:p>
            <a:pPr lvl="1"/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4) -&gt;Control the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variation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rate in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lower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level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(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add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 </a:t>
            </a:r>
            <a:r>
              <a:rPr lang="it-IT" sz="1200" dirty="0" err="1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uncertainty</a:t>
            </a:r>
            <a:r>
              <a:rPr lang="it-IT" sz="1200" dirty="0">
                <a:latin typeface="Poppins" panose="00000500000000000000"/>
                <a:ea typeface="Poppins" panose="00000500000000000000"/>
                <a:cs typeface="Poppins" panose="00000500000000000000"/>
                <a:sym typeface="Wingdings" panose="05000000000000000000" pitchFamily="2" charset="2"/>
              </a:rPr>
              <a:t>)</a:t>
            </a:r>
            <a:endParaRPr lang="it-IT" sz="12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title"/>
          </p:nvPr>
        </p:nvSpPr>
        <p:spPr>
          <a:xfrm>
            <a:off x="1969450" y="147700"/>
            <a:ext cx="5942097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/>
              <a:t>A focus on </a:t>
            </a:r>
            <a:r>
              <a:rPr lang="it-IT" sz="2000" dirty="0" err="1"/>
              <a:t>epistasis</a:t>
            </a:r>
            <a:r>
              <a:rPr lang="it-IT" sz="2000" dirty="0"/>
              <a:t>: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main</a:t>
            </a:r>
            <a:r>
              <a:rPr lang="it-IT" sz="2000" dirty="0"/>
              <a:t> </a:t>
            </a:r>
            <a:r>
              <a:rPr lang="it-IT" sz="2000" dirty="0" err="1"/>
              <a:t>definitions</a:t>
            </a:r>
            <a:endParaRPr sz="2000" dirty="0"/>
          </a:p>
        </p:txBody>
      </p:sp>
      <p:sp>
        <p:nvSpPr>
          <p:cNvPr id="334" name="Google Shape;334;p15"/>
          <p:cNvSpPr txBox="1">
            <a:spLocks noGrp="1"/>
          </p:cNvSpPr>
          <p:nvPr>
            <p:ph type="body" idx="1"/>
          </p:nvPr>
        </p:nvSpPr>
        <p:spPr>
          <a:xfrm>
            <a:off x="595885" y="1311395"/>
            <a:ext cx="76143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Biological Epistasis: </a:t>
            </a:r>
            <a:endParaRPr lang="en-US" sz="2000" dirty="0">
              <a:latin typeface="Bahnschrift SemiLight" panose="020B0502040204020203" pitchFamily="34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Bahnschrift SemiLight" panose="020B0502040204020203" pitchFamily="34" charset="0"/>
              </a:rPr>
              <a:t>It only involve allele effect at one locus concealed by the effect of another allele at a second locus. </a:t>
            </a:r>
            <a:endParaRPr lang="en-US" sz="1800" dirty="0">
              <a:latin typeface="Bahnschrift SemiLight" panose="020B0502040204020203" pitchFamily="34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Bahnschrift SemiLight" panose="020B0502040204020203" pitchFamily="34" charset="0"/>
              </a:rPr>
              <a:t>More recently extended to the following broader definition</a:t>
            </a:r>
            <a:endParaRPr lang="en-US" sz="1800" dirty="0">
              <a:latin typeface="Bahnschrift SemiLight" panose="020B0502040204020203" pitchFamily="34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Bahnschrift SemiLight" panose="020B0502040204020203" pitchFamily="34" charset="0"/>
              </a:rPr>
              <a:t>General: An epistasis effect exists when the effect of an allele at a genetic variant depends either on the presence or absence of another genetic variant</a:t>
            </a:r>
            <a:endParaRPr lang="en-US" sz="1800" dirty="0">
              <a:latin typeface="Bahnschrift SemiLight" panose="020B0502040204020203" pitchFamily="34" charset="0"/>
            </a:endParaRPr>
          </a:p>
        </p:txBody>
      </p:sp>
      <p:sp>
        <p:nvSpPr>
          <p:cNvPr id="335" name="Google Shape;335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00450" y="113625"/>
            <a:ext cx="6181398" cy="856800"/>
          </a:xfrm>
        </p:spPr>
        <p:txBody>
          <a:bodyPr/>
          <a:lstStyle/>
          <a:p>
            <a:r>
              <a:rPr lang="it-IT" sz="18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Computational</a:t>
            </a:r>
            <a:r>
              <a:rPr lang="it-IT" sz="18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8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evolution</a:t>
            </a:r>
            <a:r>
              <a:rPr lang="it-IT" sz="18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system</a:t>
            </a: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34409" y="1272127"/>
            <a:ext cx="6980184" cy="3077100"/>
          </a:xfrm>
        </p:spPr>
        <p:txBody>
          <a:bodyPr/>
          <a:lstStyle/>
          <a:p>
            <a:r>
              <a:rPr lang="it-IT" sz="1400" dirty="0"/>
              <a:t>Generation: step in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solutions</a:t>
            </a:r>
            <a:r>
              <a:rPr lang="it-IT" sz="1400" dirty="0"/>
              <a:t> are </a:t>
            </a:r>
            <a:r>
              <a:rPr lang="it-IT" sz="1400" dirty="0" err="1"/>
              <a:t>modified</a:t>
            </a:r>
            <a:endParaRPr lang="it-IT" sz="1400" dirty="0"/>
          </a:p>
          <a:p>
            <a:r>
              <a:rPr lang="it-IT" sz="1400" dirty="0"/>
              <a:t>In </a:t>
            </a:r>
            <a:r>
              <a:rPr lang="it-IT" sz="1400" dirty="0" err="1"/>
              <a:t>each</a:t>
            </a:r>
            <a:r>
              <a:rPr lang="it-IT" sz="1400" dirty="0"/>
              <a:t> generation a operator is </a:t>
            </a:r>
            <a:r>
              <a:rPr lang="it-IT" sz="1400" dirty="0" err="1"/>
              <a:t>drawn</a:t>
            </a:r>
            <a:r>
              <a:rPr lang="it-IT" sz="1400" dirty="0"/>
              <a:t> </a:t>
            </a:r>
            <a:r>
              <a:rPr lang="it-IT" sz="1400" dirty="0" err="1"/>
              <a:t>randomly</a:t>
            </a:r>
            <a:r>
              <a:rPr lang="it-IT" sz="1400" dirty="0"/>
              <a:t> from 2) </a:t>
            </a:r>
            <a:r>
              <a:rPr lang="it-IT" sz="1400" dirty="0" err="1"/>
              <a:t>level</a:t>
            </a:r>
            <a:r>
              <a:rPr lang="it-IT" sz="1400" dirty="0"/>
              <a:t> based on 3) </a:t>
            </a:r>
            <a:r>
              <a:rPr lang="it-IT" sz="1400" dirty="0" err="1"/>
              <a:t>level</a:t>
            </a:r>
            <a:r>
              <a:rPr lang="it-IT" sz="1400" dirty="0"/>
              <a:t> </a:t>
            </a:r>
            <a:r>
              <a:rPr lang="it-IT" sz="1400" dirty="0" err="1"/>
              <a:t>probability</a:t>
            </a:r>
            <a:endParaRPr lang="it-IT" sz="1400" dirty="0"/>
          </a:p>
          <a:p>
            <a:r>
              <a:rPr lang="it-IT" sz="1400" dirty="0"/>
              <a:t>Operator </a:t>
            </a:r>
            <a:r>
              <a:rPr lang="it-IT" sz="1400" dirty="0" err="1"/>
              <a:t>applied</a:t>
            </a:r>
            <a:r>
              <a:rPr lang="it-IT" sz="1400" dirty="0"/>
              <a:t> to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solutions</a:t>
            </a:r>
            <a:endParaRPr lang="it-IT" sz="1400" dirty="0"/>
          </a:p>
          <a:p>
            <a:r>
              <a:rPr lang="it-IT" sz="1400" dirty="0" err="1"/>
              <a:t>Accuracy</a:t>
            </a:r>
            <a:r>
              <a:rPr lang="it-IT" sz="1400" dirty="0"/>
              <a:t>: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solution</a:t>
            </a:r>
            <a:r>
              <a:rPr lang="it-IT" sz="1400" dirty="0"/>
              <a:t> is </a:t>
            </a:r>
            <a:r>
              <a:rPr lang="it-IT" sz="1400" dirty="0" err="1"/>
              <a:t>applied</a:t>
            </a:r>
            <a:r>
              <a:rPr lang="it-IT" sz="1400" dirty="0"/>
              <a:t> to case and control</a:t>
            </a:r>
            <a:r>
              <a:rPr lang="it-IT" sz="1400" dirty="0">
                <a:sym typeface="Wingdings" panose="05000000000000000000" pitchFamily="2" charset="2"/>
              </a:rPr>
              <a:t> </a:t>
            </a:r>
            <a:r>
              <a:rPr lang="it-IT" sz="1400" dirty="0" err="1">
                <a:sym typeface="Wingdings" panose="05000000000000000000" pitchFamily="2" charset="2"/>
              </a:rPr>
              <a:t>distinct</a:t>
            </a:r>
            <a:r>
              <a:rPr lang="it-IT" sz="1400" dirty="0">
                <a:sym typeface="Wingdings" panose="05000000000000000000" pitchFamily="2" charset="2"/>
              </a:rPr>
              <a:t> score </a:t>
            </a:r>
            <a:r>
              <a:rPr lang="it-IT" sz="1400" dirty="0" err="1">
                <a:sym typeface="Wingdings" panose="05000000000000000000" pitchFamily="2" charset="2"/>
              </a:rPr>
              <a:t>distribution</a:t>
            </a:r>
            <a:r>
              <a:rPr lang="it-IT" sz="1400" dirty="0">
                <a:sym typeface="Wingdings" panose="05000000000000000000" pitchFamily="2" charset="2"/>
              </a:rPr>
              <a:t>  </a:t>
            </a:r>
            <a:r>
              <a:rPr lang="it-IT" sz="1400" dirty="0" err="1">
                <a:sym typeface="Wingdings" panose="05000000000000000000" pitchFamily="2" charset="2"/>
              </a:rPr>
              <a:t>threshold</a:t>
            </a:r>
            <a:r>
              <a:rPr lang="it-IT" sz="1400" dirty="0">
                <a:sym typeface="Wingdings" panose="05000000000000000000" pitchFamily="2" charset="2"/>
              </a:rPr>
              <a:t> = average of the </a:t>
            </a:r>
            <a:r>
              <a:rPr lang="it-IT" sz="1400" dirty="0" err="1">
                <a:sym typeface="Wingdings" panose="05000000000000000000" pitchFamily="2" charset="2"/>
              </a:rPr>
              <a:t>two</a:t>
            </a:r>
            <a:r>
              <a:rPr lang="it-IT" sz="1400" dirty="0">
                <a:sym typeface="Wingdings" panose="05000000000000000000" pitchFamily="2" charset="2"/>
              </a:rPr>
              <a:t> </a:t>
            </a:r>
            <a:r>
              <a:rPr lang="it-IT" sz="1400" dirty="0" err="1">
                <a:sym typeface="Wingdings" panose="05000000000000000000" pitchFamily="2" charset="2"/>
              </a:rPr>
              <a:t>median</a:t>
            </a:r>
            <a:endParaRPr lang="it-IT" sz="1400" dirty="0">
              <a:sym typeface="Wingdings" panose="05000000000000000000" pitchFamily="2" charset="2"/>
            </a:endParaRPr>
          </a:p>
          <a:p>
            <a:r>
              <a:rPr lang="it-IT" sz="1400" dirty="0" err="1">
                <a:sym typeface="Wingdings" panose="05000000000000000000" pitchFamily="2" charset="2"/>
              </a:rPr>
              <a:t>Individuals</a:t>
            </a:r>
            <a:r>
              <a:rPr lang="it-IT" sz="1400" dirty="0">
                <a:sym typeface="Wingdings" panose="05000000000000000000" pitchFamily="2" charset="2"/>
              </a:rPr>
              <a:t> </a:t>
            </a:r>
            <a:r>
              <a:rPr lang="it-IT" sz="1400" dirty="0" err="1">
                <a:sym typeface="Wingdings" panose="05000000000000000000" pitchFamily="2" charset="2"/>
              </a:rPr>
              <a:t>predicted</a:t>
            </a:r>
            <a:r>
              <a:rPr lang="it-IT" sz="1400" dirty="0">
                <a:sym typeface="Wingdings" panose="05000000000000000000" pitchFamily="2" charset="2"/>
              </a:rPr>
              <a:t> case or control based on </a:t>
            </a:r>
            <a:r>
              <a:rPr lang="it-IT" sz="1400" dirty="0" err="1">
                <a:sym typeface="Wingdings" panose="05000000000000000000" pitchFamily="2" charset="2"/>
              </a:rPr>
              <a:t>threshold</a:t>
            </a:r>
            <a:r>
              <a:rPr lang="it-IT" sz="1400" dirty="0">
                <a:sym typeface="Wingdings" panose="05000000000000000000" pitchFamily="2" charset="2"/>
              </a:rPr>
              <a:t> [</a:t>
            </a:r>
            <a:r>
              <a:rPr lang="it-IT" sz="1400" dirty="0" err="1">
                <a:sym typeface="Wingdings" panose="05000000000000000000" pitchFamily="2" charset="2"/>
              </a:rPr>
              <a:t>Error</a:t>
            </a:r>
            <a:r>
              <a:rPr lang="it-IT" sz="1400" dirty="0">
                <a:sym typeface="Wingdings" panose="05000000000000000000" pitchFamily="2" charset="2"/>
              </a:rPr>
              <a:t> = %</a:t>
            </a:r>
            <a:r>
              <a:rPr lang="it-IT" sz="1400" dirty="0" err="1">
                <a:sym typeface="Wingdings" panose="05000000000000000000" pitchFamily="2" charset="2"/>
              </a:rPr>
              <a:t>misclassifieds</a:t>
            </a:r>
            <a:r>
              <a:rPr lang="it-IT" sz="1400" dirty="0">
                <a:sym typeface="Wingdings" panose="05000000000000000000" pitchFamily="2" charset="2"/>
              </a:rPr>
              <a:t>]</a:t>
            </a:r>
            <a:endParaRPr lang="it-IT" sz="1400" dirty="0">
              <a:sym typeface="Wingdings" panose="05000000000000000000" pitchFamily="2" charset="2"/>
            </a:endParaRPr>
          </a:p>
          <a:p>
            <a:r>
              <a:rPr lang="it-IT" sz="1400" dirty="0">
                <a:sym typeface="Wingdings" panose="05000000000000000000" pitchFamily="2" charset="2"/>
              </a:rPr>
              <a:t>Solution </a:t>
            </a:r>
            <a:r>
              <a:rPr lang="it-IT" sz="1400" dirty="0" err="1">
                <a:sym typeface="Wingdings" panose="05000000000000000000" pitchFamily="2" charset="2"/>
              </a:rPr>
              <a:t>selected</a:t>
            </a:r>
            <a:r>
              <a:rPr lang="it-IT" sz="1400" dirty="0">
                <a:sym typeface="Wingdings" panose="05000000000000000000" pitchFamily="2" charset="2"/>
              </a:rPr>
              <a:t>: on a </a:t>
            </a:r>
            <a:r>
              <a:rPr lang="it-IT" sz="1400" dirty="0" err="1">
                <a:sym typeface="Wingdings" panose="05000000000000000000" pitchFamily="2" charset="2"/>
              </a:rPr>
              <a:t>neighborhood</a:t>
            </a:r>
            <a:r>
              <a:rPr lang="it-IT" sz="1400" dirty="0">
                <a:sym typeface="Wingdings" panose="05000000000000000000" pitchFamily="2" charset="2"/>
              </a:rPr>
              <a:t> of 8 </a:t>
            </a:r>
            <a:r>
              <a:rPr lang="it-IT" sz="1400" dirty="0" err="1">
                <a:sym typeface="Wingdings" panose="05000000000000000000" pitchFamily="2" charset="2"/>
              </a:rPr>
              <a:t>solution</a:t>
            </a:r>
            <a:r>
              <a:rPr lang="it-IT" sz="1400" dirty="0">
                <a:sym typeface="Wingdings" panose="05000000000000000000" pitchFamily="2" charset="2"/>
              </a:rPr>
              <a:t>, </a:t>
            </a:r>
            <a:r>
              <a:rPr lang="it-IT" sz="1400" dirty="0" err="1">
                <a:sym typeface="Wingdings" panose="05000000000000000000" pitchFamily="2" charset="2"/>
              </a:rPr>
              <a:t>maximal</a:t>
            </a:r>
            <a:r>
              <a:rPr lang="it-IT" sz="1400" dirty="0">
                <a:sym typeface="Wingdings" panose="05000000000000000000" pitchFamily="2" charset="2"/>
              </a:rPr>
              <a:t> </a:t>
            </a:r>
            <a:r>
              <a:rPr lang="it-IT" sz="1400" dirty="0" err="1">
                <a:sym typeface="Wingdings" panose="05000000000000000000" pitchFamily="2" charset="2"/>
              </a:rPr>
              <a:t>accuracy</a:t>
            </a:r>
            <a:r>
              <a:rPr lang="it-IT" sz="1400" dirty="0">
                <a:sym typeface="Wingdings" panose="05000000000000000000" pitchFamily="2" charset="2"/>
              </a:rPr>
              <a:t> is </a:t>
            </a:r>
            <a:r>
              <a:rPr lang="it-IT" sz="1400" dirty="0" err="1">
                <a:sym typeface="Wingdings" panose="05000000000000000000" pitchFamily="2" charset="2"/>
              </a:rPr>
              <a:t>moved</a:t>
            </a:r>
            <a:r>
              <a:rPr lang="it-IT" sz="1400" dirty="0">
                <a:sym typeface="Wingdings" panose="05000000000000000000" pitchFamily="2" charset="2"/>
              </a:rPr>
              <a:t> to the </a:t>
            </a:r>
            <a:r>
              <a:rPr lang="it-IT" sz="1400" dirty="0" err="1">
                <a:sym typeface="Wingdings" panose="05000000000000000000" pitchFamily="2" charset="2"/>
              </a:rPr>
              <a:t>central</a:t>
            </a:r>
            <a:r>
              <a:rPr lang="it-IT" sz="1400" dirty="0">
                <a:sym typeface="Wingdings" panose="05000000000000000000" pitchFamily="2" charset="2"/>
              </a:rPr>
              <a:t> place of </a:t>
            </a:r>
            <a:r>
              <a:rPr lang="it-IT" sz="1400" dirty="0" err="1">
                <a:sym typeface="Wingdings" panose="05000000000000000000" pitchFamily="2" charset="2"/>
              </a:rPr>
              <a:t>these</a:t>
            </a:r>
            <a:r>
              <a:rPr lang="it-IT" sz="1400" dirty="0">
                <a:sym typeface="Wingdings" panose="05000000000000000000" pitchFamily="2" charset="2"/>
              </a:rPr>
              <a:t> 8</a:t>
            </a:r>
            <a:endParaRPr lang="it-IT" sz="12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53305" y="-62527"/>
            <a:ext cx="6181398" cy="856800"/>
          </a:xfrm>
        </p:spPr>
        <p:txBody>
          <a:bodyPr/>
          <a:lstStyle/>
          <a:p>
            <a:r>
              <a:rPr lang="it-IT" sz="18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drawbacks</a:t>
            </a:r>
            <a:r>
              <a:rPr lang="it-IT" sz="18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and </a:t>
            </a:r>
            <a:r>
              <a:rPr lang="it-IT" sz="18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takeaways</a:t>
            </a: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34409" y="893755"/>
            <a:ext cx="6980184" cy="3077100"/>
          </a:xfrm>
        </p:spPr>
        <p:txBody>
          <a:bodyPr/>
          <a:lstStyle/>
          <a:p>
            <a:r>
              <a:rPr lang="it-IT" sz="1400" dirty="0" err="1"/>
              <a:t>Allows</a:t>
            </a:r>
            <a:r>
              <a:rPr lang="it-IT" sz="1400" dirty="0"/>
              <a:t> </a:t>
            </a:r>
            <a:r>
              <a:rPr lang="it-IT" sz="1400" dirty="0" err="1"/>
              <a:t>modeling</a:t>
            </a:r>
            <a:r>
              <a:rPr lang="it-IT" sz="1400" dirty="0"/>
              <a:t> of </a:t>
            </a:r>
            <a:r>
              <a:rPr lang="it-IT" sz="1400" dirty="0" err="1"/>
              <a:t>complex</a:t>
            </a:r>
            <a:r>
              <a:rPr lang="it-IT" sz="1400" dirty="0"/>
              <a:t> interactions with </a:t>
            </a:r>
            <a:r>
              <a:rPr lang="it-IT" sz="1400" dirty="0" err="1"/>
              <a:t>few</a:t>
            </a:r>
            <a:r>
              <a:rPr lang="it-IT" sz="1400" dirty="0"/>
              <a:t> </a:t>
            </a:r>
            <a:r>
              <a:rPr lang="it-IT" sz="1400" dirty="0" err="1"/>
              <a:t>hypothesis</a:t>
            </a:r>
            <a:endParaRPr lang="it-IT" sz="1400" dirty="0"/>
          </a:p>
          <a:p>
            <a:r>
              <a:rPr lang="it-IT" sz="1400" dirty="0"/>
              <a:t>Capability to use </a:t>
            </a:r>
            <a:r>
              <a:rPr lang="it-IT" sz="1400" dirty="0" err="1"/>
              <a:t>expert</a:t>
            </a:r>
            <a:r>
              <a:rPr lang="it-IT" sz="1400" dirty="0"/>
              <a:t> knowledge</a:t>
            </a:r>
            <a:endParaRPr lang="it-IT" sz="1400" dirty="0"/>
          </a:p>
          <a:p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suited</a:t>
            </a:r>
            <a:r>
              <a:rPr lang="it-IT" sz="1400" dirty="0"/>
              <a:t> for </a:t>
            </a:r>
            <a:r>
              <a:rPr lang="it-IT" sz="1400" dirty="0" err="1"/>
              <a:t>parallalization</a:t>
            </a:r>
            <a:r>
              <a:rPr lang="it-IT" sz="1400" dirty="0"/>
              <a:t> </a:t>
            </a:r>
            <a:endParaRPr lang="it-IT" sz="1400" dirty="0"/>
          </a:p>
          <a:p>
            <a:r>
              <a:rPr lang="it-IT" sz="1400" dirty="0" err="1"/>
              <a:t>Computationally</a:t>
            </a:r>
            <a:r>
              <a:rPr lang="it-IT" sz="1400" dirty="0"/>
              <a:t> </a:t>
            </a:r>
            <a:r>
              <a:rPr lang="it-IT" sz="1400" dirty="0" err="1"/>
              <a:t>very</a:t>
            </a:r>
            <a:r>
              <a:rPr lang="it-IT" sz="1400" dirty="0"/>
              <a:t> </a:t>
            </a:r>
            <a:r>
              <a:rPr lang="it-IT" sz="1400" dirty="0" err="1"/>
              <a:t>complex</a:t>
            </a:r>
            <a:r>
              <a:rPr lang="it-IT" sz="1400" dirty="0"/>
              <a:t>, </a:t>
            </a:r>
            <a:r>
              <a:rPr lang="it-IT" sz="1400" dirty="0" err="1"/>
              <a:t>need</a:t>
            </a:r>
            <a:r>
              <a:rPr lang="it-IT" sz="1400" dirty="0"/>
              <a:t> </a:t>
            </a:r>
            <a:r>
              <a:rPr lang="it-IT" sz="1400" dirty="0" err="1"/>
              <a:t>prefilter</a:t>
            </a:r>
            <a:r>
              <a:rPr lang="it-IT" sz="1400" dirty="0"/>
              <a:t> as in stage 2 to </a:t>
            </a:r>
            <a:r>
              <a:rPr lang="it-IT" sz="1400" dirty="0" err="1"/>
              <a:t>run</a:t>
            </a:r>
            <a:r>
              <a:rPr lang="it-IT" sz="1400" dirty="0"/>
              <a:t> on </a:t>
            </a:r>
            <a:r>
              <a:rPr lang="it-IT" sz="1400" dirty="0" err="1"/>
              <a:t>gwas</a:t>
            </a:r>
            <a:r>
              <a:rPr lang="it-IT" sz="1400" dirty="0"/>
              <a:t>-like datasets</a:t>
            </a:r>
            <a:endParaRPr lang="it-IT" sz="12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076" y="2308231"/>
            <a:ext cx="6080562" cy="283526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53305" y="-62527"/>
            <a:ext cx="6181398" cy="856800"/>
          </a:xfrm>
        </p:spPr>
        <p:txBody>
          <a:bodyPr/>
          <a:lstStyle/>
          <a:p>
            <a:r>
              <a:rPr lang="it-IT" sz="18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drawbacks</a:t>
            </a:r>
            <a:r>
              <a:rPr lang="it-IT" sz="18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and </a:t>
            </a:r>
            <a:r>
              <a:rPr lang="it-IT" sz="18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takeaways</a:t>
            </a: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34409" y="893755"/>
            <a:ext cx="6980184" cy="3077100"/>
          </a:xfrm>
        </p:spPr>
        <p:txBody>
          <a:bodyPr/>
          <a:lstStyle/>
          <a:p>
            <a:r>
              <a:rPr lang="it-IT" sz="1400" dirty="0" err="1"/>
              <a:t>Allows</a:t>
            </a:r>
            <a:r>
              <a:rPr lang="it-IT" sz="1400" dirty="0"/>
              <a:t> </a:t>
            </a:r>
            <a:r>
              <a:rPr lang="it-IT" sz="1400" dirty="0" err="1"/>
              <a:t>modeling</a:t>
            </a:r>
            <a:r>
              <a:rPr lang="it-IT" sz="1400" dirty="0"/>
              <a:t> of </a:t>
            </a:r>
            <a:r>
              <a:rPr lang="it-IT" sz="1400" dirty="0" err="1"/>
              <a:t>complex</a:t>
            </a:r>
            <a:r>
              <a:rPr lang="it-IT" sz="1400" dirty="0"/>
              <a:t> interactions with </a:t>
            </a:r>
            <a:r>
              <a:rPr lang="it-IT" sz="1400" dirty="0" err="1"/>
              <a:t>few</a:t>
            </a:r>
            <a:r>
              <a:rPr lang="it-IT" sz="1400" dirty="0"/>
              <a:t> </a:t>
            </a:r>
            <a:r>
              <a:rPr lang="it-IT" sz="1400" dirty="0" err="1"/>
              <a:t>hypothesys</a:t>
            </a:r>
            <a:endParaRPr lang="it-IT" sz="1400" dirty="0"/>
          </a:p>
          <a:p>
            <a:r>
              <a:rPr lang="it-IT" sz="1400" dirty="0"/>
              <a:t>Capability to use </a:t>
            </a:r>
            <a:r>
              <a:rPr lang="it-IT" sz="1400" dirty="0" err="1"/>
              <a:t>expert</a:t>
            </a:r>
            <a:r>
              <a:rPr lang="it-IT" sz="1400" dirty="0"/>
              <a:t> knowledge</a:t>
            </a:r>
            <a:endParaRPr lang="it-IT" sz="1400" dirty="0"/>
          </a:p>
          <a:p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suited</a:t>
            </a:r>
            <a:r>
              <a:rPr lang="it-IT" sz="1400" dirty="0"/>
              <a:t> or </a:t>
            </a:r>
            <a:r>
              <a:rPr lang="it-IT" sz="1400" dirty="0" err="1"/>
              <a:t>parallelization</a:t>
            </a:r>
            <a:r>
              <a:rPr lang="it-IT" sz="1400" dirty="0"/>
              <a:t> </a:t>
            </a:r>
            <a:endParaRPr lang="it-IT" sz="1400" dirty="0"/>
          </a:p>
          <a:p>
            <a:r>
              <a:rPr lang="it-IT" sz="1400" dirty="0" err="1"/>
              <a:t>Computationally</a:t>
            </a:r>
            <a:r>
              <a:rPr lang="it-IT" sz="1400" dirty="0"/>
              <a:t> </a:t>
            </a:r>
            <a:r>
              <a:rPr lang="it-IT" sz="1400" dirty="0" err="1"/>
              <a:t>very</a:t>
            </a:r>
            <a:r>
              <a:rPr lang="it-IT" sz="1400" dirty="0"/>
              <a:t> </a:t>
            </a:r>
            <a:r>
              <a:rPr lang="it-IT" sz="1400" dirty="0" err="1"/>
              <a:t>complex</a:t>
            </a:r>
            <a:r>
              <a:rPr lang="it-IT" sz="1400" dirty="0"/>
              <a:t>, </a:t>
            </a:r>
            <a:r>
              <a:rPr lang="it-IT" sz="1400" dirty="0" err="1"/>
              <a:t>need</a:t>
            </a:r>
            <a:r>
              <a:rPr lang="it-IT" sz="1400" dirty="0"/>
              <a:t> </a:t>
            </a:r>
            <a:r>
              <a:rPr lang="it-IT" sz="1400" dirty="0" err="1"/>
              <a:t>prefilter</a:t>
            </a:r>
            <a:r>
              <a:rPr lang="it-IT" sz="1400" dirty="0"/>
              <a:t> as in stage 2 to </a:t>
            </a:r>
            <a:r>
              <a:rPr lang="it-IT" sz="1400" dirty="0" err="1"/>
              <a:t>run</a:t>
            </a:r>
            <a:r>
              <a:rPr lang="it-IT" sz="1400" dirty="0"/>
              <a:t> on </a:t>
            </a:r>
            <a:r>
              <a:rPr lang="it-IT" sz="1400" dirty="0" err="1"/>
              <a:t>gwas</a:t>
            </a:r>
            <a:r>
              <a:rPr lang="it-IT" sz="1400" dirty="0"/>
              <a:t>-like datasets</a:t>
            </a:r>
            <a:endParaRPr lang="it-IT" sz="12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1600"/>
            <a:ext cx="9144000" cy="44003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53305" y="-62527"/>
            <a:ext cx="6181398" cy="856800"/>
          </a:xfrm>
        </p:spPr>
        <p:txBody>
          <a:bodyPr/>
          <a:lstStyle/>
          <a:p>
            <a:r>
              <a:rPr lang="it-IT" sz="18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Final</a:t>
            </a:r>
            <a:r>
              <a:rPr lang="it-IT" sz="1800" dirty="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it-IT" sz="18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discussion</a:t>
            </a: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34409" y="893755"/>
            <a:ext cx="6980184" cy="3077100"/>
          </a:xfrm>
        </p:spPr>
        <p:txBody>
          <a:bodyPr/>
          <a:lstStyle/>
          <a:p>
            <a:r>
              <a:rPr lang="it-IT" sz="1400" dirty="0" err="1"/>
              <a:t>Exhaustive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for </a:t>
            </a:r>
            <a:r>
              <a:rPr lang="it-IT" sz="1400" dirty="0" err="1"/>
              <a:t>higher</a:t>
            </a:r>
            <a:r>
              <a:rPr lang="it-IT" sz="1400" dirty="0"/>
              <a:t> </a:t>
            </a:r>
            <a:r>
              <a:rPr lang="it-IT" sz="1400" dirty="0" err="1"/>
              <a:t>order</a:t>
            </a:r>
            <a:r>
              <a:rPr lang="it-IT" sz="1400" dirty="0"/>
              <a:t> interactions is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feasible</a:t>
            </a:r>
            <a:endParaRPr lang="it-IT" sz="1400" dirty="0"/>
          </a:p>
          <a:p>
            <a:r>
              <a:rPr lang="it-IT" sz="1400" dirty="0"/>
              <a:t>The </a:t>
            </a:r>
            <a:r>
              <a:rPr lang="it-IT" sz="1400" dirty="0" err="1"/>
              <a:t>table</a:t>
            </a:r>
            <a:r>
              <a:rPr lang="it-IT" sz="1400" dirty="0"/>
              <a:t> </a:t>
            </a:r>
            <a:r>
              <a:rPr lang="it-IT" sz="1400" dirty="0" err="1"/>
              <a:t>above</a:t>
            </a:r>
            <a:r>
              <a:rPr lang="it-IT" sz="1400" dirty="0"/>
              <a:t> </a:t>
            </a:r>
            <a:r>
              <a:rPr lang="it-IT" sz="1400" dirty="0" err="1"/>
              <a:t>depict</a:t>
            </a:r>
            <a:r>
              <a:rPr lang="it-IT" sz="1400" dirty="0"/>
              <a:t> the </a:t>
            </a:r>
            <a:r>
              <a:rPr lang="it-IT" sz="1400" dirty="0" err="1"/>
              <a:t>largest</a:t>
            </a:r>
            <a:r>
              <a:rPr lang="it-IT" sz="1400" dirty="0"/>
              <a:t> dataset that </a:t>
            </a:r>
            <a:r>
              <a:rPr lang="it-IT" sz="1400" dirty="0" err="1"/>
              <a:t>each</a:t>
            </a:r>
            <a:r>
              <a:rPr lang="it-IT" sz="1400" dirty="0"/>
              <a:t> method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.</a:t>
            </a:r>
            <a:endParaRPr lang="it-IT" sz="1400" dirty="0"/>
          </a:p>
          <a:p>
            <a:r>
              <a:rPr lang="it-IT" sz="1400" dirty="0" err="1"/>
              <a:t>Genetic</a:t>
            </a:r>
            <a:r>
              <a:rPr lang="it-IT" sz="1400" dirty="0"/>
              <a:t> </a:t>
            </a:r>
            <a:r>
              <a:rPr lang="it-IT" sz="1400" dirty="0" err="1"/>
              <a:t>variants</a:t>
            </a:r>
            <a:r>
              <a:rPr lang="it-IT" sz="1400" dirty="0"/>
              <a:t> of </a:t>
            </a:r>
            <a:r>
              <a:rPr lang="it-IT" sz="1400" dirty="0" err="1"/>
              <a:t>complex</a:t>
            </a:r>
            <a:r>
              <a:rPr lang="it-IT" sz="1400" dirty="0"/>
              <a:t> traits is </a:t>
            </a:r>
            <a:r>
              <a:rPr lang="it-IT" sz="1400" dirty="0" err="1"/>
              <a:t>weakly</a:t>
            </a:r>
            <a:r>
              <a:rPr lang="it-IT" sz="1400" dirty="0"/>
              <a:t> </a:t>
            </a:r>
            <a:r>
              <a:rPr lang="it-IT" sz="1400" dirty="0" err="1"/>
              <a:t>explained</a:t>
            </a:r>
            <a:r>
              <a:rPr lang="it-IT" sz="1400" dirty="0"/>
              <a:t> by </a:t>
            </a:r>
            <a:r>
              <a:rPr lang="it-IT" sz="1400" dirty="0" err="1"/>
              <a:t>detected</a:t>
            </a:r>
            <a:r>
              <a:rPr lang="it-IT" sz="1400" dirty="0"/>
              <a:t> interactions </a:t>
            </a:r>
            <a:r>
              <a:rPr lang="it-IT" sz="1400" dirty="0">
                <a:sym typeface="Wingdings" panose="05000000000000000000" pitchFamily="2" charset="2"/>
              </a:rPr>
              <a:t> due to low </a:t>
            </a:r>
            <a:r>
              <a:rPr lang="it-IT" sz="1400" dirty="0" err="1">
                <a:sym typeface="Wingdings" panose="05000000000000000000" pitchFamily="2" charset="2"/>
              </a:rPr>
              <a:t>detected</a:t>
            </a:r>
            <a:r>
              <a:rPr lang="it-IT" sz="1400" dirty="0">
                <a:sym typeface="Wingdings" panose="05000000000000000000" pitchFamily="2" charset="2"/>
              </a:rPr>
              <a:t> power</a:t>
            </a:r>
            <a:endParaRPr lang="it-IT" sz="1400" dirty="0">
              <a:sym typeface="Wingdings" panose="05000000000000000000" pitchFamily="2" charset="2"/>
            </a:endParaRPr>
          </a:p>
          <a:p>
            <a:r>
              <a:rPr lang="it-IT" sz="1400" dirty="0">
                <a:sym typeface="Wingdings" panose="05000000000000000000" pitchFamily="2" charset="2"/>
              </a:rPr>
              <a:t>For </a:t>
            </a:r>
            <a:r>
              <a:rPr lang="it-IT" sz="1400" dirty="0" err="1">
                <a:sym typeface="Wingdings" panose="05000000000000000000" pitchFamily="2" charset="2"/>
              </a:rPr>
              <a:t>improving</a:t>
            </a:r>
            <a:r>
              <a:rPr lang="it-IT" sz="1400" dirty="0">
                <a:sym typeface="Wingdings" panose="05000000000000000000" pitchFamily="2" charset="2"/>
              </a:rPr>
              <a:t> precision  </a:t>
            </a:r>
            <a:r>
              <a:rPr lang="it-IT" sz="1400" dirty="0" err="1">
                <a:sym typeface="Wingdings" panose="05000000000000000000" pitchFamily="2" charset="2"/>
              </a:rPr>
              <a:t>improve</a:t>
            </a:r>
            <a:r>
              <a:rPr lang="it-IT" sz="1400" dirty="0">
                <a:sym typeface="Wingdings" panose="05000000000000000000" pitchFamily="2" charset="2"/>
              </a:rPr>
              <a:t> ratio #samples / #SNPs</a:t>
            </a:r>
            <a:endParaRPr lang="it-IT" sz="1400" dirty="0">
              <a:sym typeface="Wingdings" panose="05000000000000000000" pitchFamily="2" charset="2"/>
            </a:endParaRPr>
          </a:p>
          <a:p>
            <a:pPr lvl="1">
              <a:buFont typeface="+mj-lt"/>
              <a:buAutoNum type="arabicPeriod"/>
            </a:pPr>
            <a:r>
              <a:rPr lang="it-IT" sz="1050" dirty="0" err="1">
                <a:sym typeface="Wingdings" panose="05000000000000000000" pitchFamily="2" charset="2"/>
              </a:rPr>
              <a:t>Increasing</a:t>
            </a:r>
            <a:r>
              <a:rPr lang="it-IT" sz="1050" dirty="0">
                <a:sym typeface="Wingdings" panose="05000000000000000000" pitchFamily="2" charset="2"/>
              </a:rPr>
              <a:t> samples size </a:t>
            </a:r>
            <a:r>
              <a:rPr lang="it-IT" sz="1050" dirty="0" err="1">
                <a:sym typeface="Wingdings" panose="05000000000000000000" pitchFamily="2" charset="2"/>
              </a:rPr>
              <a:t>Improve</a:t>
            </a:r>
            <a:r>
              <a:rPr lang="it-IT" sz="1050" dirty="0">
                <a:sym typeface="Wingdings" panose="05000000000000000000" pitchFamily="2" charset="2"/>
              </a:rPr>
              <a:t> power of </a:t>
            </a:r>
            <a:r>
              <a:rPr lang="it-IT" sz="1050" dirty="0" err="1">
                <a:sym typeface="Wingdings" panose="05000000000000000000" pitchFamily="2" charset="2"/>
              </a:rPr>
              <a:t>epistasis</a:t>
            </a:r>
            <a:r>
              <a:rPr lang="it-IT" sz="1050" dirty="0">
                <a:sym typeface="Wingdings" panose="05000000000000000000" pitchFamily="2" charset="2"/>
              </a:rPr>
              <a:t> detection</a:t>
            </a:r>
            <a:endParaRPr lang="it-IT" sz="1050" dirty="0">
              <a:sym typeface="Wingdings" panose="05000000000000000000" pitchFamily="2" charset="2"/>
            </a:endParaRPr>
          </a:p>
          <a:p>
            <a:pPr lvl="1">
              <a:buFont typeface="+mj-lt"/>
              <a:buAutoNum type="arabicPeriod"/>
            </a:pPr>
            <a:r>
              <a:rPr lang="it-IT" sz="1050" dirty="0" err="1">
                <a:sym typeface="Wingdings" panose="05000000000000000000" pitchFamily="2" charset="2"/>
              </a:rPr>
              <a:t>Reducing</a:t>
            </a:r>
            <a:r>
              <a:rPr lang="it-IT" sz="1050" dirty="0">
                <a:sym typeface="Wingdings" panose="05000000000000000000" pitchFamily="2" charset="2"/>
              </a:rPr>
              <a:t> #SNPs improve </a:t>
            </a:r>
            <a:r>
              <a:rPr lang="it-IT" sz="1050" dirty="0" err="1">
                <a:sym typeface="Wingdings" panose="05000000000000000000" pitchFamily="2" charset="2"/>
              </a:rPr>
              <a:t>statistical</a:t>
            </a:r>
            <a:r>
              <a:rPr lang="it-IT" sz="1050" dirty="0">
                <a:sym typeface="Wingdings" panose="05000000000000000000" pitchFamily="2" charset="2"/>
              </a:rPr>
              <a:t> power</a:t>
            </a:r>
            <a:endParaRPr lang="it-IT" sz="1050" dirty="0">
              <a:sym typeface="Wingdings" panose="05000000000000000000" pitchFamily="2" charset="2"/>
            </a:endParaRPr>
          </a:p>
          <a:p>
            <a:r>
              <a:rPr lang="it-IT" sz="1200" dirty="0">
                <a:sym typeface="Wingdings" panose="05000000000000000000" pitchFamily="2" charset="2"/>
              </a:rPr>
              <a:t>Data-</a:t>
            </a:r>
            <a:r>
              <a:rPr lang="it-IT" sz="1200" dirty="0" err="1">
                <a:sym typeface="Wingdings" panose="05000000000000000000" pitchFamily="2" charset="2"/>
              </a:rPr>
              <a:t>integration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techniques</a:t>
            </a:r>
            <a:r>
              <a:rPr lang="it-IT" sz="1200" dirty="0">
                <a:sym typeface="Wingdings" panose="05000000000000000000" pitchFamily="2" charset="2"/>
              </a:rPr>
              <a:t> are </a:t>
            </a:r>
            <a:r>
              <a:rPr lang="it-IT" sz="1200" dirty="0" err="1">
                <a:sym typeface="Wingdings" panose="05000000000000000000" pitchFamily="2" charset="2"/>
              </a:rPr>
              <a:t>biased</a:t>
            </a:r>
            <a:r>
              <a:rPr lang="it-IT" sz="1200" dirty="0">
                <a:sym typeface="Wingdings" panose="05000000000000000000" pitchFamily="2" charset="2"/>
              </a:rPr>
              <a:t> and must be </a:t>
            </a:r>
            <a:r>
              <a:rPr lang="it-IT" sz="1200" dirty="0" err="1">
                <a:sym typeface="Wingdings" panose="05000000000000000000" pitchFamily="2" charset="2"/>
              </a:rPr>
              <a:t>combined</a:t>
            </a:r>
            <a:r>
              <a:rPr lang="it-IT" sz="1200" dirty="0">
                <a:sym typeface="Wingdings" panose="05000000000000000000" pitchFamily="2" charset="2"/>
              </a:rPr>
              <a:t> with </a:t>
            </a:r>
            <a:r>
              <a:rPr lang="it-IT" sz="1200" dirty="0" err="1">
                <a:sym typeface="Wingdings" panose="05000000000000000000" pitchFamily="2" charset="2"/>
              </a:rPr>
              <a:t>unbiased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approaches</a:t>
            </a:r>
            <a:endParaRPr lang="it-IT" sz="1200" dirty="0">
              <a:sym typeface="Wingdings" panose="05000000000000000000" pitchFamily="2" charset="2"/>
            </a:endParaRPr>
          </a:p>
          <a:p>
            <a:r>
              <a:rPr lang="it-IT" sz="1200" dirty="0" err="1">
                <a:sym typeface="Wingdings" panose="05000000000000000000" pitchFamily="2" charset="2"/>
              </a:rPr>
              <a:t>Confusing</a:t>
            </a:r>
            <a:r>
              <a:rPr lang="it-IT" sz="1200" dirty="0">
                <a:sym typeface="Wingdings" panose="05000000000000000000" pitchFamily="2" charset="2"/>
              </a:rPr>
              <a:t> boundary </a:t>
            </a:r>
            <a:r>
              <a:rPr lang="it-IT" sz="1200" dirty="0" err="1">
                <a:sym typeface="Wingdings" panose="05000000000000000000" pitchFamily="2" charset="2"/>
              </a:rPr>
              <a:t>between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epistasis</a:t>
            </a:r>
            <a:r>
              <a:rPr lang="it-IT" sz="1200" dirty="0">
                <a:sym typeface="Wingdings" panose="05000000000000000000" pitchFamily="2" charset="2"/>
              </a:rPr>
              <a:t> and linkage </a:t>
            </a:r>
            <a:r>
              <a:rPr lang="it-IT" sz="1200" dirty="0" err="1">
                <a:sym typeface="Wingdings" panose="05000000000000000000" pitchFamily="2" charset="2"/>
              </a:rPr>
              <a:t>disequilibrium</a:t>
            </a:r>
            <a:r>
              <a:rPr lang="it-IT" sz="1200" dirty="0">
                <a:sym typeface="Wingdings" panose="05000000000000000000" pitchFamily="2" charset="2"/>
              </a:rPr>
              <a:t> [association between 2 SNPs without regard to the phenotyupe]</a:t>
            </a:r>
            <a:endParaRPr lang="it-IT" sz="1200" dirty="0">
              <a:sym typeface="Wingdings" panose="05000000000000000000" pitchFamily="2" charset="2"/>
            </a:endParaRPr>
          </a:p>
          <a:p>
            <a:pPr lvl="1"/>
            <a:r>
              <a:rPr lang="it-IT" sz="1050" dirty="0">
                <a:sym typeface="Wingdings" panose="05000000000000000000" pitchFamily="2" charset="2"/>
              </a:rPr>
              <a:t>More </a:t>
            </a:r>
            <a:r>
              <a:rPr lang="it-IT" sz="1050" dirty="0" err="1">
                <a:sym typeface="Wingdings" panose="05000000000000000000" pitchFamily="2" charset="2"/>
              </a:rPr>
              <a:t>problematic </a:t>
            </a:r>
            <a:r>
              <a:rPr lang="it-IT" sz="1050" dirty="0">
                <a:sym typeface="Wingdings" panose="05000000000000000000" pitchFamily="2" charset="2"/>
              </a:rPr>
              <a:t>in case-</a:t>
            </a:r>
            <a:r>
              <a:rPr lang="it-IT" sz="1050" dirty="0" err="1">
                <a:sym typeface="Wingdings" panose="05000000000000000000" pitchFamily="2" charset="2"/>
              </a:rPr>
              <a:t>only</a:t>
            </a:r>
            <a:r>
              <a:rPr lang="it-IT" sz="1050" dirty="0">
                <a:sym typeface="Wingdings" panose="05000000000000000000" pitchFamily="2" charset="2"/>
              </a:rPr>
              <a:t> datasets</a:t>
            </a:r>
            <a:endParaRPr lang="it-IT" sz="1050" dirty="0">
              <a:sym typeface="Wingdings" panose="05000000000000000000" pitchFamily="2" charset="2"/>
            </a:endParaRPr>
          </a:p>
          <a:p>
            <a:r>
              <a:rPr lang="it-IT" sz="1200" dirty="0" err="1">
                <a:sym typeface="Wingdings" panose="05000000000000000000" pitchFamily="2" charset="2"/>
              </a:rPr>
              <a:t>Simulation</a:t>
            </a:r>
            <a:r>
              <a:rPr lang="it-IT" sz="1200" dirty="0">
                <a:sym typeface="Wingdings" panose="05000000000000000000" pitchFamily="2" charset="2"/>
              </a:rPr>
              <a:t> model </a:t>
            </a:r>
            <a:r>
              <a:rPr lang="it-IT" sz="1200" dirty="0" err="1">
                <a:sym typeface="Wingdings" panose="05000000000000000000" pitchFamily="2" charset="2"/>
              </a:rPr>
              <a:t>developed</a:t>
            </a:r>
            <a:r>
              <a:rPr lang="it-IT" sz="1200" dirty="0">
                <a:sym typeface="Wingdings" panose="05000000000000000000" pitchFamily="2" charset="2"/>
              </a:rPr>
              <a:t> to </a:t>
            </a:r>
            <a:r>
              <a:rPr lang="it-IT" sz="1200" dirty="0" err="1">
                <a:sym typeface="Wingdings" panose="05000000000000000000" pitchFamily="2" charset="2"/>
              </a:rPr>
              <a:t>assess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efficiency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endParaRPr lang="it-IT" sz="1200" dirty="0">
              <a:sym typeface="Wingdings" panose="05000000000000000000" pitchFamily="2" charset="2"/>
            </a:endParaRPr>
          </a:p>
          <a:p>
            <a:pPr lvl="1"/>
            <a:r>
              <a:rPr lang="it-IT" sz="1050" dirty="0">
                <a:sym typeface="Wingdings" panose="05000000000000000000" pitchFamily="2" charset="2"/>
              </a:rPr>
              <a:t>Still </a:t>
            </a:r>
            <a:r>
              <a:rPr lang="it-IT" sz="1050" dirty="0" err="1">
                <a:sym typeface="Wingdings" panose="05000000000000000000" pitchFamily="2" charset="2"/>
              </a:rPr>
              <a:t>too</a:t>
            </a:r>
            <a:r>
              <a:rPr lang="it-IT" sz="1050" dirty="0">
                <a:sym typeface="Wingdings" panose="05000000000000000000" pitchFamily="2" charset="2"/>
              </a:rPr>
              <a:t> </a:t>
            </a:r>
            <a:r>
              <a:rPr lang="it-IT" sz="1050" dirty="0" err="1">
                <a:sym typeface="Wingdings" panose="05000000000000000000" pitchFamily="2" charset="2"/>
              </a:rPr>
              <a:t>simple</a:t>
            </a:r>
            <a:r>
              <a:rPr lang="it-IT" sz="1050" dirty="0">
                <a:sym typeface="Wingdings" panose="05000000000000000000" pitchFamily="2" charset="2"/>
              </a:rPr>
              <a:t> and with </a:t>
            </a:r>
            <a:r>
              <a:rPr lang="it-IT" sz="1050" dirty="0" err="1">
                <a:sym typeface="Wingdings" panose="05000000000000000000" pitchFamily="2" charset="2"/>
              </a:rPr>
              <a:t>only</a:t>
            </a:r>
            <a:r>
              <a:rPr lang="it-IT" sz="1050" dirty="0">
                <a:sym typeface="Wingdings" panose="05000000000000000000" pitchFamily="2" charset="2"/>
              </a:rPr>
              <a:t> </a:t>
            </a:r>
            <a:r>
              <a:rPr lang="it-IT" sz="1050" dirty="0" err="1">
                <a:sym typeface="Wingdings" panose="05000000000000000000" pitchFamily="2" charset="2"/>
              </a:rPr>
              <a:t>pairwise</a:t>
            </a:r>
            <a:r>
              <a:rPr lang="it-IT" sz="1050" dirty="0">
                <a:sym typeface="Wingdings" panose="05000000000000000000" pitchFamily="2" charset="2"/>
              </a:rPr>
              <a:t> interactions</a:t>
            </a:r>
            <a:endParaRPr lang="it-IT" sz="1050" dirty="0">
              <a:sym typeface="Wingdings" panose="05000000000000000000" pitchFamily="2" charset="2"/>
            </a:endParaRPr>
          </a:p>
          <a:p>
            <a:r>
              <a:rPr lang="it-IT" sz="1200" dirty="0">
                <a:sym typeface="Wingdings" panose="05000000000000000000" pitchFamily="2" charset="2"/>
              </a:rPr>
              <a:t>For </a:t>
            </a:r>
            <a:r>
              <a:rPr lang="it-IT" sz="1200" dirty="0" err="1">
                <a:sym typeface="Wingdings" panose="05000000000000000000" pitchFamily="2" charset="2"/>
              </a:rPr>
              <a:t>evaluating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results</a:t>
            </a:r>
            <a:r>
              <a:rPr lang="it-IT" sz="1200" dirty="0">
                <a:sym typeface="Wingdings" panose="05000000000000000000" pitchFamily="2" charset="2"/>
              </a:rPr>
              <a:t> p-</a:t>
            </a:r>
            <a:r>
              <a:rPr lang="it-IT" sz="1200" dirty="0" err="1">
                <a:sym typeface="Wingdings" panose="05000000000000000000" pitchFamily="2" charset="2"/>
              </a:rPr>
              <a:t>values</a:t>
            </a:r>
            <a:r>
              <a:rPr lang="it-IT" sz="1200" dirty="0">
                <a:sym typeface="Wingdings" panose="05000000000000000000" pitchFamily="2" charset="2"/>
              </a:rPr>
              <a:t> are </a:t>
            </a:r>
            <a:r>
              <a:rPr lang="it-IT" sz="1200" dirty="0" err="1">
                <a:sym typeface="Wingdings" panose="05000000000000000000" pitchFamily="2" charset="2"/>
              </a:rPr>
              <a:t>used</a:t>
            </a:r>
            <a:r>
              <a:rPr lang="it-IT" sz="1200" dirty="0">
                <a:sym typeface="Wingdings" panose="05000000000000000000" pitchFamily="2" charset="2"/>
              </a:rPr>
              <a:t>, </a:t>
            </a:r>
            <a:r>
              <a:rPr lang="it-IT" sz="1200" dirty="0" err="1">
                <a:sym typeface="Wingdings" panose="05000000000000000000" pitchFamily="2" charset="2"/>
              </a:rPr>
              <a:t>but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they</a:t>
            </a:r>
            <a:r>
              <a:rPr lang="it-IT" sz="1200" dirty="0">
                <a:sym typeface="Wingdings" panose="05000000000000000000" pitchFamily="2" charset="2"/>
              </a:rPr>
              <a:t> are </a:t>
            </a:r>
            <a:r>
              <a:rPr lang="it-IT" sz="1200" dirty="0" err="1">
                <a:sym typeface="Wingdings" panose="05000000000000000000" pitchFamily="2" charset="2"/>
              </a:rPr>
              <a:t>not</a:t>
            </a:r>
            <a:r>
              <a:rPr lang="it-IT" sz="1200" dirty="0">
                <a:sym typeface="Wingdings" panose="05000000000000000000" pitchFamily="2" charset="2"/>
              </a:rPr>
              <a:t> a </a:t>
            </a:r>
            <a:r>
              <a:rPr lang="it-IT" sz="1200" dirty="0" err="1">
                <a:sym typeface="Wingdings" panose="05000000000000000000" pitchFamily="2" charset="2"/>
              </a:rPr>
              <a:t>statement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about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associations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strength</a:t>
            </a:r>
            <a:endParaRPr lang="it-IT" sz="1200" dirty="0">
              <a:sym typeface="Wingdings" panose="05000000000000000000" pitchFamily="2" charset="2"/>
            </a:endParaRPr>
          </a:p>
          <a:p>
            <a:r>
              <a:rPr lang="it-IT" sz="1200" dirty="0" err="1">
                <a:sym typeface="Wingdings" panose="05000000000000000000" pitchFamily="2" charset="2"/>
              </a:rPr>
              <a:t>Need</a:t>
            </a:r>
            <a:r>
              <a:rPr lang="it-IT" sz="1200" dirty="0">
                <a:sym typeface="Wingdings" panose="05000000000000000000" pitchFamily="2" charset="2"/>
              </a:rPr>
              <a:t> for </a:t>
            </a:r>
            <a:r>
              <a:rPr lang="it-IT" sz="1200" dirty="0" err="1">
                <a:sym typeface="Wingdings" panose="05000000000000000000" pitchFamily="2" charset="2"/>
              </a:rPr>
              <a:t>scalable</a:t>
            </a:r>
            <a:r>
              <a:rPr lang="it-IT" sz="1200" dirty="0">
                <a:sym typeface="Wingdings" panose="05000000000000000000" pitchFamily="2" charset="2"/>
              </a:rPr>
              <a:t> and </a:t>
            </a:r>
            <a:r>
              <a:rPr lang="it-IT" sz="1200" dirty="0" err="1">
                <a:sym typeface="Wingdings" panose="05000000000000000000" pitchFamily="2" charset="2"/>
              </a:rPr>
              <a:t>powerful</a:t>
            </a:r>
            <a:r>
              <a:rPr lang="it-IT" sz="1200" dirty="0">
                <a:sym typeface="Wingdings" panose="05000000000000000000" pitchFamily="2" charset="2"/>
              </a:rPr>
              <a:t> strategies is </a:t>
            </a:r>
            <a:r>
              <a:rPr lang="it-IT" sz="1200" dirty="0" err="1">
                <a:sym typeface="Wingdings" panose="05000000000000000000" pitchFamily="2" charset="2"/>
              </a:rPr>
              <a:t>clearly</a:t>
            </a:r>
            <a:r>
              <a:rPr lang="it-IT" sz="1200" dirty="0">
                <a:sym typeface="Wingdings" panose="05000000000000000000" pitchFamily="2" charset="2"/>
              </a:rPr>
              <a:t> </a:t>
            </a:r>
            <a:r>
              <a:rPr lang="it-IT" sz="1200" dirty="0" err="1">
                <a:sym typeface="Wingdings" panose="05000000000000000000" pitchFamily="2" charset="2"/>
              </a:rPr>
              <a:t>unmet</a:t>
            </a:r>
            <a:endParaRPr lang="it-IT" sz="1200" dirty="0">
              <a:sym typeface="Wingdings" panose="05000000000000000000" pitchFamily="2" charset="2"/>
            </a:endParaRPr>
          </a:p>
          <a:p>
            <a:pPr lvl="1">
              <a:buFont typeface="+mj-lt"/>
              <a:buAutoNum type="arabicPeriod"/>
            </a:pPr>
            <a:endParaRPr lang="it-IT" sz="105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53305" y="-62527"/>
            <a:ext cx="6181398" cy="856800"/>
          </a:xfrm>
        </p:spPr>
        <p:txBody>
          <a:bodyPr/>
          <a:lstStyle/>
          <a:p>
            <a:r>
              <a:rPr lang="it-IT" sz="1800" dirty="0" err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Conclusion</a:t>
            </a: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54169" y="1514785"/>
            <a:ext cx="6980184" cy="3077100"/>
          </a:xfrm>
        </p:spPr>
        <p:txBody>
          <a:bodyPr/>
          <a:lstStyle/>
          <a:p>
            <a:r>
              <a:rPr lang="it-IT" sz="2000" dirty="0"/>
              <a:t>No strategy stands out</a:t>
            </a:r>
            <a:endParaRPr lang="it-IT" sz="2000" dirty="0"/>
          </a:p>
          <a:p>
            <a:r>
              <a:rPr lang="it-IT" sz="2000" dirty="0">
                <a:sym typeface="Wingdings" panose="05000000000000000000" pitchFamily="2" charset="2"/>
              </a:rPr>
              <a:t>Balancing </a:t>
            </a:r>
            <a:r>
              <a:rPr lang="it-IT" sz="2000" dirty="0" err="1">
                <a:sym typeface="Wingdings" panose="05000000000000000000" pitchFamily="2" charset="2"/>
              </a:rPr>
              <a:t>between</a:t>
            </a:r>
            <a:r>
              <a:rPr lang="it-IT" sz="2000" dirty="0">
                <a:sym typeface="Wingdings" panose="05000000000000000000" pitchFamily="2" charset="2"/>
              </a:rPr>
              <a:t> time-</a:t>
            </a:r>
            <a:r>
              <a:rPr lang="it-IT" sz="2000" dirty="0" err="1">
                <a:sym typeface="Wingdings" panose="05000000000000000000" pitchFamily="2" charset="2"/>
              </a:rPr>
              <a:t>efficiency</a:t>
            </a:r>
            <a:r>
              <a:rPr lang="it-IT" sz="2000" dirty="0">
                <a:sym typeface="Wingdings" panose="05000000000000000000" pitchFamily="2" charset="2"/>
              </a:rPr>
              <a:t> and detection power</a:t>
            </a:r>
            <a:endParaRPr lang="it-IT" sz="2000" dirty="0">
              <a:sym typeface="Wingdings" panose="05000000000000000000" pitchFamily="2" charset="2"/>
            </a:endParaRPr>
          </a:p>
          <a:p>
            <a:r>
              <a:rPr lang="it-IT" sz="2000" dirty="0" err="1">
                <a:sym typeface="Wingdings" panose="05000000000000000000" pitchFamily="2" charset="2"/>
              </a:rPr>
              <a:t>Techniques</a:t>
            </a:r>
            <a:r>
              <a:rPr lang="it-IT" sz="2000" dirty="0">
                <a:sym typeface="Wingdings" panose="05000000000000000000" pitchFamily="2" charset="2"/>
              </a:rPr>
              <a:t> to reduce running times</a:t>
            </a:r>
            <a:endParaRPr lang="it-IT" sz="2000" dirty="0">
              <a:sym typeface="Wingdings" panose="05000000000000000000" pitchFamily="2" charset="2"/>
            </a:endParaRPr>
          </a:p>
          <a:p>
            <a:pPr lvl="1">
              <a:buFont typeface="+mj-lt"/>
              <a:buAutoNum type="arabicPeriod"/>
            </a:pPr>
            <a:r>
              <a:rPr lang="it-IT" sz="1600" dirty="0" err="1">
                <a:sym typeface="Wingdings" panose="05000000000000000000" pitchFamily="2" charset="2"/>
              </a:rPr>
              <a:t>Parallelization</a:t>
            </a:r>
            <a:endParaRPr lang="it-IT" sz="1600" dirty="0">
              <a:sym typeface="Wingdings" panose="05000000000000000000" pitchFamily="2" charset="2"/>
            </a:endParaRPr>
          </a:p>
          <a:p>
            <a:pPr lvl="1">
              <a:buFont typeface="+mj-lt"/>
              <a:buAutoNum type="arabicPeriod"/>
            </a:pPr>
            <a:r>
              <a:rPr lang="it-IT" sz="1600" dirty="0" err="1">
                <a:sym typeface="Wingdings" panose="05000000000000000000" pitchFamily="2" charset="2"/>
              </a:rPr>
              <a:t>Approaches</a:t>
            </a:r>
            <a:r>
              <a:rPr lang="it-IT" sz="1600" dirty="0">
                <a:sym typeface="Wingdings" panose="05000000000000000000" pitchFamily="2" charset="2"/>
              </a:rPr>
              <a:t> based on </a:t>
            </a:r>
            <a:r>
              <a:rPr lang="it-IT" sz="1600" dirty="0" err="1">
                <a:sym typeface="Wingdings" panose="05000000000000000000" pitchFamily="2" charset="2"/>
              </a:rPr>
              <a:t>computational</a:t>
            </a:r>
            <a:r>
              <a:rPr lang="it-IT" sz="1600" dirty="0">
                <a:sym typeface="Wingdings" panose="05000000000000000000" pitchFamily="2" charset="2"/>
              </a:rPr>
              <a:t> </a:t>
            </a:r>
            <a:r>
              <a:rPr lang="it-IT" sz="1600" dirty="0" err="1">
                <a:sym typeface="Wingdings" panose="05000000000000000000" pitchFamily="2" charset="2"/>
              </a:rPr>
              <a:t>evolution</a:t>
            </a:r>
            <a:endParaRPr lang="it-IT" sz="1600" dirty="0">
              <a:sym typeface="Wingdings" panose="05000000000000000000" pitchFamily="2" charset="2"/>
            </a:endParaRPr>
          </a:p>
          <a:p>
            <a:pPr lvl="1">
              <a:buFont typeface="+mj-lt"/>
              <a:buAutoNum type="arabicPeriod"/>
            </a:pPr>
            <a:r>
              <a:rPr lang="it-IT" sz="1600" dirty="0" err="1">
                <a:sym typeface="Wingdings" panose="05000000000000000000" pitchFamily="2" charset="2"/>
              </a:rPr>
              <a:t>Gpu</a:t>
            </a:r>
            <a:r>
              <a:rPr lang="it-IT" sz="1600" dirty="0">
                <a:sym typeface="Wingdings" panose="05000000000000000000" pitchFamily="2" charset="2"/>
              </a:rPr>
              <a:t>-based running</a:t>
            </a:r>
            <a:endParaRPr lang="it-IT" sz="1600" dirty="0">
              <a:sym typeface="Wingdings" panose="05000000000000000000" pitchFamily="2" charset="2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881450" y="395075"/>
            <a:ext cx="53811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Statistical Epistasis (Fisher 1908)</a:t>
            </a:r>
            <a:br>
              <a:rPr lang="en-US" dirty="0">
                <a:latin typeface="Bahnschrift SemiLight" panose="020B0502040204020203" pitchFamily="34" charset="0"/>
              </a:rPr>
            </a:br>
            <a:endParaRPr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1158125" y="1388125"/>
            <a:ext cx="74826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en-US" sz="1600" i="1" dirty="0">
                <a:latin typeface="Bahnschrift SemiLight" panose="020B0502040204020203" pitchFamily="34" charset="0"/>
              </a:rPr>
              <a:t>Def:</a:t>
            </a:r>
            <a:r>
              <a:rPr lang="en-US" sz="1600" dirty="0">
                <a:latin typeface="Bahnschrift SemiLight" panose="020B0502040204020203" pitchFamily="34" charset="0"/>
              </a:rPr>
              <a:t> Departure from additive effects of genetic variants at different loci with regard to the phenotype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Useful in practice for detecting epistasis interactions with computational method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101600" indent="0">
              <a:buNone/>
            </a:pPr>
            <a:endParaRPr lang="en-US" sz="1600" dirty="0">
              <a:latin typeface="Bahnschrift SemiLight" panose="020B0502040204020203" pitchFamily="34" charset="0"/>
            </a:endParaRPr>
          </a:p>
          <a:p>
            <a:pPr marL="101600" indent="0">
              <a:buNone/>
            </a:pPr>
            <a:r>
              <a:rPr lang="en-US" sz="2000" dirty="0">
                <a:latin typeface="Bahnschrift SemiLight" panose="020B0502040204020203" pitchFamily="34" charset="0"/>
              </a:rPr>
              <a:t>Rationale behind: Canalization. </a:t>
            </a:r>
            <a:endParaRPr lang="en-US" sz="2000" dirty="0">
              <a:latin typeface="Bahnschrift SemiLight" panose="020B0502040204020203" pitchFamily="34" charset="0"/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1600" u="sng" dirty="0">
                <a:latin typeface="Bahnschrift SemiLight" panose="020B0502040204020203" pitchFamily="34" charset="0"/>
              </a:rPr>
              <a:t>Evolution</a:t>
            </a:r>
            <a:r>
              <a:rPr lang="en-US" sz="1600" dirty="0">
                <a:latin typeface="Bahnschrift SemiLight" panose="020B0502040204020203" pitchFamily="34" charset="0"/>
              </a:rPr>
              <a:t> has favored complex robust systems resistant to variations. Hence, there is redundancy in  biological systems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A disease </a:t>
            </a:r>
            <a:r>
              <a:rPr lang="en-US" sz="1600" u="sng" dirty="0">
                <a:latin typeface="Bahnschrift SemiLight" panose="020B0502040204020203" pitchFamily="34" charset="0"/>
              </a:rPr>
              <a:t>state</a:t>
            </a:r>
            <a:r>
              <a:rPr lang="en-US" sz="1600" dirty="0">
                <a:latin typeface="Bahnschrift SemiLight" panose="020B0502040204020203" pitchFamily="34" charset="0"/>
              </a:rPr>
              <a:t> is an accumulation of mutations that outstripped its robustness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720946" y="0"/>
            <a:ext cx="5702107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defRPr/>
            </a:pPr>
            <a:r>
              <a:rPr lang="en-US" b="1" dirty="0">
                <a:latin typeface="Bahnschrift SemiLight" panose="020B0502040204020203" pitchFamily="34" charset="0"/>
              </a:rPr>
              <a:t>Challenges in Epistasis detection</a:t>
            </a:r>
            <a:endParaRPr lang="en-US" b="1" dirty="0">
              <a:latin typeface="Bahnschrift SemiLight" panose="020B0502040204020203" pitchFamily="34" charset="0"/>
            </a:endParaRPr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1032001" y="1167408"/>
            <a:ext cx="74826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r>
              <a:rPr lang="en-US" sz="1800" dirty="0">
                <a:latin typeface="Bahnschrift SemiLight" panose="020B0502040204020203" pitchFamily="34" charset="0"/>
              </a:rPr>
              <a:t>Three (Plus one) main challenges to tackle</a:t>
            </a:r>
            <a:endParaRPr lang="en-US" sz="1800" dirty="0">
              <a:latin typeface="Bahnschrift SemiLight" panose="020B0502040204020203" pitchFamily="34" charset="0"/>
            </a:endParaRPr>
          </a:p>
          <a:p>
            <a:pPr marL="101600" indent="0">
              <a:buNone/>
            </a:pPr>
            <a:endParaRPr lang="en-US" sz="10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Bahnschrift SemiLight" panose="020B0502040204020203" pitchFamily="34" charset="0"/>
              </a:rPr>
              <a:t>  1.	Statistical challenges: </a:t>
            </a:r>
            <a:endParaRPr lang="en-US" sz="1400" dirty="0">
              <a:latin typeface="Bahnschrift SemiLight" panose="020B0502040204020203" pitchFamily="34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SemiLight" panose="020B0502040204020203" pitchFamily="34" charset="0"/>
              </a:rPr>
              <a:t>large p, small n problem. Balancing false positive rate and false negative rate (multiple tests problem)</a:t>
            </a:r>
            <a:endParaRPr lang="en-US" sz="1400" dirty="0">
              <a:latin typeface="Bahnschrift SemiLight" panose="020B0502040204020203" pitchFamily="34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SemiLight" panose="020B0502040204020203" pitchFamily="34" charset="0"/>
              </a:rPr>
              <a:t>SNPs with low MAF (minor allele </a:t>
            </a:r>
            <a:r>
              <a:rPr lang="en-US" sz="1400" dirty="0" err="1">
                <a:latin typeface="Bahnschrift SemiLight" panose="020B0502040204020203" pitchFamily="34" charset="0"/>
              </a:rPr>
              <a:t>frequency</a:t>
            </a:r>
            <a:r>
              <a:rPr lang="en-US" sz="1400" dirty="0">
                <a:latin typeface="Bahnschrift SemiLight" panose="020B0502040204020203" pitchFamily="34" charset="0"/>
              </a:rPr>
              <a:t>) </a:t>
            </a:r>
            <a:r>
              <a:rPr lang="en-US" sz="14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 sparse data  Curse of dimensionality</a:t>
            </a:r>
            <a:endParaRPr lang="en-US" sz="1400" dirty="0">
              <a:latin typeface="Bahnschrift SemiLight" panose="020B0502040204020203" pitchFamily="34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400" dirty="0">
              <a:latin typeface="Bahnschrift SemiLight" panose="020B0502040204020203" pitchFamily="34" charset="0"/>
            </a:endParaRPr>
          </a:p>
          <a:p>
            <a:pPr marL="101600" indent="0">
              <a:buNone/>
            </a:pPr>
            <a:r>
              <a:rPr lang="en-US" sz="1600" dirty="0">
                <a:latin typeface="Bahnschrift SemiLight" panose="020B0502040204020203" pitchFamily="34" charset="0"/>
              </a:rPr>
              <a:t>2.	 </a:t>
            </a:r>
            <a:r>
              <a:rPr lang="en-US" sz="1400" dirty="0">
                <a:latin typeface="Bahnschrift SemiLight" panose="020B0502040204020203" pitchFamily="34" charset="0"/>
              </a:rPr>
              <a:t>Computational challenge: </a:t>
            </a:r>
            <a:endParaRPr lang="en-US" sz="1400" dirty="0">
              <a:latin typeface="Bahnschrift SemiLight" panose="020B0502040204020203" pitchFamily="34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SemiLight" panose="020B0502040204020203" pitchFamily="34" charset="0"/>
              </a:rPr>
              <a:t>Complexity is linear in #samples but exponential in interaction order</a:t>
            </a:r>
            <a:endParaRPr lang="en-US" sz="1400" dirty="0">
              <a:latin typeface="Bahnschrift SemiLight" panose="020B0502040204020203" pitchFamily="34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SemiLight" panose="020B0502040204020203" pitchFamily="34" charset="0"/>
              </a:rPr>
              <a:t>Two-way interactions correspond to quadratic complexity 1mln </a:t>
            </a:r>
            <a:r>
              <a:rPr lang="en-US" sz="1400" dirty="0" err="1">
                <a:latin typeface="Bahnschrift SemiLight" panose="020B0502040204020203" pitchFamily="34" charset="0"/>
              </a:rPr>
              <a:t>SNPs</a:t>
            </a:r>
            <a:r>
              <a:rPr lang="en-US" sz="1050" dirty="0">
                <a:latin typeface="Bahnschrift SemiLight" panose="020B0502040204020203" pitchFamily="34" charset="0"/>
              </a:rPr>
              <a:t> </a:t>
            </a:r>
            <a:r>
              <a:rPr lang="en-US" sz="12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 5*10</a:t>
            </a:r>
            <a:r>
              <a:rPr lang="en-US" sz="1200" baseline="300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11</a:t>
            </a:r>
            <a:r>
              <a:rPr lang="en-US" sz="12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 pairwise interactions for an exhaustive search</a:t>
            </a:r>
            <a:endParaRPr lang="en-US" sz="1400" dirty="0">
              <a:latin typeface="Bahnschrift SemiLight" panose="020B0502040204020203" pitchFamily="34" charset="0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432712" y="171050"/>
            <a:ext cx="627857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Challenges in Epistasis detection</a:t>
            </a:r>
            <a:endParaRPr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1158125" y="1388125"/>
            <a:ext cx="74826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600" dirty="0">
              <a:latin typeface="Bahnschrift SemiLight" panose="020B0502040204020203" pitchFamily="34" charset="0"/>
            </a:endParaRPr>
          </a:p>
          <a:p>
            <a:pPr marL="101600" indent="0">
              <a:buNone/>
            </a:pPr>
            <a:r>
              <a:rPr lang="en-US" sz="1600" dirty="0">
                <a:latin typeface="Bahnschrift SemiLight" panose="020B0502040204020203" pitchFamily="34" charset="0"/>
              </a:rPr>
              <a:t>3.  Interpretation challenge: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Interpret statistical results biologically is not straightforward. Statistical interactions does not imply interaction at the biological level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n-US" sz="1750" dirty="0">
                <a:latin typeface="Bahnschrift SemiLight" panose="020B0502040204020203" pitchFamily="34" charset="0"/>
              </a:rPr>
              <a:t>  </a:t>
            </a:r>
            <a:r>
              <a:rPr lang="en-US" sz="1600" dirty="0">
                <a:latin typeface="Bahnschrift SemiLight" panose="020B0502040204020203" pitchFamily="34" charset="0"/>
              </a:rPr>
              <a:t>4.  Ground truth problem: 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There is no ground truth for matching and comparing results, just some SNPs marked by field experts as interesting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Bahnschrift SemiLight" panose="020B0502040204020203" pitchFamily="34" charset="0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432712" y="171050"/>
            <a:ext cx="6278576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Exhaustive search for epistasis</a:t>
            </a:r>
            <a:endParaRPr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1158125" y="1388125"/>
            <a:ext cx="74826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 SemiLight" panose="020B0502040204020203" pitchFamily="34" charset="0"/>
              </a:rPr>
              <a:t>Strategies of detection that exhaustively test all combinations of variants</a:t>
            </a:r>
            <a:endParaRPr lang="en-US" sz="2000" dirty="0">
              <a:latin typeface="Bahnschrift SemiLight" panose="020B0502040204020203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 SemiLight" panose="020B0502040204020203" pitchFamily="34" charset="0"/>
              </a:rPr>
              <a:t>Circumvent the problem of local optima</a:t>
            </a:r>
            <a:endParaRPr lang="en-US" sz="2000" dirty="0">
              <a:latin typeface="Bahnschrift SemiLight" panose="020B0502040204020203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 SemiLight" panose="020B0502040204020203" pitchFamily="34" charset="0"/>
              </a:rPr>
              <a:t>Mostly </a:t>
            </a:r>
            <a:r>
              <a:rPr lang="en-US" sz="2000" dirty="0" err="1">
                <a:latin typeface="Bahnschrift SemiLight" panose="020B0502040204020203" pitchFamily="34" charset="0"/>
              </a:rPr>
              <a:t>limited</a:t>
            </a:r>
            <a:r>
              <a:rPr lang="en-US" sz="2000" dirty="0">
                <a:latin typeface="Bahnschrift SemiLight" panose="020B0502040204020203" pitchFamily="34" charset="0"/>
              </a:rPr>
              <a:t> at pairwise interactions due to a lack of scalability</a:t>
            </a:r>
            <a:endParaRPr lang="en-US" sz="20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>
              <a:latin typeface="Bahnschrift SemiLight" panose="020B0502040204020203" pitchFamily="34" charset="0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1432712" y="167260"/>
            <a:ext cx="6278576" cy="5110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Parametric regression methods</a:t>
            </a:r>
            <a:endParaRPr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2"/>
          </p:nvPr>
        </p:nvSpPr>
        <p:spPr>
          <a:xfrm>
            <a:off x="1007564" y="861351"/>
            <a:ext cx="74826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Bahnschrift SemiLight" panose="020B0502040204020203" pitchFamily="34" charset="0"/>
              </a:rPr>
              <a:t>Learn a fixed number of parameters from the data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Bahnschrift SemiLight" panose="020B0502040204020203" pitchFamily="34" charset="0"/>
              </a:rPr>
              <a:t>Strong theoretical assumptions, perform poorly when violated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Bahnschrift SemiLight" panose="020B0502040204020203" pitchFamily="34" charset="0"/>
              </a:rPr>
              <a:t>Logistic regression: compute Odds ratios of combination to estimate if a pair of SNPs affect disease status 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200" dirty="0">
              <a:latin typeface="Bahnschrift SemiLight" panose="020B0502040204020203" pitchFamily="34" charset="0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8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8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839" y="2930292"/>
            <a:ext cx="7934325" cy="19907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e">
  <a:themeElements>
    <a:clrScheme name="Ret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Ret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e">
    <a:dk1>
      <a:sysClr val="windowText" lastClr="000000"/>
    </a:dk1>
    <a:lt1>
      <a:sysClr val="window" lastClr="FFFFFF"/>
    </a:lt1>
    <a:dk2>
      <a:srgbClr val="363D46"/>
    </a:dk2>
    <a:lt2>
      <a:srgbClr val="EBEBEB"/>
    </a:lt2>
    <a:accent1>
      <a:srgbClr val="6F6F6F"/>
    </a:accent1>
    <a:accent2>
      <a:srgbClr val="BFBFA5"/>
    </a:accent2>
    <a:accent3>
      <a:srgbClr val="DCD084"/>
    </a:accent3>
    <a:accent4>
      <a:srgbClr val="E7BF5F"/>
    </a:accent4>
    <a:accent5>
      <a:srgbClr val="E9A039"/>
    </a:accent5>
    <a:accent6>
      <a:srgbClr val="CF7133"/>
    </a:accent6>
    <a:hlink>
      <a:srgbClr val="F28943"/>
    </a:hlink>
    <a:folHlink>
      <a:srgbClr val="F1B76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TM03457485[[fn=Rete]]</Template>
  <TotalTime>0</TotalTime>
  <Words>20957</Words>
  <Application>WPS Presentation</Application>
  <PresentationFormat>Presentazione su schermo (16:9)</PresentationFormat>
  <Paragraphs>559</Paragraphs>
  <Slides>44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0" baseType="lpstr">
      <vt:lpstr>Arial</vt:lpstr>
      <vt:lpstr>SimSun</vt:lpstr>
      <vt:lpstr>Wingdings</vt:lpstr>
      <vt:lpstr>Arial</vt:lpstr>
      <vt:lpstr>Poppins SemiBold</vt:lpstr>
      <vt:lpstr>Poppins</vt:lpstr>
      <vt:lpstr>Montserrat</vt:lpstr>
      <vt:lpstr>Bahnschrift SemiLight</vt:lpstr>
      <vt:lpstr>Century Gothic</vt:lpstr>
      <vt:lpstr>Microsoft YaHei</vt:lpstr>
      <vt:lpstr/>
      <vt:lpstr>Arial Unicode MS</vt:lpstr>
      <vt:lpstr>Courier New</vt:lpstr>
      <vt:lpstr>Segoe Print</vt:lpstr>
      <vt:lpstr>Calibri</vt:lpstr>
      <vt:lpstr>Rete</vt:lpstr>
      <vt:lpstr>A survey about methods dedicated to epistasis detection</vt:lpstr>
      <vt:lpstr>Objective and main points</vt:lpstr>
      <vt:lpstr>Multi Locus Interactions studies</vt:lpstr>
      <vt:lpstr>A focus on epistasis: two main definitions</vt:lpstr>
      <vt:lpstr>Statistical Epistasis (Fisher 1908) </vt:lpstr>
      <vt:lpstr>Challenges in Epistasis detection</vt:lpstr>
      <vt:lpstr>Challenges in Epistasis detection</vt:lpstr>
      <vt:lpstr>Exhaustive search for epistasis</vt:lpstr>
      <vt:lpstr>Parametric regression methods</vt:lpstr>
      <vt:lpstr>Drawbacks and takeaways</vt:lpstr>
      <vt:lpstr>Likelihood based test and bit-wise representation</vt:lpstr>
      <vt:lpstr>Likelihood based test and bit-wise representation</vt:lpstr>
      <vt:lpstr>Takeaways and drawbacks</vt:lpstr>
      <vt:lpstr>ROC curve analysis: GWIS</vt:lpstr>
      <vt:lpstr>Multifactor dimensionality reduction (MDR): a full combinatorial approach</vt:lpstr>
      <vt:lpstr>PowerPoint 演示文稿</vt:lpstr>
      <vt:lpstr>Drawbacks and Takeaways</vt:lpstr>
      <vt:lpstr>Two stage approach –filter to obtain reduced space search </vt:lpstr>
      <vt:lpstr>Filtering based on data mining Techniques</vt:lpstr>
      <vt:lpstr>PowerPoint 演示文稿</vt:lpstr>
      <vt:lpstr>Some variants and their characteristic</vt:lpstr>
      <vt:lpstr>Filtering based on data Integration techniques</vt:lpstr>
      <vt:lpstr>Filtering based on data Integration techniques</vt:lpstr>
      <vt:lpstr>Filtering based on data Integration techniques</vt:lpstr>
      <vt:lpstr>Conclusion and takeaways</vt:lpstr>
      <vt:lpstr>Non-exhaustive searches enhanced by Artificial intelligence </vt:lpstr>
      <vt:lpstr>Non-exhaustive searches enhanced by Artificial intelligence </vt:lpstr>
      <vt:lpstr>Random forest and their variants</vt:lpstr>
      <vt:lpstr>Random forest and their variants</vt:lpstr>
      <vt:lpstr>Random forest and their variants</vt:lpstr>
      <vt:lpstr>Bayesian network</vt:lpstr>
      <vt:lpstr>Bayesian network</vt:lpstr>
      <vt:lpstr>Bayesian network</vt:lpstr>
      <vt:lpstr>Bayesian network</vt:lpstr>
      <vt:lpstr>3.	Markov-blanket based methods</vt:lpstr>
      <vt:lpstr>Ant colony optimization</vt:lpstr>
      <vt:lpstr>Ant colony optimization</vt:lpstr>
      <vt:lpstr>Ant colony optimization</vt:lpstr>
      <vt:lpstr>Computational evolution system</vt:lpstr>
      <vt:lpstr>Computational evolution system</vt:lpstr>
      <vt:lpstr>drawbacks and takeaways</vt:lpstr>
      <vt:lpstr>drawbacks and takeaways</vt:lpstr>
      <vt:lpstr>Final discussion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epiRL: a reinforcement Learning agent to facilitate Epistasis detection</dc:title>
  <dc:creator>Federico Melograna</dc:creator>
  <cp:lastModifiedBy>federico</cp:lastModifiedBy>
  <cp:revision>72</cp:revision>
  <dcterms:created xsi:type="dcterms:W3CDTF">2020-06-28T11:20:00Z</dcterms:created>
  <dcterms:modified xsi:type="dcterms:W3CDTF">2020-07-11T12:11:58Z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