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8" r:id="rId3"/>
    <p:sldId id="386" r:id="rId5"/>
    <p:sldId id="303" r:id="rId6"/>
    <p:sldId id="304" r:id="rId7"/>
    <p:sldId id="305" r:id="rId8"/>
    <p:sldId id="458" r:id="rId9"/>
  </p:sldIdLst>
  <p:sldSz cx="9144000" cy="5143500" type="screen16x9"/>
  <p:notesSz cx="6858000" cy="9144000"/>
  <p:embeddedFontLst>
    <p:embeddedFont>
      <p:font typeface="Segoe Print" panose="02000600000000000000" charset="0"/>
      <p:regular r:id="rId15"/>
      <p:bold r:id="rId16"/>
    </p:embeddedFont>
    <p:embeddedFont>
      <p:font typeface="Bahnschrift SemiLight" panose="020B0502040204020203" pitchFamily="34" charset="0"/>
      <p:regular r:id="rId17"/>
    </p:embeddedFont>
    <p:embeddedFont>
      <p:font typeface="Century Gothic" panose="020B0502020202020204" charset="0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1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22:12:47.346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0837efc8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0837efc8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0837efc8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0837efc8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 + 2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1362976" y="1578742"/>
            <a:ext cx="7255507" cy="19864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it-IT" sz="2800" dirty="0" err="1">
                <a:latin typeface="Arial" panose="020B0604020202020204" pitchFamily="34" charset="0"/>
                <a:ea typeface="Segoe Print" panose="02000600000000000000" charset="0"/>
                <a:cs typeface="Arial" panose="020B0604020202020204" pitchFamily="34" charset="0"/>
                <a:sym typeface="Poppins SemiBold" panose="00000500000000000000"/>
              </a:rPr>
              <a:t>qmdr - A SIMPLE and computationally efficient approach to multifactor dimensionality analysis of gene-gene interactions for quantitative traits</a:t>
            </a:r>
            <a:endParaRPr lang="it-IT" sz="2800" dirty="0" err="1">
              <a:latin typeface="Arial" panose="020B0604020202020204" pitchFamily="34" charset="0"/>
              <a:ea typeface="Segoe Print" panose="02000600000000000000" charset="0"/>
              <a:cs typeface="Arial" panose="020B0604020202020204" pitchFamily="34" charset="0"/>
              <a:sym typeface="Poppins SemiBold" panose="00000500000000000000"/>
            </a:endParaRPr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CasellaDiTesto 1"/>
          <p:cNvSpPr txBox="1"/>
          <p:nvPr/>
        </p:nvSpPr>
        <p:spPr>
          <a:xfrm>
            <a:off x="3556067" y="4252170"/>
            <a:ext cx="43861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Gui</a:t>
            </a:r>
            <a:r>
              <a:rPr lang="it-IT" dirty="0"/>
              <a:t> et Al, 2013</a:t>
            </a:r>
            <a:endParaRPr lang="it-IT" dirty="0"/>
          </a:p>
        </p:txBody>
      </p:sp>
      <p:sp>
        <p:nvSpPr>
          <p:cNvPr id="3" name="Text Box 2"/>
          <p:cNvSpPr txBox="1"/>
          <p:nvPr/>
        </p:nvSpPr>
        <p:spPr>
          <a:xfrm>
            <a:off x="3955415" y="427355"/>
            <a:ext cx="168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dirty="0"/>
              <a:t>9/9/2020</a:t>
            </a:r>
            <a:endParaRPr lang="it-IT" alt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title"/>
          </p:nvPr>
        </p:nvSpPr>
        <p:spPr>
          <a:xfrm>
            <a:off x="1969450" y="147700"/>
            <a:ext cx="5942097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Objective and main points</a:t>
            </a:r>
            <a:endParaRPr lang="it-IT" sz="2000"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body" idx="1"/>
          </p:nvPr>
        </p:nvSpPr>
        <p:spPr>
          <a:xfrm>
            <a:off x="595885" y="1586350"/>
            <a:ext cx="76143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extends mdr to be applied at quantitive traits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same cv procedure as standard mdr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t-statistic calculated as normalized mean difference between high level and low level [equivalent of high risk low risk]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Biggest differences: t-statistic used for training and testing scores instead of the balanced accuracy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comparison between observed t-statistic and a simulated distribution under H</a:t>
            </a:r>
            <a:r>
              <a:rPr lang="it-IT" altLang="en-US" sz="1600" baseline="-25000" dirty="0">
                <a:latin typeface="Bahnschrift SemiLight" panose="020B0502040204020203" pitchFamily="34" charset="0"/>
              </a:rPr>
              <a:t>0 </a:t>
            </a:r>
            <a:r>
              <a:rPr lang="it-IT" altLang="en-US" sz="1600" dirty="0">
                <a:latin typeface="Bahnschrift SemiLight" panose="020B0502040204020203" pitchFamily="34" charset="0"/>
              </a:rPr>
              <a:t>absence of snp effect 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built the aforementioned threshold through a simulation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it-IT" altLang="en-US" sz="1400" dirty="0">
              <a:latin typeface="Bahnschrift SemiLight" panose="020B0502040204020203" pitchFamily="34" charset="0"/>
            </a:endParaRPr>
          </a:p>
        </p:txBody>
      </p:sp>
      <p:sp>
        <p:nvSpPr>
          <p:cNvPr id="335" name="Google Shape;33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620395" y="262255"/>
            <a:ext cx="7606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dirty="0">
                <a:latin typeface="Bahnschrift SemiLight" panose="020B0502040204020203" pitchFamily="34" charset="0"/>
                <a:sym typeface="+mn-ea"/>
              </a:rPr>
              <a:t>MDR workflow</a:t>
            </a:r>
            <a:endParaRPr lang="it-IT" altLang="en-US" sz="2400" dirty="0"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1035685"/>
            <a:ext cx="6957695" cy="39293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855980" y="457200"/>
            <a:ext cx="7429500" cy="5429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it-IT" dirty="0">
                <a:latin typeface="Bahnschrift SemiLight" panose="020B0502040204020203" pitchFamily="34" charset="0"/>
                <a:sym typeface="+mn-ea"/>
              </a:rPr>
              <a:t>QMDR steps</a:t>
            </a:r>
            <a:endParaRPr lang="it-IT"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sz="half" idx="1"/>
          </p:nvPr>
        </p:nvSpPr>
        <p:spPr>
          <a:xfrm>
            <a:off x="855980" y="1206500"/>
            <a:ext cx="7843520" cy="3736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endParaRPr 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select K SNPs from all the m SNPs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for each multi-locus combination [contingency table], calculate phenotype value of the cell [Cell_P] and compare it with overall mean phenotype value [over_p]. 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if Cell_P &gt; Over_P --&gt; mark the cell as high level, else low level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pool all “high-level genotype combination in one group and low-level in another group. 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calculate t-statistic                                   as a difference between high level and low level.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it-IT" altLang="en-US" sz="1400" dirty="0">
                <a:latin typeface="Bahnschrift SemiLight" panose="020B0502040204020203" pitchFamily="34" charset="0"/>
              </a:rPr>
              <a:t>6. use this t-statistic to compute training and testing score, to determine best k-order interaction model and best overall model. 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it-IT" altLang="en-US" sz="1400" dirty="0">
                <a:latin typeface="Bahnschrift SemiLight" panose="020B0502040204020203" pitchFamily="34" charset="0"/>
              </a:rPr>
              <a:t>7. estimate p-value of the t-statistic with a comparison with an empirical null distribution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it-IT" sz="10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2985214" y="2982913"/>
          <a:ext cx="1381760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1381125" imgH="723900" progId="Paint.Picture">
                  <p:embed/>
                </p:oleObj>
              </mc:Choice>
              <mc:Fallback>
                <p:oleObj name="" r:id="rId1" imgW="1381125" imgH="7239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5214" y="2982913"/>
                        <a:ext cx="1381760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784860" y="191770"/>
            <a:ext cx="4000500" cy="3155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it-IT" dirty="0">
                <a:latin typeface="Bahnschrift SemiLight" panose="020B0502040204020203" pitchFamily="34" charset="0"/>
                <a:sym typeface="+mn-ea"/>
              </a:rPr>
              <a:t>results on simulated data </a:t>
            </a:r>
            <a:endParaRPr lang="it-IT"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sz="half" idx="2"/>
          </p:nvPr>
        </p:nvSpPr>
        <p:spPr>
          <a:xfrm>
            <a:off x="662940" y="3314700"/>
            <a:ext cx="7635875" cy="137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600" dirty="0">
                <a:latin typeface="Bahnschrift SemiLight" panose="020B0502040204020203" pitchFamily="34" charset="0"/>
              </a:rPr>
              <a:t>parameters: heritability and sample size. 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600" dirty="0">
                <a:latin typeface="Bahnschrift SemiLight" panose="020B0502040204020203" pitchFamily="34" charset="0"/>
              </a:rPr>
              <a:t>simulation: 1000 for each setting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600" dirty="0">
                <a:latin typeface="Bahnschrift SemiLight" panose="020B0502040204020203" pitchFamily="34" charset="0"/>
              </a:rPr>
              <a:t>metric: success rate --&gt; #snp_correctly_identified / #simulation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600" dirty="0">
                <a:latin typeface="Bahnschrift SemiLight" panose="020B0502040204020203" pitchFamily="34" charset="0"/>
              </a:rPr>
              <a:t>gmdr and qmdr better than mdr, gmdr best for low sample size and low heritability setting, qmdr for high sample size and heritability &gt; 0.1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latin typeface="Bahnschrift SemiLight" panose="020B0502040204020203" pitchFamily="34" charset="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" name="Picture Placeholder 1"/>
          <p:cNvGraphicFramePr/>
          <p:nvPr>
            <p:ph type="pic" idx="1"/>
          </p:nvPr>
        </p:nvGraphicFramePr>
        <p:xfrm>
          <a:off x="1033145" y="507365"/>
          <a:ext cx="4626610" cy="270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629275" imgH="4038600" progId="Paint.Picture">
                  <p:embed/>
                </p:oleObj>
              </mc:Choice>
              <mc:Fallback>
                <p:oleObj name="" r:id="rId1" imgW="5629275" imgH="40386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3145" y="507365"/>
                        <a:ext cx="4626610" cy="2700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784860" y="191770"/>
            <a:ext cx="7514590" cy="3155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it-IT" dirty="0">
                <a:latin typeface="Bahnschrift SemiLight" panose="020B0502040204020203" pitchFamily="34" charset="0"/>
                <a:sym typeface="+mn-ea"/>
              </a:rPr>
              <a:t>performance, software and applicability</a:t>
            </a:r>
            <a:endParaRPr lang="it-IT"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sz="half" idx="2"/>
          </p:nvPr>
        </p:nvSpPr>
        <p:spPr>
          <a:xfrm>
            <a:off x="662940" y="1176020"/>
            <a:ext cx="7635875" cy="137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for 100 datasets of the former simulation gmdr took 7.7 minutes, while Qmdr 4.6 minutes 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qmdr's computing time is O(p</a:t>
            </a:r>
            <a:r>
              <a:rPr lang="it-IT" altLang="en-US" sz="1800" baseline="30000" dirty="0">
                <a:latin typeface="Bahnschrift SemiLight" panose="020B0502040204020203" pitchFamily="34" charset="0"/>
              </a:rPr>
              <a:t>2</a:t>
            </a:r>
            <a:r>
              <a:rPr lang="it-IT" altLang="en-US" sz="1800" dirty="0">
                <a:latin typeface="Bahnschrift SemiLight" panose="020B0502040204020203" pitchFamily="34" charset="0"/>
              </a:rPr>
              <a:t>) for 2-way interaction [p = #SNPs], </a:t>
            </a:r>
            <a:r>
              <a:rPr lang="it-IT" altLang="en-US" sz="1800" dirty="0">
                <a:latin typeface="Bahnschrift SemiLight" panose="020B0502040204020203" pitchFamily="34" charset="0"/>
                <a:sym typeface="+mn-ea"/>
              </a:rPr>
              <a:t> O(p</a:t>
            </a:r>
            <a:r>
              <a:rPr lang="it-IT" altLang="en-US" sz="1800" baseline="30000" dirty="0">
                <a:latin typeface="Bahnschrift SemiLight" panose="020B0502040204020203" pitchFamily="34" charset="0"/>
                <a:sym typeface="+mn-ea"/>
              </a:rPr>
              <a:t>k</a:t>
            </a:r>
            <a:r>
              <a:rPr lang="it-IT" altLang="en-US" sz="1800" dirty="0">
                <a:latin typeface="Bahnschrift SemiLight" panose="020B0502040204020203" pitchFamily="34" charset="0"/>
                <a:sym typeface="+mn-ea"/>
              </a:rPr>
              <a:t>) </a:t>
            </a:r>
            <a:r>
              <a:rPr lang="it-IT" altLang="en-US" sz="1800" dirty="0">
                <a:latin typeface="Bahnschrift SemiLight" panose="020B0502040204020203" pitchFamily="34" charset="0"/>
              </a:rPr>
              <a:t>for k-way interaction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originally available on java:  http://sourceforge.net/projects/mdr/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found a r-based  multi qmdr github project that can also deal with our use case: </a:t>
            </a:r>
            <a:r>
              <a:rPr lang="it-IT" altLang="en-US" sz="1400" dirty="0">
                <a:latin typeface="Bahnschrift SemiLight" panose="020B0502040204020203" pitchFamily="34" charset="0"/>
              </a:rPr>
              <a:t>https://github.com/wbaopaul/Multi-QMDR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Think this method is applicable in our use-case after having correct for confounders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914400" lvl="2">
              <a:buFont typeface="Wingdings" panose="05000000000000000000" pitchFamily="2" charset="2"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latin typeface="Bahnschrift SemiLight" panose="020B0502040204020203" pitchFamily="34" charset="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Ret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et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0</TotalTime>
  <Words>2145</Words>
  <Application>WPS Presentation</Application>
  <PresentationFormat>Presentazione su schermo (16:9)</PresentationFormat>
  <Paragraphs>66</Paragraphs>
  <Slides>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Arial</vt:lpstr>
      <vt:lpstr>Segoe Print</vt:lpstr>
      <vt:lpstr>Poppins SemiBold</vt:lpstr>
      <vt:lpstr>Bahnschrift SemiLight</vt:lpstr>
      <vt:lpstr>Poppins</vt:lpstr>
      <vt:lpstr>Century Gothic</vt:lpstr>
      <vt:lpstr>Microsoft YaHei</vt:lpstr>
      <vt:lpstr/>
      <vt:lpstr>Arial Unicode MS</vt:lpstr>
      <vt:lpstr>Calibri</vt:lpstr>
      <vt:lpstr>Rete</vt:lpstr>
      <vt:lpstr>Paint.Picture</vt:lpstr>
      <vt:lpstr>Paint.Picture</vt:lpstr>
      <vt:lpstr>qdmr - A SIMPLE and computationally efficient approach to multifactor dimensionality analysis of gene-gene interactions for quantitative traits</vt:lpstr>
      <vt:lpstr>Objective and main points</vt:lpstr>
      <vt:lpstr>PowerPoint 演示文稿</vt:lpstr>
      <vt:lpstr>QMDR steps</vt:lpstr>
      <vt:lpstr>results on simulated data </vt:lpstr>
      <vt:lpstr>performance, software and applicability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epiRL: a reinforcement Learning agent to facilitate Epistasis detection</dc:title>
  <dc:creator>Federico Melograna</dc:creator>
  <cp:lastModifiedBy>federico</cp:lastModifiedBy>
  <cp:revision>131</cp:revision>
  <dcterms:created xsi:type="dcterms:W3CDTF">2020-06-28T11:20:00Z</dcterms:created>
  <dcterms:modified xsi:type="dcterms:W3CDTF">2020-09-10T14:17:21Z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