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9" r:id="rId5"/>
    <p:sldId id="280" r:id="rId6"/>
    <p:sldId id="281" r:id="rId7"/>
    <p:sldId id="282" r:id="rId8"/>
    <p:sldId id="284" r:id="rId9"/>
    <p:sldId id="285" r:id="rId10"/>
    <p:sldId id="286" r:id="rId11"/>
    <p:sldId id="273" r:id="rId12"/>
    <p:sldId id="288" r:id="rId13"/>
    <p:sldId id="289" r:id="rId14"/>
    <p:sldId id="290" r:id="rId15"/>
    <p:sldId id="291" r:id="rId16"/>
    <p:sldId id="287" r:id="rId17"/>
    <p:sldId id="257" r:id="rId18"/>
    <p:sldId id="258" r:id="rId19"/>
    <p:sldId id="260" r:id="rId20"/>
    <p:sldId id="294" r:id="rId21"/>
    <p:sldId id="293" r:id="rId22"/>
    <p:sldId id="295" r:id="rId23"/>
    <p:sldId id="296" r:id="rId24"/>
    <p:sldId id="297" r:id="rId25"/>
    <p:sldId id="277" r:id="rId26"/>
    <p:sldId id="298" r:id="rId27"/>
    <p:sldId id="299" r:id="rId28"/>
    <p:sldId id="300" r:id="rId29"/>
    <p:sldId id="303" r:id="rId30"/>
    <p:sldId id="301" r:id="rId31"/>
    <p:sldId id="3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A413-4446-45A4-BD36-61A3570FB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3AD4E-46FD-4BF6-9A48-A8E7542F9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DAEAF-D388-4D44-8D0A-3B4343D9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06AB-CB29-4F4D-8233-F1010615BE5F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F119-1017-4614-A7D4-89384A7F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B8782-BDE2-4B62-8508-89097C11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97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664A-DE27-46C0-81C6-BC801D95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E1F38-009F-4B7F-9BE7-4A772119A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ED9F9-1BDA-40C9-AC9F-C8085A3A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06AB-CB29-4F4D-8233-F1010615BE5F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A0090-FDA2-4CF1-9194-D8105B49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EB10D-385E-4D39-ACFD-173653B3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7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BFAE8-684F-4320-B7C3-BE4ECA5DE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59744-03AB-41E3-9560-19A13A59C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CC151-41C1-4DCE-ABF2-33996542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06AB-CB29-4F4D-8233-F1010615BE5F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2C75-1C8C-43DD-825D-7908F991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A7777-1940-407B-9F14-FBB4EB0E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28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1FFD-5413-4672-8E50-8E520EF6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0D48-CF6E-4D91-B03B-AE65BC460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C1E8-63B5-46B3-921D-A308B225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06AB-CB29-4F4D-8233-F1010615BE5F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05D75-33F3-49D2-82F0-75FA61A4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0AC09-8D60-4774-B137-C80FC6AC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62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5275-D507-4295-82A1-29DF2D7F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D14C7-173F-42FA-BC48-E320AAA21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1565D-21BE-4493-A70B-238191A3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06AB-CB29-4F4D-8233-F1010615BE5F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96C7A-8781-4B08-9EE9-F1B9FF0A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51D26-9C90-4E86-9810-3870B0AC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80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A007-A62F-48D5-8069-5CA5EC2D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7F16-2E34-42FE-BD0E-37D4CCBCF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ADC02-7348-43B0-9595-1F665A03D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9D3BC-EE3B-42D7-A122-D33CF71A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06AB-CB29-4F4D-8233-F1010615BE5F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8719E-018E-451A-823F-2BB22DC8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7F6DD-39ED-4D95-A8D9-A457D583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08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3441-75D7-43ED-9117-A0495F6F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9C66-143F-4508-96E5-3DFB19644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D8BCE-581B-4B21-99E2-8267124E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EA492-B494-4992-9D4F-3DEA659A8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BAD77-25BA-45D7-AF95-DF1728E48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7318A-64F0-4B8B-92D7-04D85653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06AB-CB29-4F4D-8233-F1010615BE5F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96731-CE70-447A-A9F5-A768B9F9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0B68B-3EF3-43D6-9D67-985FBDF7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5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151A-5A1D-4D87-9181-6A873260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61FEC-D17D-4FA3-8003-50A9F199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06AB-CB29-4F4D-8233-F1010615BE5F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81D63-B7F9-47EE-914D-A609F341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A7E8E-979A-4F71-898E-0F7ECEF2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9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FB9AB-A8AE-42C3-8F72-D78A4A96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06AB-CB29-4F4D-8233-F1010615BE5F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F256A-F48F-4716-AC9E-9B827BCF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FCB11-051A-4435-BE2E-A54D5F15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6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71B3-4AAB-45B8-8918-7A45A79E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5D7C-ABB3-4219-B8BE-1CBEB9E9E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70132-EE13-428A-A1BC-0F6CB72D7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51A9D-E219-4EE5-861B-1C83753E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06AB-CB29-4F4D-8233-F1010615BE5F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71CFC-F1F5-49D8-9429-AACB3BA0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C439D-A466-4928-B23B-FF03EA15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05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D5B6-FF69-4B3C-A946-069FC62C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20F58-27BA-48FA-A3CB-E554AC316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86284-4C6E-45E0-8536-29D0DEEC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6F476-02B1-4362-B4C6-6B3FC737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06AB-CB29-4F4D-8233-F1010615BE5F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0A848-DC14-4D2B-932F-18D2685C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FB930-4F81-4BF0-9F09-821EE20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41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A1990-9E07-4C93-A079-9D18548F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6AFD4-9413-4141-88B9-07FAC7C84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CA1A-87D7-4E5D-A32C-CADBB1BD4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206AB-CB29-4F4D-8233-F1010615BE5F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4E6F-DEC5-4AC3-A640-87A01245C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8EBFB-8975-4448-832D-3B020CFCD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A0F21-5C0A-4B24-B7BE-B47ABCB62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24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E2F5-B429-48B4-851A-C925C11AC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170" y="400050"/>
            <a:ext cx="7162800" cy="896143"/>
          </a:xfrm>
        </p:spPr>
        <p:txBody>
          <a:bodyPr>
            <a:normAutofit fontScale="90000"/>
          </a:bodyPr>
          <a:lstStyle/>
          <a:p>
            <a:r>
              <a:rPr lang="en-GB" sz="2000" b="1" dirty="0"/>
              <a:t>Summary of publications</a:t>
            </a:r>
            <a:br>
              <a:rPr lang="en-GB" sz="2000" b="1" dirty="0"/>
            </a:br>
            <a:br>
              <a:rPr lang="en-GB" sz="2000" b="1" dirty="0"/>
            </a:br>
            <a:r>
              <a:rPr lang="en-GB" sz="2000" b="1" dirty="0"/>
              <a:t>List of publications summarised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1E0CE-23B1-4A5B-A185-2C8F63E2D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940" y="1645920"/>
            <a:ext cx="10675620" cy="472059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2019 - Bayesian Hierarchical Varying-sparsity Regression Models with Application to Cancer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Proteogenomics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2018 - Approximate Bayesian neural networks in genomic prediction</a:t>
            </a:r>
          </a:p>
          <a:p>
            <a:pPr algn="l"/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2018 - Bayesian Neural Networks for Selection of Drug Sensitive Genes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34DE9C-AEA1-429E-9F22-D31F22A7874E}"/>
              </a:ext>
            </a:extLst>
          </p:cNvPr>
          <p:cNvSpPr txBox="1">
            <a:spLocks/>
          </p:cNvSpPr>
          <p:nvPr/>
        </p:nvSpPr>
        <p:spPr>
          <a:xfrm>
            <a:off x="-1432560" y="6260941"/>
            <a:ext cx="5151120" cy="397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/>
              <a:t>By Walkira Andrew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53855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C829-9262-48E5-A13E-ED0BA8AD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8B9D-58AD-4429-B1F4-7623C4B9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56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FA95-2906-4A4E-9511-A4BF9DDE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73685"/>
            <a:ext cx="10896600" cy="10636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2018 - Approximate Bayesian neural networks in genomic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20D1-214A-435D-8A36-3A436BDE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554480"/>
            <a:ext cx="10713720" cy="4834890"/>
          </a:xfrm>
        </p:spPr>
        <p:txBody>
          <a:bodyPr/>
          <a:lstStyle/>
          <a:p>
            <a:r>
              <a:rPr lang="en-GB" dirty="0"/>
              <a:t>Neural network </a:t>
            </a:r>
            <a:r>
              <a:rPr lang="en-GB" dirty="0">
                <a:sym typeface="Wingdings" panose="05000000000000000000" pitchFamily="2" charset="2"/>
              </a:rPr>
              <a:t> connect inputs to output via hidden layer(s)</a:t>
            </a:r>
          </a:p>
          <a:p>
            <a:r>
              <a:rPr lang="en-GB" dirty="0">
                <a:sym typeface="Wingdings" panose="05000000000000000000" pitchFamily="2" charset="2"/>
              </a:rPr>
              <a:t>Regularization in NN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weight decay: weight decays towards zero at a rate proportional to its magnitude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Dropout: random proportion of inputs is set to zero in each epoch</a:t>
            </a:r>
          </a:p>
          <a:p>
            <a:pPr marL="457200" lvl="1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Aim of the paper: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Show a NN model for SNP data that can be modified easily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Regularisation by weight decay or dropout, and results in approximate Bayesian model that can obtain posterior predictions. </a:t>
            </a:r>
          </a:p>
          <a:p>
            <a:r>
              <a:rPr lang="en-GB" dirty="0">
                <a:sym typeface="Wingdings" panose="05000000000000000000" pitchFamily="2" charset="2"/>
              </a:rPr>
              <a:t>Simulated and real data is used.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3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20D1-214A-435D-8A36-3A436BDE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48640"/>
            <a:ext cx="10713720" cy="6137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u="sng" dirty="0"/>
              <a:t>Methods:</a:t>
            </a:r>
          </a:p>
          <a:p>
            <a:r>
              <a:rPr lang="en-GB" sz="2400" dirty="0"/>
              <a:t>Standard NN model</a:t>
            </a:r>
          </a:p>
          <a:p>
            <a:endParaRPr lang="en-GB" sz="2400" dirty="0"/>
          </a:p>
          <a:p>
            <a:r>
              <a:rPr lang="en-GB" sz="2400" dirty="0"/>
              <a:t>If p is larger than n, its necessary to regularise the NN parameters      </a:t>
            </a:r>
          </a:p>
          <a:p>
            <a:pPr marL="0" indent="0">
              <a:buNone/>
            </a:pPr>
            <a:r>
              <a:rPr lang="en-GB" sz="2400" dirty="0"/>
              <a:t>    to avoid over fitting</a:t>
            </a:r>
          </a:p>
          <a:p>
            <a:r>
              <a:rPr lang="en-GB" sz="2400" dirty="0"/>
              <a:t>Non linear activation functions are not so useful with 0,1,2 coding. </a:t>
            </a:r>
          </a:p>
          <a:p>
            <a:r>
              <a:rPr lang="en-GB" sz="2400" dirty="0"/>
              <a:t>Its better to use one-hot encoding activation function. SNP coding becomes 0,1</a:t>
            </a:r>
          </a:p>
          <a:p>
            <a:r>
              <a:rPr lang="en-GB" sz="2400" dirty="0"/>
              <a:t>Optimisation: Adaptive moment estimation (ADAM)</a:t>
            </a:r>
          </a:p>
          <a:p>
            <a:r>
              <a:rPr lang="en-GB" sz="2400" dirty="0"/>
              <a:t>Dropout is applied by sampling binary vectors </a:t>
            </a:r>
            <a:r>
              <a:rPr lang="en-GB" sz="2400" b="1" dirty="0"/>
              <a:t>Z</a:t>
            </a:r>
            <a:r>
              <a:rPr lang="en-GB" sz="2400" b="1" baseline="-25000" dirty="0"/>
              <a:t>1</a:t>
            </a:r>
            <a:r>
              <a:rPr lang="en-GB" sz="2400" dirty="0"/>
              <a:t> and </a:t>
            </a:r>
            <a:r>
              <a:rPr lang="en-GB" sz="2400" b="1" dirty="0"/>
              <a:t>Z</a:t>
            </a:r>
            <a:r>
              <a:rPr lang="en-GB" sz="2400" b="1" baseline="-25000" dirty="0"/>
              <a:t>2</a:t>
            </a:r>
            <a:r>
              <a:rPr lang="en-GB" sz="2400" dirty="0"/>
              <a:t> in each epoch from two Bernoulli distributions and setting 1-p1 of inputs and 1-p2 of outputs to zero.</a:t>
            </a:r>
          </a:p>
          <a:p>
            <a:endParaRPr lang="en-GB" sz="2400" dirty="0"/>
          </a:p>
          <a:p>
            <a:r>
              <a:rPr lang="en-GB" sz="2400" dirty="0" err="1"/>
              <a:t>Eqn</a:t>
            </a:r>
            <a:r>
              <a:rPr lang="en-GB" sz="2400" dirty="0"/>
              <a:t> 1 now becomes: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BDF3B-C4A7-444F-BAB5-F3D872BB8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15" y="1468536"/>
            <a:ext cx="2633641" cy="405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5BFAF-45EE-45E9-82A5-5C921863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960" y="1999377"/>
            <a:ext cx="1864406" cy="298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3A3981-2E8E-4196-904A-A4908D2EE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710" y="5903379"/>
            <a:ext cx="4029071" cy="4059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74BC3B-6909-4B11-BDC6-0CCD4BEEC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149" y="5063492"/>
            <a:ext cx="5631540" cy="31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95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20D1-214A-435D-8A36-3A436BDE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48640"/>
            <a:ext cx="10713720" cy="5840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u="sng" dirty="0"/>
              <a:t>Methods </a:t>
            </a:r>
            <a:r>
              <a:rPr lang="en-GB" sz="2400" b="1" u="sng" dirty="0" err="1"/>
              <a:t>cntd</a:t>
            </a:r>
            <a:r>
              <a:rPr lang="en-GB" sz="2400" b="1" u="sng" dirty="0"/>
              <a:t>:</a:t>
            </a:r>
          </a:p>
          <a:p>
            <a:r>
              <a:rPr lang="en-GB" sz="2400" dirty="0"/>
              <a:t>Dropout is mathematically equivalent to a variational approximation of a Bayesian deep Gaussian process</a:t>
            </a:r>
          </a:p>
          <a:p>
            <a:r>
              <a:rPr lang="en-GB" sz="2400" dirty="0"/>
              <a:t>MSE was used to assess model performance</a:t>
            </a:r>
          </a:p>
          <a:p>
            <a:r>
              <a:rPr lang="en-GB" sz="2400" dirty="0"/>
              <a:t>Additive genetic effects were obtained from two homozygotes as:</a:t>
            </a:r>
          </a:p>
          <a:p>
            <a:endParaRPr lang="en-GB" sz="2400" dirty="0"/>
          </a:p>
          <a:p>
            <a:r>
              <a:rPr lang="en-GB" sz="2400" dirty="0"/>
              <a:t>Dominance effects were got from the heterozygote as: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DFFC62-7BE1-4E06-BC06-A692E334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23" y="2708911"/>
            <a:ext cx="4233950" cy="3999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A03E16-0E14-402C-909A-C29028B2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82" y="3626975"/>
            <a:ext cx="1987088" cy="36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5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20D1-214A-435D-8A36-3A436BDE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48640"/>
            <a:ext cx="10713720" cy="5840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u="sng" dirty="0"/>
              <a:t>Results:</a:t>
            </a:r>
          </a:p>
          <a:p>
            <a:r>
              <a:rPr lang="en-GB" sz="2400" dirty="0"/>
              <a:t>Model averaged MSEs were smaller for  the smallest NN compared to big ones, and for GBLUP and BLASSO</a:t>
            </a:r>
          </a:p>
          <a:p>
            <a:r>
              <a:rPr lang="en-GB" sz="2400" dirty="0"/>
              <a:t>ABNN was able to detect additive and dominance effects in both simulated and real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3840D-9FE4-4054-B512-899FA5CA1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64" y="2680542"/>
            <a:ext cx="11596036" cy="370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14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20D1-214A-435D-8A36-3A436BDE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48640"/>
            <a:ext cx="10713720" cy="5840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u="sng" dirty="0"/>
              <a:t>Conclusions:</a:t>
            </a:r>
          </a:p>
          <a:p>
            <a:r>
              <a:rPr lang="en-GB" sz="2400" dirty="0"/>
              <a:t>Regularisation of genome data can be obtained by a combination of weight decay and dropout in NN.</a:t>
            </a:r>
          </a:p>
          <a:p>
            <a:r>
              <a:rPr lang="en-GB" sz="2400" dirty="0"/>
              <a:t>Weights can be interpreted as regression coefficients</a:t>
            </a:r>
          </a:p>
          <a:p>
            <a:r>
              <a:rPr lang="en-GB" sz="2400" dirty="0"/>
              <a:t>One-hot encoding means that both additive and dominance effects can be detected</a:t>
            </a:r>
          </a:p>
          <a:p>
            <a:r>
              <a:rPr lang="en-GB" sz="2400" dirty="0"/>
              <a:t>ABNN can predict phenotypes</a:t>
            </a:r>
          </a:p>
        </p:txBody>
      </p:sp>
    </p:spTree>
    <p:extLst>
      <p:ext uri="{BB962C8B-B14F-4D97-AF65-F5344CB8AC3E}">
        <p14:creationId xmlns:p14="http://schemas.microsoft.com/office/powerpoint/2010/main" val="125857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ACB403-CD89-4FBB-91CF-8AE4CB71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123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4A97-D430-46EC-8E30-BE578759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229932"/>
            <a:ext cx="11375136" cy="73152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2018 - Bayesian Neural Networks for Selection of Drug Sensitive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17CBD-96A6-49D7-905E-1159AE8D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1087184"/>
            <a:ext cx="10707624" cy="5695378"/>
          </a:xfrm>
        </p:spPr>
        <p:txBody>
          <a:bodyPr>
            <a:normAutofit/>
          </a:bodyPr>
          <a:lstStyle/>
          <a:p>
            <a:r>
              <a:rPr lang="en-GB" sz="2400" dirty="0"/>
              <a:t>Gene selection is challenging</a:t>
            </a:r>
          </a:p>
          <a:p>
            <a:pPr lvl="1"/>
            <a:r>
              <a:rPr lang="en-GB" sz="2000" dirty="0"/>
              <a:t>High dimensionality of the data</a:t>
            </a:r>
          </a:p>
          <a:p>
            <a:pPr lvl="1"/>
            <a:r>
              <a:rPr lang="en-GB" sz="2000" dirty="0"/>
              <a:t>Cellular systems are complex and interconnected thus non linear relationships among genes</a:t>
            </a:r>
          </a:p>
          <a:p>
            <a:r>
              <a:rPr lang="en-GB" sz="2400" dirty="0"/>
              <a:t>Many variable selection methods are developed for linear systems thus imprecise for gene selection</a:t>
            </a:r>
          </a:p>
          <a:p>
            <a:r>
              <a:rPr lang="en-GB" sz="2400" dirty="0"/>
              <a:t>Proposed BNN to tackle the problem of variable selection</a:t>
            </a:r>
          </a:p>
          <a:p>
            <a:r>
              <a:rPr lang="en-GB" sz="2400" dirty="0"/>
              <a:t>Utilises the approximation ability of feed-forward neural networks</a:t>
            </a:r>
          </a:p>
          <a:p>
            <a:r>
              <a:rPr lang="en-GB" sz="2400" dirty="0"/>
              <a:t>The aim is to identify genes that are sensitive to specified anti-cancer compounds</a:t>
            </a:r>
          </a:p>
        </p:txBody>
      </p:sp>
    </p:spTree>
    <p:extLst>
      <p:ext uri="{BB962C8B-B14F-4D97-AF65-F5344CB8AC3E}">
        <p14:creationId xmlns:p14="http://schemas.microsoft.com/office/powerpoint/2010/main" val="1051796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9660-1E6C-40AC-AAC9-1FA1C135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780"/>
            <a:ext cx="10515600" cy="6332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u="sng" dirty="0"/>
              <a:t>Methods:</a:t>
            </a:r>
          </a:p>
          <a:p>
            <a:r>
              <a:rPr lang="en-GB" sz="2400" dirty="0"/>
              <a:t>The BNN samples from its posterior distribution using a parallel MCMC algorithm</a:t>
            </a:r>
          </a:p>
          <a:p>
            <a:r>
              <a:rPr lang="en-GB" sz="2400" dirty="0"/>
              <a:t>Selects variables basing on frequency of </a:t>
            </a:r>
            <a:r>
              <a:rPr lang="en-GB" sz="2400" dirty="0" err="1"/>
              <a:t>occurency</a:t>
            </a:r>
            <a:r>
              <a:rPr lang="en-GB" sz="2400" dirty="0"/>
              <a:t> of a particular variable in the sampled NN</a:t>
            </a:r>
          </a:p>
          <a:p>
            <a:r>
              <a:rPr lang="en-GB" sz="2400" dirty="0"/>
              <a:t>Non linearity of the system and interaction effects are modelled by including a hidden layer</a:t>
            </a:r>
          </a:p>
          <a:p>
            <a:r>
              <a:rPr lang="en-GB" sz="2400" dirty="0"/>
              <a:t>Output of the hidden unit j is given by: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The network is given by:</a:t>
            </a:r>
          </a:p>
          <a:p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63383C-53A6-4057-8445-25FA9238F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00" y="3554730"/>
            <a:ext cx="3972568" cy="84882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0D710D-0052-4310-92EE-4507607763EC}"/>
              </a:ext>
            </a:extLst>
          </p:cNvPr>
          <p:cNvSpPr txBox="1">
            <a:spLocks/>
          </p:cNvSpPr>
          <p:nvPr/>
        </p:nvSpPr>
        <p:spPr>
          <a:xfrm>
            <a:off x="8197833" y="3378232"/>
            <a:ext cx="3264616" cy="339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X = input values</a:t>
            </a:r>
          </a:p>
          <a:p>
            <a:r>
              <a:rPr lang="en-GB" sz="1800" dirty="0"/>
              <a:t>I = indicator if unit is included in NN</a:t>
            </a:r>
          </a:p>
          <a:p>
            <a:r>
              <a:rPr lang="en-GB" sz="1800" dirty="0"/>
              <a:t>H = number of hidden units</a:t>
            </a:r>
          </a:p>
          <a:p>
            <a:r>
              <a:rPr lang="en-GB" sz="1800" dirty="0"/>
              <a:t>P = number of input units</a:t>
            </a:r>
          </a:p>
          <a:p>
            <a:endParaRPr lang="en-GB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AD273-B654-43E5-A5F9-10B62A87E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192" y="4815635"/>
            <a:ext cx="5602639" cy="12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8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CF56B-B773-4B30-A908-5F5009D7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1530"/>
            <a:ext cx="10515600" cy="5783580"/>
          </a:xfrm>
        </p:spPr>
        <p:txBody>
          <a:bodyPr>
            <a:normAutofit/>
          </a:bodyPr>
          <a:lstStyle/>
          <a:p>
            <a:r>
              <a:rPr lang="en-GB" sz="2400" dirty="0"/>
              <a:t>Posterior consistency: assumption</a:t>
            </a:r>
          </a:p>
          <a:p>
            <a:endParaRPr lang="en-GB" sz="2400" dirty="0"/>
          </a:p>
          <a:p>
            <a:r>
              <a:rPr lang="en-GB" sz="2400" dirty="0"/>
              <a:t>Setting                                  provides automatic control for multiplicity</a:t>
            </a:r>
          </a:p>
          <a:p>
            <a:r>
              <a:rPr lang="en-GB" sz="2400" dirty="0"/>
              <a:t>Variable selection was done using marginal inclusion probability defined as:</a:t>
            </a:r>
          </a:p>
          <a:p>
            <a:endParaRPr lang="en-GB" sz="2400" dirty="0"/>
          </a:p>
          <a:p>
            <a:r>
              <a:rPr lang="en-GB" sz="2400" dirty="0"/>
              <a:t>A threshold was set for qi through a multiple hypothesis testing method</a:t>
            </a:r>
          </a:p>
          <a:p>
            <a:r>
              <a:rPr lang="en-GB" sz="2400" dirty="0"/>
              <a:t>Free parameters:</a:t>
            </a:r>
          </a:p>
          <a:p>
            <a:pPr lvl="1"/>
            <a:r>
              <a:rPr lang="en-GB" sz="2000" dirty="0"/>
              <a:t>H: number of hidden units. Provides an upper bound. True value selected automatically through variable selection</a:t>
            </a:r>
          </a:p>
          <a:p>
            <a:pPr lvl="1"/>
            <a:r>
              <a:rPr lang="en-GB" sz="2000" dirty="0"/>
              <a:t>Prior hyperparameter      : it should minimise the statistic </a:t>
            </a:r>
          </a:p>
          <a:p>
            <a:r>
              <a:rPr lang="en-GB" sz="2400" dirty="0"/>
              <a:t>The statistic is given below and is similar to the BIC </a:t>
            </a:r>
          </a:p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4E27D-4DFF-4470-9B0B-5A568DA66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02" y="1141605"/>
            <a:ext cx="5450378" cy="509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C9B8C-8D16-44BC-B23E-3C067266F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610" y="1848326"/>
            <a:ext cx="2219500" cy="292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D08DFD-2209-4F84-9E59-98EFFBE60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391" y="2529690"/>
            <a:ext cx="2122294" cy="670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8E19F0-151B-4166-8690-01A5DBE43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4600" y="4632524"/>
            <a:ext cx="277091" cy="244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77D1B7-85B5-46C9-A29C-698ECEDEE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0582" y="4611510"/>
            <a:ext cx="865177" cy="377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A6A04A-2FC6-4846-B495-205B147186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0210" y="5330906"/>
            <a:ext cx="8438111" cy="100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5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9217-4A1C-4986-91EF-AAEBDE92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376555"/>
            <a:ext cx="11197590" cy="84645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accent5">
                    <a:lumMod val="75000"/>
                  </a:schemeClr>
                </a:solidFill>
              </a:rPr>
              <a:t>2019 - Bayesian Hierarchical Varying-sparsity Regression Models with Application to Cancer </a:t>
            </a:r>
            <a:r>
              <a:rPr lang="en-GB" sz="3200" b="1" dirty="0" err="1">
                <a:solidFill>
                  <a:schemeClr val="accent5">
                    <a:lumMod val="75000"/>
                  </a:schemeClr>
                </a:solidFill>
              </a:rPr>
              <a:t>Proteogenomics</a:t>
            </a:r>
            <a:r>
              <a:rPr lang="en-GB" sz="3200" b="1" dirty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GB" sz="2000" b="1" dirty="0">
                <a:solidFill>
                  <a:schemeClr val="accent5">
                    <a:lumMod val="75000"/>
                  </a:schemeClr>
                </a:solidFill>
              </a:rPr>
              <a:t>Yang Ni and colleagues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DF61-13B1-4B65-9FA9-D1138049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337310"/>
            <a:ext cx="10805160" cy="5567045"/>
          </a:xfrm>
        </p:spPr>
        <p:txBody>
          <a:bodyPr>
            <a:normAutofit/>
          </a:bodyPr>
          <a:lstStyle/>
          <a:p>
            <a:r>
              <a:rPr lang="en-GB" sz="2400" dirty="0"/>
              <a:t>A novel regression framework, Bayesian hierarchical varying-sparsity regression (BEHAVIOR) models to select markers.</a:t>
            </a:r>
          </a:p>
          <a:p>
            <a:r>
              <a:rPr lang="en-GB" sz="2400" dirty="0"/>
              <a:t>It integrates proteogenomic (</a:t>
            </a:r>
            <a:r>
              <a:rPr lang="en-GB" sz="2400" dirty="0" err="1"/>
              <a:t>proteomic+genomic</a:t>
            </a:r>
            <a:r>
              <a:rPr lang="en-GB" sz="2400" dirty="0"/>
              <a:t>) and clinical data</a:t>
            </a:r>
          </a:p>
          <a:p>
            <a:r>
              <a:rPr lang="en-GB" sz="2400" dirty="0"/>
              <a:t>Proteins are more directly related to phenotypic changes in cancer cells</a:t>
            </a:r>
          </a:p>
          <a:p>
            <a:r>
              <a:rPr lang="en-GB" sz="2400" dirty="0"/>
              <a:t>Exploit proteomic-genomic regulatory axes to build clinically relevant prognostic models by linking clinical outcomes with </a:t>
            </a:r>
            <a:r>
              <a:rPr lang="en-GB" sz="2400" dirty="0" err="1"/>
              <a:t>proteogenomics</a:t>
            </a:r>
            <a:r>
              <a:rPr lang="en-GB" sz="2400" dirty="0"/>
              <a:t>. </a:t>
            </a:r>
          </a:p>
          <a:p>
            <a:endParaRPr lang="en-GB" sz="2400" dirty="0"/>
          </a:p>
          <a:p>
            <a:r>
              <a:rPr lang="en-GB" sz="2400" dirty="0"/>
              <a:t> n, p, g = number of patients, proteins, genes. Y = clinical outcomes</a:t>
            </a:r>
          </a:p>
          <a:p>
            <a:endParaRPr lang="en-GB" sz="2400" dirty="0"/>
          </a:p>
          <a:p>
            <a:r>
              <a:rPr lang="en-GB" sz="2400" dirty="0"/>
              <a:t>General aim: to build models that improve biological understanding of prognostic markers at patient level</a:t>
            </a:r>
          </a:p>
        </p:txBody>
      </p:sp>
    </p:spTree>
    <p:extLst>
      <p:ext uri="{BB962C8B-B14F-4D97-AF65-F5344CB8AC3E}">
        <p14:creationId xmlns:p14="http://schemas.microsoft.com/office/powerpoint/2010/main" val="3051517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CF56B-B773-4B30-A908-5F5009D7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"/>
            <a:ext cx="10515600" cy="5783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u="sng" dirty="0"/>
              <a:t>Results:</a:t>
            </a:r>
          </a:p>
          <a:p>
            <a:r>
              <a:rPr lang="en-GB" sz="2400" dirty="0"/>
              <a:t>Used three simulated examples: figure 2</a:t>
            </a:r>
          </a:p>
          <a:p>
            <a:pPr marL="0" indent="0">
              <a:buNone/>
            </a:pPr>
            <a:endParaRPr lang="en-GB" sz="2400" b="1" u="sng" dirty="0"/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48B4C-93E1-4918-B2D6-D6006558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35" y="1149369"/>
            <a:ext cx="9476509" cy="554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74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54D9-7284-4DBE-BEEB-7999C7024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285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Non linear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7C08EA-57AF-4A88-889D-61AEB6A5F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51" y="918417"/>
            <a:ext cx="10158519" cy="593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23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59F6-9E7B-4C80-A59F-2E88855EB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475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Effects of the number of hidden units on the performance of BNN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99E7C-303D-4CB2-BA33-AA4773E1F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19" y="1131570"/>
            <a:ext cx="9109181" cy="28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81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EF44-ECB9-45A3-AA81-AD5A5243B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43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Comparison of BNN, GAM, random forest, and BART in variable selection and class prediction for the simulated classification example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46FDA-C074-43AD-AC07-C1BC46FA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49" y="1110717"/>
            <a:ext cx="8662901" cy="57000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EA15B8-F152-4C23-BCDC-4FFB36E6C04C}"/>
              </a:ext>
            </a:extLst>
          </p:cNvPr>
          <p:cNvSpPr txBox="1">
            <a:spLocks/>
          </p:cNvSpPr>
          <p:nvPr/>
        </p:nvSpPr>
        <p:spPr>
          <a:xfrm>
            <a:off x="323850" y="1211580"/>
            <a:ext cx="3163339" cy="529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800" b="1" u="sng" dirty="0"/>
              <a:t>Key:</a:t>
            </a:r>
          </a:p>
          <a:p>
            <a:pPr algn="just"/>
            <a:r>
              <a:rPr lang="en-GB" sz="1800" dirty="0"/>
              <a:t>MPM: median probability model </a:t>
            </a:r>
            <a:r>
              <a:rPr lang="en-GB" sz="1800" dirty="0" err="1"/>
              <a:t>i.e</a:t>
            </a:r>
            <a:r>
              <a:rPr lang="en-GB" sz="1800" dirty="0"/>
              <a:t> selecting variables with marginal inclusion probability greater than 0.5</a:t>
            </a:r>
          </a:p>
          <a:p>
            <a:pPr algn="just"/>
            <a:r>
              <a:rPr lang="en-GB" sz="1800" dirty="0"/>
              <a:t>Fitting: error rate of fitted class for the training data</a:t>
            </a:r>
          </a:p>
          <a:p>
            <a:pPr algn="just"/>
            <a:r>
              <a:rPr lang="en-GB" sz="1800" dirty="0"/>
              <a:t>Prediction: error rate of predicted class for the test data </a:t>
            </a:r>
          </a:p>
          <a:p>
            <a:pPr algn="just"/>
            <a:r>
              <a:rPr lang="en-GB" sz="1800" dirty="0"/>
              <a:t>S*: average number of variables selected for the 10 datasets</a:t>
            </a:r>
          </a:p>
          <a:p>
            <a:pPr algn="just"/>
            <a:r>
              <a:rPr lang="en-GB" sz="1800" dirty="0"/>
              <a:t>p-value is calculated using a paired-t test for BNN versus every other method  </a:t>
            </a:r>
          </a:p>
        </p:txBody>
      </p:sp>
    </p:spTree>
    <p:extLst>
      <p:ext uri="{BB962C8B-B14F-4D97-AF65-F5344CB8AC3E}">
        <p14:creationId xmlns:p14="http://schemas.microsoft.com/office/powerpoint/2010/main" val="4183754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205E-00EC-4BAA-9DC4-861E6B9E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Overall, BNN outperforms all other methods: it tends to select a sparse model, while producing a small prediction error</a:t>
            </a:r>
          </a:p>
        </p:txBody>
      </p:sp>
    </p:spTree>
    <p:extLst>
      <p:ext uri="{BB962C8B-B14F-4D97-AF65-F5344CB8AC3E}">
        <p14:creationId xmlns:p14="http://schemas.microsoft.com/office/powerpoint/2010/main" val="4138648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2922-3D68-45B2-88C5-1970EBCA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3025"/>
            <a:ext cx="10759440" cy="960755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Gene-gene interactions in inflammatory bowel disease (IBD)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BF93-A300-46B2-AE59-E9F311108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068388"/>
            <a:ext cx="11107420" cy="5624512"/>
          </a:xfrm>
        </p:spPr>
        <p:txBody>
          <a:bodyPr>
            <a:normAutofit/>
          </a:bodyPr>
          <a:lstStyle/>
          <a:p>
            <a:r>
              <a:rPr lang="en-GB" sz="2400" dirty="0"/>
              <a:t>6.8 million cases estimated worldwide in 2017 (GBD 2017 IBD collaborators)</a:t>
            </a:r>
          </a:p>
          <a:p>
            <a:r>
              <a:rPr lang="en-GB" sz="2400" dirty="0"/>
              <a:t>IBD the disease</a:t>
            </a:r>
          </a:p>
          <a:p>
            <a:pPr lvl="1"/>
            <a:r>
              <a:rPr lang="en-GB" sz="2000" dirty="0"/>
              <a:t>Crohn’s disease: inflammation of the lining of the digestive tract</a:t>
            </a:r>
          </a:p>
          <a:p>
            <a:pPr lvl="1"/>
            <a:r>
              <a:rPr lang="en-GB" sz="2000" dirty="0"/>
              <a:t>Ulcerative colitis: inflammation and sores in the colon and rectum</a:t>
            </a:r>
          </a:p>
          <a:p>
            <a:r>
              <a:rPr lang="en-GB" sz="2400" dirty="0"/>
              <a:t>The cause is unknown. </a:t>
            </a:r>
          </a:p>
          <a:p>
            <a:pPr lvl="1"/>
            <a:r>
              <a:rPr lang="en-GB" sz="2000" dirty="0"/>
              <a:t>Suspects are faulty immune system</a:t>
            </a:r>
          </a:p>
          <a:p>
            <a:pPr lvl="1"/>
            <a:r>
              <a:rPr lang="en-GB" sz="2000" dirty="0"/>
              <a:t>Genetic factors i.e. hereditary</a:t>
            </a:r>
          </a:p>
          <a:p>
            <a:r>
              <a:rPr lang="en-GB" sz="2400" dirty="0"/>
              <a:t>Complex disease, many associated susceptibility loci. One study identified 163 loci, and another study added 38 loci (</a:t>
            </a:r>
            <a:r>
              <a:rPr lang="en-GB" sz="2400" dirty="0" err="1"/>
              <a:t>Loddo</a:t>
            </a:r>
            <a:r>
              <a:rPr lang="en-GB" sz="2400" dirty="0"/>
              <a:t> and Romano 2015)</a:t>
            </a:r>
          </a:p>
          <a:p>
            <a:r>
              <a:rPr lang="en-GB" sz="2400" dirty="0"/>
              <a:t>Aim: from SNP data, detect gene-gene interactions in IBD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u="sng" dirty="0"/>
              <a:t>The data set:</a:t>
            </a:r>
          </a:p>
          <a:p>
            <a:pPr lvl="1"/>
            <a:r>
              <a:rPr lang="en-GB" sz="2000" dirty="0"/>
              <a:t>66,280 cases (participants), 4,398 SNPs</a:t>
            </a:r>
          </a:p>
          <a:p>
            <a:pPr lvl="1"/>
            <a:r>
              <a:rPr lang="en-GB" sz="2000" dirty="0"/>
              <a:t>33,658 controls, 32,622 IBD cases (both Crohn’s disease(18,431) and Ulcerative colitis(14,191))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BAF57A-53D3-4E86-B31A-018C24B4DEBF}"/>
              </a:ext>
            </a:extLst>
          </p:cNvPr>
          <p:cNvSpPr txBox="1">
            <a:spLocks/>
          </p:cNvSpPr>
          <p:nvPr/>
        </p:nvSpPr>
        <p:spPr>
          <a:xfrm>
            <a:off x="9413240" y="651510"/>
            <a:ext cx="3108960" cy="416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Prof. Kristel Van Steen Lab</a:t>
            </a:r>
          </a:p>
        </p:txBody>
      </p:sp>
    </p:spTree>
    <p:extLst>
      <p:ext uri="{BB962C8B-B14F-4D97-AF65-F5344CB8AC3E}">
        <p14:creationId xmlns:p14="http://schemas.microsoft.com/office/powerpoint/2010/main" val="3143647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BF93-A300-46B2-AE59-E9F311108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6191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1" u="sng" dirty="0"/>
              <a:t>Methods: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Data </a:t>
            </a:r>
            <a:r>
              <a:rPr lang="en-GB" sz="2400" dirty="0" err="1"/>
              <a:t>preprocessing</a:t>
            </a:r>
            <a:r>
              <a:rPr lang="en-GB" sz="2400" dirty="0"/>
              <a:t>: filtering SNPs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Map SNPs to genes using FUMA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Calculation interaction information between SNP pairs in each gene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lvl="1"/>
            <a:r>
              <a:rPr lang="en-GB" sz="2000" dirty="0"/>
              <a:t>Use interaction information as weights for construction of networks for each gene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2000" dirty="0"/>
              <a:t>Networks were constructed using </a:t>
            </a:r>
            <a:r>
              <a:rPr lang="en-GB" sz="2000" dirty="0" err="1"/>
              <a:t>igraph</a:t>
            </a:r>
            <a:r>
              <a:rPr lang="en-GB" sz="2000" dirty="0"/>
              <a:t> in 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2000" dirty="0"/>
              <a:t>Maximum Relevance Minimum Redundancy algorithm was used to select edges to include in the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Use interaction information above to generate diffusion kernels for each gene using the method of Kondor and Lafferty (2002).</a:t>
            </a:r>
          </a:p>
          <a:p>
            <a:pPr lvl="1"/>
            <a:r>
              <a:rPr lang="en-GB" sz="2000" dirty="0"/>
              <a:t>Kernels constructed over discrete structures</a:t>
            </a:r>
          </a:p>
          <a:p>
            <a:pPr lvl="1"/>
            <a:r>
              <a:rPr lang="en-GB" sz="2000" dirty="0"/>
              <a:t>The information gain above is used as weights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Use the first diffusion kernel as a representation of the gene to model for interactions between genes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6" name="Image 1">
            <a:extLst>
              <a:ext uri="{FF2B5EF4-FFF2-40B4-BE49-F238E27FC236}">
                <a16:creationId xmlns:a16="http://schemas.microsoft.com/office/drawing/2014/main" id="{FB54E382-C88A-40FB-AA3D-2DFB69D2D8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23260" y="2302192"/>
            <a:ext cx="4160520" cy="6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74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BF93-A300-46B2-AE59-E9F311108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6457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1" u="sng" dirty="0"/>
              <a:t>Methods </a:t>
            </a:r>
            <a:r>
              <a:rPr lang="en-GB" sz="2400" b="1" u="sng" dirty="0" err="1"/>
              <a:t>cntd</a:t>
            </a:r>
            <a:r>
              <a:rPr lang="en-GB" sz="2400" b="1" u="sng" dirty="0"/>
              <a:t>: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GB" sz="2400" dirty="0"/>
              <a:t>Gene selection and modelling interactions using the method of Antonelli et al, 2019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2000" dirty="0"/>
              <a:t>Gene selection done in a loop of 5 iterations.  Genes with a posterior inclusion probability &gt;0 were considered on each iteration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2000" dirty="0"/>
              <a:t>Final list of selected genes compiled. These are used for modelling interactions</a:t>
            </a:r>
          </a:p>
          <a:p>
            <a:pPr lvl="1"/>
            <a:r>
              <a:rPr lang="en-GB" sz="2000" dirty="0"/>
              <a:t>The interaction between X1 and X2 is modelled as follows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endParaRPr lang="en-GB" sz="2400" dirty="0"/>
          </a:p>
          <a:p>
            <a:r>
              <a:rPr lang="en-GB" sz="2400" dirty="0"/>
              <a:t>                            ,                                       ,</a:t>
            </a:r>
          </a:p>
          <a:p>
            <a:r>
              <a:rPr lang="en-GB" sz="2400" dirty="0"/>
              <a:t>The method of Antonelli et al, 2019:</a:t>
            </a:r>
          </a:p>
          <a:p>
            <a:pPr lvl="1"/>
            <a:r>
              <a:rPr lang="en-GB" sz="2000" dirty="0"/>
              <a:t>Is a semi-parametric Bayesian framework</a:t>
            </a:r>
          </a:p>
          <a:p>
            <a:pPr lvl="1"/>
            <a:r>
              <a:rPr lang="en-GB" sz="2000" dirty="0"/>
              <a:t>Allows for non linear effects on the outcome</a:t>
            </a:r>
          </a:p>
          <a:p>
            <a:pPr lvl="1"/>
            <a:r>
              <a:rPr lang="en-GB" sz="2000" dirty="0"/>
              <a:t>Can identify interactions including higher order interactions</a:t>
            </a:r>
          </a:p>
          <a:p>
            <a:pPr lvl="1"/>
            <a:r>
              <a:rPr lang="en-GB" sz="2000" dirty="0"/>
              <a:t>Sparsity is introduced via spike-and-slab priors to reduce the parameter space</a:t>
            </a:r>
          </a:p>
          <a:p>
            <a:pPr lvl="1"/>
            <a:r>
              <a:rPr lang="en-GB" sz="2000" dirty="0"/>
              <a:t>Posterior inclusion probabilities are used as measure of importance of variables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GB" sz="2400" dirty="0"/>
              <a:t>Genes were annotated in DAVID</a:t>
            </a:r>
          </a:p>
          <a:p>
            <a:pPr marL="457200" indent="-457200">
              <a:buFont typeface="+mj-lt"/>
              <a:buAutoNum type="arabicPeriod" startAt="6"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B644AB-5981-4DC2-88AF-50609B681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571" y="2859244"/>
            <a:ext cx="5393426" cy="8491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75B908-D4C0-4A7A-8735-D14F2DA13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5" y="3611880"/>
            <a:ext cx="2301634" cy="331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66442-0C11-4FFC-9470-8D3A114C2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369" y="3624643"/>
            <a:ext cx="2622774" cy="318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EF7635-1FF9-42FC-AE0D-908AF1EC5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461" y="3646169"/>
            <a:ext cx="5589694" cy="33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9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4333AB0-7E4A-4E07-9860-6C14B3BC8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167" y="1108028"/>
            <a:ext cx="2629138" cy="23950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0F4A54-907C-4657-B36B-8B9932FFE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51" y="896402"/>
            <a:ext cx="2482850" cy="2564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974DD4-A1FE-460A-8073-FB8A897F9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00" y="1154076"/>
            <a:ext cx="2146300" cy="21002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BF93-A300-46B2-AE59-E9F311108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0"/>
            <a:ext cx="10515600" cy="1123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u="sng" dirty="0"/>
              <a:t>Results: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Network analysis. Some genes that produced to interactions</a:t>
            </a:r>
          </a:p>
          <a:p>
            <a:endParaRPr lang="en-GB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7EFBEC-0970-4101-AEC3-412E7C002D83}"/>
              </a:ext>
            </a:extLst>
          </p:cNvPr>
          <p:cNvSpPr txBox="1">
            <a:spLocks/>
          </p:cNvSpPr>
          <p:nvPr/>
        </p:nvSpPr>
        <p:spPr>
          <a:xfrm>
            <a:off x="4708525" y="3216275"/>
            <a:ext cx="1879600" cy="42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GSDMB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20396A-509F-49E6-898A-90B34152A167}"/>
              </a:ext>
            </a:extLst>
          </p:cNvPr>
          <p:cNvSpPr txBox="1">
            <a:spLocks/>
          </p:cNvSpPr>
          <p:nvPr/>
        </p:nvSpPr>
        <p:spPr>
          <a:xfrm>
            <a:off x="1739900" y="3016250"/>
            <a:ext cx="1879600" cy="42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CCDC88B</a:t>
            </a:r>
          </a:p>
          <a:p>
            <a:endParaRPr lang="en-GB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2972C-E8BD-44D4-9CB4-929B465B69A9}"/>
              </a:ext>
            </a:extLst>
          </p:cNvPr>
          <p:cNvSpPr/>
          <p:nvPr/>
        </p:nvSpPr>
        <p:spPr>
          <a:xfrm>
            <a:off x="9644982" y="3160020"/>
            <a:ext cx="6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HRAS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7FF3F8-3077-43F5-A434-6F084759C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62" y="3673800"/>
            <a:ext cx="3252755" cy="2863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76B413B-7DAF-4CA2-B2B7-5857E69B767E}"/>
              </a:ext>
            </a:extLst>
          </p:cNvPr>
          <p:cNvSpPr/>
          <p:nvPr/>
        </p:nvSpPr>
        <p:spPr>
          <a:xfrm>
            <a:off x="3218716" y="6233095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MICA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26D806-7574-40AF-B51A-08D613C1C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6795" y="3920494"/>
            <a:ext cx="2897503" cy="256509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48B0FE3-F89C-4382-BE56-3337F9CBBB51}"/>
              </a:ext>
            </a:extLst>
          </p:cNvPr>
          <p:cNvSpPr/>
          <p:nvPr/>
        </p:nvSpPr>
        <p:spPr>
          <a:xfrm>
            <a:off x="6232301" y="6189284"/>
            <a:ext cx="971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NOTCH4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57766D8-7B10-402B-A398-74A26B7312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7829" y="3734735"/>
            <a:ext cx="2814928" cy="277401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E68E088-84D9-4BF9-B3E9-73CF6D636059}"/>
              </a:ext>
            </a:extLst>
          </p:cNvPr>
          <p:cNvSpPr/>
          <p:nvPr/>
        </p:nvSpPr>
        <p:spPr>
          <a:xfrm>
            <a:off x="9644982" y="6170927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ZDHHC20P1</a:t>
            </a:r>
          </a:p>
        </p:txBody>
      </p:sp>
    </p:spTree>
    <p:extLst>
      <p:ext uri="{BB962C8B-B14F-4D97-AF65-F5344CB8AC3E}">
        <p14:creationId xmlns:p14="http://schemas.microsoft.com/office/powerpoint/2010/main" val="1171999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BF93-A300-46B2-AE59-E9F311108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250"/>
            <a:ext cx="10515600" cy="6318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u="sng" dirty="0"/>
              <a:t>Results: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167 genes were selected for final analysis</a:t>
            </a:r>
          </a:p>
          <a:p>
            <a:pPr lvl="1"/>
            <a:r>
              <a:rPr lang="en-GB" sz="2000" dirty="0"/>
              <a:t>7 of these are known to be involved in Crohn’s disease i.e. AMT,  ERAP2, 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GSDMB</a:t>
            </a:r>
            <a:r>
              <a:rPr lang="en-GB" sz="2000" dirty="0"/>
              <a:t>, GPX1,NICN1, RNF123, SLC22A5</a:t>
            </a:r>
          </a:p>
          <a:p>
            <a:pPr lvl="1"/>
            <a:r>
              <a:rPr lang="en-GB" sz="2000" dirty="0"/>
              <a:t>5 of the 167 genes are known to be involved in ulcerative colitis i.e. PARK7, CCHCR1, 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GSDMB</a:t>
            </a:r>
            <a:r>
              <a:rPr lang="en-GB" sz="2000" dirty="0"/>
              <a:t>, 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NOTCH4</a:t>
            </a:r>
            <a:r>
              <a:rPr lang="en-GB" sz="2000" dirty="0"/>
              <a:t>, SLC9A3</a:t>
            </a:r>
            <a:endParaRPr lang="en-GB" sz="2000" b="1" dirty="0"/>
          </a:p>
          <a:p>
            <a:pPr marL="457200" lvl="1" indent="0" algn="ctr">
              <a:buNone/>
            </a:pPr>
            <a:r>
              <a:rPr lang="en-GB" sz="2000" b="1" dirty="0"/>
              <a:t>Top 10 2-way interactions</a:t>
            </a:r>
          </a:p>
          <a:p>
            <a:endParaRPr lang="en-GB" sz="2400" dirty="0"/>
          </a:p>
          <a:p>
            <a:endParaRPr lang="en-GB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9A4ECC-210E-4A19-9946-41CB0CB42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878393"/>
              </p:ext>
            </p:extLst>
          </p:nvPr>
        </p:nvGraphicFramePr>
        <p:xfrm>
          <a:off x="2451100" y="2870200"/>
          <a:ext cx="7518400" cy="3695692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1143558074"/>
                    </a:ext>
                  </a:extLst>
                </a:gridCol>
                <a:gridCol w="1962660">
                  <a:extLst>
                    <a:ext uri="{9D8B030D-6E8A-4147-A177-3AD203B41FA5}">
                      <a16:colId xmlns:a16="http://schemas.microsoft.com/office/drawing/2014/main" val="3812974115"/>
                    </a:ext>
                  </a:extLst>
                </a:gridCol>
                <a:gridCol w="2442108">
                  <a:extLst>
                    <a:ext uri="{9D8B030D-6E8A-4147-A177-3AD203B41FA5}">
                      <a16:colId xmlns:a16="http://schemas.microsoft.com/office/drawing/2014/main" val="461512693"/>
                    </a:ext>
                  </a:extLst>
                </a:gridCol>
                <a:gridCol w="2250032">
                  <a:extLst>
                    <a:ext uri="{9D8B030D-6E8A-4147-A177-3AD203B41FA5}">
                      <a16:colId xmlns:a16="http://schemas.microsoft.com/office/drawing/2014/main" val="3518626262"/>
                    </a:ext>
                  </a:extLst>
                </a:gridCol>
              </a:tblGrid>
              <a:tr h="33597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 </a:t>
                      </a:r>
                      <a:r>
                        <a:rPr lang="en-GB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764247"/>
                  </a:ext>
                </a:extLst>
              </a:tr>
              <a:tr h="33597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NOTCH4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CCDC88B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275474"/>
                  </a:ext>
                </a:extLst>
              </a:tr>
              <a:tr h="33597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HCG22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LY6G5B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740740"/>
                  </a:ext>
                </a:extLst>
              </a:tr>
              <a:tr h="33597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KANSL1.AS1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C5orf55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706229"/>
                  </a:ext>
                </a:extLst>
              </a:tr>
              <a:tr h="33597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NTN5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BAG6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287455"/>
                  </a:ext>
                </a:extLst>
              </a:tr>
              <a:tr h="33597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NTN5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ZSCAN26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0.016666667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659729"/>
                  </a:ext>
                </a:extLst>
              </a:tr>
              <a:tr h="33597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MICA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CCDC88B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06166"/>
                  </a:ext>
                </a:extLst>
              </a:tr>
              <a:tr h="33597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BAG6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ZNRD1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0.009166667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899757"/>
                  </a:ext>
                </a:extLst>
              </a:tr>
              <a:tr h="33597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BAG6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MTMR9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0.008333333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003232"/>
                  </a:ext>
                </a:extLst>
              </a:tr>
              <a:tr h="33597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GSDMB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HRAS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0.008333333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556633"/>
                  </a:ext>
                </a:extLst>
              </a:tr>
              <a:tr h="33597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HLA.G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LRRC56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016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1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76F4-74C2-4E1D-82B2-E50BC9A7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5368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b="1" u="sng" dirty="0"/>
              <a:t>Data:  </a:t>
            </a:r>
          </a:p>
          <a:p>
            <a:r>
              <a:rPr lang="en-GB" sz="2400" dirty="0"/>
              <a:t>The Cancer Genome Atlas (TCGA). </a:t>
            </a:r>
          </a:p>
          <a:p>
            <a:pPr lvl="1"/>
            <a:r>
              <a:rPr lang="en-GB" sz="2000" dirty="0"/>
              <a:t>Genomic data is by RNA Seq.</a:t>
            </a:r>
          </a:p>
          <a:p>
            <a:pPr lvl="1"/>
            <a:r>
              <a:rPr lang="en-GB" sz="2000" dirty="0"/>
              <a:t>Proteomics data an antibody- based technique</a:t>
            </a:r>
          </a:p>
          <a:p>
            <a:pPr lvl="1"/>
            <a:r>
              <a:rPr lang="en-GB" sz="2000" dirty="0"/>
              <a:t>Histologic subtype and survival data</a:t>
            </a:r>
          </a:p>
          <a:p>
            <a:r>
              <a:rPr lang="en-GB" sz="2400" dirty="0"/>
              <a:t>Real data: kidney renal clear cell carcinoma, ovarian serous cystadenocarcinoma (OVCA), skin cutaneous melanoma (SKCM) and head and neck squamous cell carcinoma </a:t>
            </a:r>
          </a:p>
          <a:p>
            <a:r>
              <a:rPr lang="en-GB" sz="2400" dirty="0"/>
              <a:t>Also used simulated data: mimic the kidney renal clear cell carcinoma 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Focus was on integrating genomic, proteomic and clinical data to select relevant prognostic biomarkers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b="1" u="sng" dirty="0"/>
              <a:t>Aims:</a:t>
            </a:r>
            <a:endParaRPr lang="en-GB" b="1" u="sng" dirty="0"/>
          </a:p>
          <a:p>
            <a:r>
              <a:rPr lang="en-GB" sz="2400" dirty="0"/>
              <a:t>Detect patient-level prognostic protein markers </a:t>
            </a:r>
          </a:p>
          <a:p>
            <a:r>
              <a:rPr lang="en-GB" sz="2400" dirty="0"/>
              <a:t>Investigate the mechanism of </a:t>
            </a:r>
            <a:r>
              <a:rPr lang="en-GB" sz="2400" dirty="0" err="1"/>
              <a:t>genomically</a:t>
            </a:r>
            <a:r>
              <a:rPr lang="en-GB" sz="2400" dirty="0"/>
              <a:t> driven protein markers </a:t>
            </a:r>
          </a:p>
        </p:txBody>
      </p:sp>
    </p:spTree>
    <p:extLst>
      <p:ext uri="{BB962C8B-B14F-4D97-AF65-F5344CB8AC3E}">
        <p14:creationId xmlns:p14="http://schemas.microsoft.com/office/powerpoint/2010/main" val="201298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BF93-A300-46B2-AE59-E9F311108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250"/>
            <a:ext cx="10515600" cy="5989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u="sng" dirty="0"/>
              <a:t>Network showing 2-way interactions: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D5448-CC6A-476E-A964-EE0AFFA64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436" y="939800"/>
            <a:ext cx="5831256" cy="551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31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BF93-A300-46B2-AE59-E9F311108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250"/>
            <a:ext cx="10515600" cy="5989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>
                <a:solidFill>
                  <a:schemeClr val="accent5">
                    <a:lumMod val="75000"/>
                  </a:schemeClr>
                </a:solidFill>
              </a:rPr>
              <a:t>Going forward: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To do the analysis separating Crohn’s disease from ulcerative colitis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Do the analysis on bigger data set with appx 38,000 SNPs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2400" dirty="0"/>
              <a:t>Thank you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5041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76F4-74C2-4E1D-82B2-E50BC9A7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536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u="sng" dirty="0"/>
              <a:t>The model:  </a:t>
            </a:r>
          </a:p>
          <a:p>
            <a:r>
              <a:rPr lang="en-GB" sz="2400" dirty="0"/>
              <a:t>The proposed framework has three major innovations: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Sparsity in both protein-outcome and protein-gene relationships. Two-level sparsity is induced through a combination of a thresholding function/parameter and spike-and-slab priors.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Accounting for genomic heterogeneity.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Functional nonlinearity in protein-gene relationships: using spline-based semiparametric formulations and relaxing linearity constraint on the interaction between proteins and genes</a:t>
            </a:r>
          </a:p>
          <a:p>
            <a:r>
              <a:rPr lang="en-GB" sz="2400" dirty="0"/>
              <a:t>Proposed model has two main components: </a:t>
            </a:r>
          </a:p>
          <a:p>
            <a:pPr lvl="1"/>
            <a:r>
              <a:rPr lang="en-GB" dirty="0"/>
              <a:t>the concept of varying-sparsity mechanism </a:t>
            </a:r>
          </a:p>
          <a:p>
            <a:pPr lvl="1"/>
            <a:r>
              <a:rPr lang="en-GB" dirty="0"/>
              <a:t>define specific varying sparsity model constructions  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1349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76F4-74C2-4E1D-82B2-E50BC9A7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536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u="sng" dirty="0"/>
              <a:t>The model </a:t>
            </a:r>
            <a:r>
              <a:rPr lang="en-GB" sz="2400" b="1" u="sng" dirty="0" err="1"/>
              <a:t>contd</a:t>
            </a:r>
            <a:r>
              <a:rPr lang="en-GB" sz="2400" b="1" u="sng" dirty="0"/>
              <a:t>:  </a:t>
            </a:r>
          </a:p>
          <a:p>
            <a:pPr marL="0" indent="0">
              <a:buNone/>
            </a:pPr>
            <a:r>
              <a:rPr lang="en-GB" sz="2400" b="1" u="sng" dirty="0"/>
              <a:t>Varying sparsity regression model:</a:t>
            </a:r>
          </a:p>
          <a:p>
            <a:r>
              <a:rPr lang="en-GB" sz="2400" dirty="0"/>
              <a:t>Let </a:t>
            </a:r>
            <a:r>
              <a:rPr lang="en-GB" i="1" dirty="0"/>
              <a:t>Y</a:t>
            </a:r>
            <a:r>
              <a:rPr lang="en-GB" i="1" baseline="-25000" dirty="0"/>
              <a:t>i</a:t>
            </a:r>
            <a:r>
              <a:rPr lang="en-GB" sz="2400" dirty="0"/>
              <a:t> be the outcome of interest </a:t>
            </a:r>
            <a:r>
              <a:rPr lang="en-GB" sz="2400" dirty="0" err="1"/>
              <a:t>eg</a:t>
            </a:r>
            <a:r>
              <a:rPr lang="en-GB" sz="2400" dirty="0"/>
              <a:t> survival time</a:t>
            </a:r>
          </a:p>
          <a:p>
            <a:r>
              <a:rPr lang="en-GB" sz="2400" dirty="0"/>
              <a:t>                                    Protein expressions for patient</a:t>
            </a:r>
            <a:r>
              <a:rPr lang="en-GB" sz="2400" i="1" dirty="0"/>
              <a:t> </a:t>
            </a:r>
            <a:r>
              <a:rPr lang="en-GB" sz="2400" i="1" dirty="0" err="1"/>
              <a:t>i</a:t>
            </a:r>
            <a:endParaRPr lang="en-GB" sz="2400" i="1" dirty="0"/>
          </a:p>
          <a:p>
            <a:r>
              <a:rPr lang="en-GB" sz="2400" dirty="0"/>
              <a:t>Assumption: that the regression function is linear in</a:t>
            </a:r>
          </a:p>
          <a:p>
            <a:r>
              <a:rPr lang="en-GB" sz="2400" dirty="0"/>
              <a:t>For each protein </a:t>
            </a:r>
            <a:r>
              <a:rPr lang="en-GB" sz="2400" dirty="0" err="1"/>
              <a:t>P</a:t>
            </a:r>
            <a:r>
              <a:rPr lang="en-GB" sz="2400" baseline="-25000" dirty="0" err="1"/>
              <a:t>ij</a:t>
            </a:r>
            <a:r>
              <a:rPr lang="en-GB" sz="2400" dirty="0"/>
              <a:t>, matched gene expressions were observed to reflect the multiple genes can translate to the same protein</a:t>
            </a:r>
          </a:p>
          <a:p>
            <a:r>
              <a:rPr lang="en-GB" sz="2400" dirty="0"/>
              <a:t>Some proteins may not be relevant to the outcome, and the effect of each protein (     ) may vary across patients thus the proposed varying-sparsity model 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             is the varying sparsity coefficient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DF21F1-2561-4034-8EFF-C1731954F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03" y="1943101"/>
            <a:ext cx="2246683" cy="434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38E200-D001-4B3F-8202-27EF99803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858" y="2377441"/>
            <a:ext cx="2597180" cy="617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94112B-B906-4069-A482-DEBC9485F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088" y="3294220"/>
            <a:ext cx="2457689" cy="420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C214C3-FF74-4B4E-BBCB-4510101D9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1632" y="4503421"/>
            <a:ext cx="4739192" cy="982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288594-944B-423F-8279-7F5B44F86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003" y="5471393"/>
            <a:ext cx="837468" cy="434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BB1D78-86D6-45E7-AF28-E509498BA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4909" y="4033769"/>
            <a:ext cx="305411" cy="47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7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76F4-74C2-4E1D-82B2-E50BC9A7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605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u="sng" dirty="0"/>
              <a:t>The model </a:t>
            </a:r>
            <a:r>
              <a:rPr lang="en-GB" sz="2400" b="1" u="sng" dirty="0" err="1"/>
              <a:t>contd</a:t>
            </a:r>
            <a:r>
              <a:rPr lang="en-GB" sz="2400" b="1" u="sng" dirty="0"/>
              <a:t>:  </a:t>
            </a:r>
          </a:p>
          <a:p>
            <a:pPr marL="0" indent="0">
              <a:buNone/>
            </a:pPr>
            <a:r>
              <a:rPr lang="en-GB" sz="2400" b="1" u="sng" dirty="0" err="1"/>
              <a:t>Modeling</a:t>
            </a:r>
            <a:r>
              <a:rPr lang="en-GB" sz="2400" b="1" u="sng" dirty="0"/>
              <a:t> varying-sparsity coefficient and protein selection:</a:t>
            </a:r>
          </a:p>
          <a:p>
            <a:r>
              <a:rPr lang="en-GB" sz="2400" dirty="0"/>
              <a:t>The construction of varying-sparsity coefficient </a:t>
            </a:r>
          </a:p>
          <a:p>
            <a:r>
              <a:rPr lang="en-GB" sz="2400" dirty="0"/>
              <a:t>First model it as a smooth function of         and then threshold it to induce varying sparsity</a:t>
            </a:r>
          </a:p>
          <a:p>
            <a:r>
              <a:rPr lang="en-GB" sz="2400" dirty="0"/>
              <a:t>The sparsity-varying coefficient is the sum of spline functions</a:t>
            </a:r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With                           where         represents the spline bases for         .         Is the corresponding spline coefficient</a:t>
            </a:r>
          </a:p>
          <a:p>
            <a:r>
              <a:rPr lang="en-GB" sz="2400" dirty="0"/>
              <a:t>Apply Bayesian-hard thresholding in order to shrink small coefficients to zero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B235BD-0768-4CFA-BC97-32B3C8737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057" y="1478047"/>
            <a:ext cx="835083" cy="4601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FBC9C9-FB6E-4333-9840-40E8CFB9C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27" y="1961080"/>
            <a:ext cx="466206" cy="411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4656FA-148E-419C-BD8D-A6C2D4099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995" y="3226474"/>
            <a:ext cx="2978062" cy="8476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328E1C-464F-492B-933F-1364186E7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630" y="4119821"/>
            <a:ext cx="1742354" cy="3790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6651A4-1193-4853-A590-ABAC6197D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3390" y="4096960"/>
            <a:ext cx="444528" cy="4275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977347-6BAB-476D-A54D-751B81F326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0902" y="4152440"/>
            <a:ext cx="444528" cy="3807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17EA1C-38C4-442E-A4E9-34DB1E4303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0416" y="4129579"/>
            <a:ext cx="444528" cy="3110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3E772D-0725-409B-A573-4445C281EC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8996" y="5316634"/>
            <a:ext cx="2729013" cy="10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6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76F4-74C2-4E1D-82B2-E50BC9A7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605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u="sng" dirty="0"/>
              <a:t>The model </a:t>
            </a:r>
            <a:r>
              <a:rPr lang="en-GB" sz="2400" b="1" u="sng" dirty="0" err="1"/>
              <a:t>contd</a:t>
            </a:r>
            <a:r>
              <a:rPr lang="en-GB" sz="2400" b="1" u="sng" dirty="0"/>
              <a:t>:  </a:t>
            </a:r>
          </a:p>
          <a:p>
            <a:pPr marL="0" indent="0">
              <a:buNone/>
            </a:pPr>
            <a:r>
              <a:rPr lang="en-GB" sz="2400" b="1" u="sng" dirty="0"/>
              <a:t>Hierarchical varying-sparsity accelerated failure time(AFT) model:</a:t>
            </a:r>
          </a:p>
          <a:p>
            <a:r>
              <a:rPr lang="en-GB" sz="2400" dirty="0"/>
              <a:t>The response is survival time</a:t>
            </a:r>
          </a:p>
          <a:p>
            <a:r>
              <a:rPr lang="en-GB" sz="2400" dirty="0"/>
              <a:t>Embed AFT in the BEHAVIOR framework to accommodate gene expression</a:t>
            </a:r>
          </a:p>
          <a:p>
            <a:r>
              <a:rPr lang="en-GB" sz="2400" dirty="0"/>
              <a:t>The model is expressed as:</a:t>
            </a:r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r>
              <a:rPr lang="en-GB" sz="2400" b="1" u="sng" dirty="0"/>
              <a:t>Inference and prediction:</a:t>
            </a:r>
          </a:p>
          <a:p>
            <a:r>
              <a:rPr lang="en-GB" sz="2400" dirty="0"/>
              <a:t>Sample parameters are got from a posterior distribution using an MCMC algorithm.</a:t>
            </a:r>
          </a:p>
          <a:p>
            <a:r>
              <a:rPr lang="en-GB" sz="2400" dirty="0"/>
              <a:t>Protein and gene selection are based on marginal posterior inclusion probabilities. 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B8A0D6-C61C-4C2F-AD18-4DDDF38C9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29" y="2761770"/>
            <a:ext cx="6692289" cy="9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6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76F4-74C2-4E1D-82B2-E50BC9A7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605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u="sng" dirty="0"/>
              <a:t>Results simulated data:  </a:t>
            </a:r>
          </a:p>
          <a:p>
            <a:r>
              <a:rPr lang="en-GB" sz="2400" dirty="0"/>
              <a:t>BEHAVIOR is able to select important linear and non linear protein-gene relationships (</a:t>
            </a:r>
            <a:r>
              <a:rPr lang="en-GB" sz="2400" dirty="0" err="1"/>
              <a:t>gAUC</a:t>
            </a:r>
            <a:r>
              <a:rPr lang="en-GB" sz="2400" dirty="0"/>
              <a:t> ~ 1) with spike-and-slab prior and spline construction</a:t>
            </a:r>
          </a:p>
          <a:p>
            <a:r>
              <a:rPr lang="en-GB" sz="2400" dirty="0"/>
              <a:t>BEHAVIOR identified patient level specific prognostic proteins (</a:t>
            </a:r>
            <a:r>
              <a:rPr lang="en-GB" sz="2400" dirty="0" err="1"/>
              <a:t>pAUC</a:t>
            </a:r>
            <a:r>
              <a:rPr lang="en-GB" sz="2400" dirty="0"/>
              <a:t> &gt;0.99)</a:t>
            </a:r>
          </a:p>
          <a:p>
            <a:r>
              <a:rPr lang="en-GB" sz="2400" dirty="0"/>
              <a:t>BEHAVIOR outperforms varying coefficient model (VCM) in all scenarios</a:t>
            </a:r>
          </a:p>
          <a:p>
            <a:r>
              <a:rPr lang="en-GB" sz="2400" dirty="0"/>
              <a:t>For prediction, BEHAVIOR performed better than VCM</a:t>
            </a:r>
          </a:p>
          <a:p>
            <a:endParaRPr lang="en-GB" sz="24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5795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76F4-74C2-4E1D-82B2-E50BC9A7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605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u="sng" dirty="0"/>
              <a:t>Results real data:  </a:t>
            </a:r>
          </a:p>
          <a:p>
            <a:r>
              <a:rPr lang="en-GB" sz="2200" dirty="0"/>
              <a:t>Goal: correlate patient outcome with pathways/proteins and differentiate cancer-specific pathways/proteins with those related to multiple cancer types</a:t>
            </a:r>
          </a:p>
          <a:p>
            <a:r>
              <a:rPr lang="en-GB" sz="2200" dirty="0"/>
              <a:t>Some protein are shared, some are exclusive to cancers.</a:t>
            </a:r>
          </a:p>
          <a:p>
            <a:r>
              <a:rPr lang="en-GB" sz="2400" dirty="0"/>
              <a:t>Some pathways are unique to some cancers while others are shared</a:t>
            </a:r>
          </a:p>
          <a:p>
            <a:r>
              <a:rPr lang="en-GB" sz="2400" dirty="0"/>
              <a:t>Kidney renal clear carcinoma (KIRC)</a:t>
            </a:r>
          </a:p>
          <a:p>
            <a:pPr lvl="1"/>
            <a:r>
              <a:rPr lang="en-GB" sz="2000" dirty="0"/>
              <a:t>Resistant to chemotherapy, needs personalised therapy</a:t>
            </a:r>
          </a:p>
          <a:p>
            <a:pPr lvl="1"/>
            <a:r>
              <a:rPr lang="en-GB" sz="2000" dirty="0"/>
              <a:t>Found BCL2 to be prognostic</a:t>
            </a:r>
          </a:p>
          <a:p>
            <a:pPr lvl="1"/>
            <a:r>
              <a:rPr lang="en-GB" sz="2000" dirty="0"/>
              <a:t>PhosphoAKT-PT308 is coded by two genes i.e. AKT2 and AKT3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marL="0" indent="0">
              <a:buNone/>
            </a:pPr>
            <a:r>
              <a:rPr lang="en-GB" sz="2400" b="1" u="sng" dirty="0"/>
              <a:t>Cons:</a:t>
            </a:r>
          </a:p>
          <a:p>
            <a:r>
              <a:rPr lang="en-GB" sz="2400" dirty="0"/>
              <a:t>BEHAVIOR models one cancer at a time</a:t>
            </a:r>
          </a:p>
          <a:p>
            <a:r>
              <a:rPr lang="en-GB" sz="2400" dirty="0"/>
              <a:t>Does not take into account uncertainty or error in data </a:t>
            </a:r>
            <a:r>
              <a:rPr lang="en-GB" sz="2400" dirty="0" err="1"/>
              <a:t>preprocessing</a:t>
            </a:r>
            <a:endParaRPr lang="en-GB" sz="2400" dirty="0"/>
          </a:p>
          <a:p>
            <a:pPr lvl="1"/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0085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9238</TotalTime>
  <Words>1911</Words>
  <Application>Microsoft Office PowerPoint</Application>
  <PresentationFormat>Widescreen</PresentationFormat>
  <Paragraphs>300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Summary of publications  List of publications summarised</vt:lpstr>
      <vt:lpstr>2019 - Bayesian Hierarchical Varying-sparsity Regression Models with Application to Cancer Proteogenomics – Yang Ni and colleagues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2018 - Approximate Bayesian neural networks in genomic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2018 - Bayesian Neural Networks for Selection of Drug Sensitive Genes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Gene-gene interactions in inflammatory bowel disease (IBD)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Walakira</dc:creator>
  <cp:lastModifiedBy>Walakira</cp:lastModifiedBy>
  <cp:revision>168</cp:revision>
  <dcterms:created xsi:type="dcterms:W3CDTF">2020-05-04T15:50:29Z</dcterms:created>
  <dcterms:modified xsi:type="dcterms:W3CDTF">2020-05-27T09:41:26Z</dcterms:modified>
</cp:coreProperties>
</file>