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3" r:id="rId5"/>
    <p:sldId id="274" r:id="rId6"/>
    <p:sldId id="275" r:id="rId7"/>
    <p:sldId id="272" r:id="rId8"/>
    <p:sldId id="257" r:id="rId9"/>
    <p:sldId id="258" r:id="rId10"/>
    <p:sldId id="260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A413-4446-45A4-BD36-61A3570FB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3AD4E-46FD-4BF6-9A48-A8E7542F9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DAEAF-D388-4D44-8D0A-3B4343D9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06AB-CB29-4F4D-8233-F1010615BE5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6F119-1017-4614-A7D4-89384A7F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B8782-BDE2-4B62-8508-89097C11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0F21-5C0A-4B24-B7BE-B47ABCB62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97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664A-DE27-46C0-81C6-BC801D95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E1F38-009F-4B7F-9BE7-4A772119A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ED9F9-1BDA-40C9-AC9F-C8085A3A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06AB-CB29-4F4D-8233-F1010615BE5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A0090-FDA2-4CF1-9194-D8105B49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EB10D-385E-4D39-ACFD-173653B3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0F21-5C0A-4B24-B7BE-B47ABCB62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7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BFAE8-684F-4320-B7C3-BE4ECA5DE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59744-03AB-41E3-9560-19A13A59C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CC151-41C1-4DCE-ABF2-33996542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06AB-CB29-4F4D-8233-F1010615BE5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52C75-1C8C-43DD-825D-7908F991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A7777-1940-407B-9F14-FBB4EB0E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0F21-5C0A-4B24-B7BE-B47ABCB62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28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1FFD-5413-4672-8E50-8E520EF6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0D48-CF6E-4D91-B03B-AE65BC460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CC1E8-63B5-46B3-921D-A308B225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06AB-CB29-4F4D-8233-F1010615BE5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05D75-33F3-49D2-82F0-75FA61A4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0AC09-8D60-4774-B137-C80FC6AC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0F21-5C0A-4B24-B7BE-B47ABCB62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62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5275-D507-4295-82A1-29DF2D7F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D14C7-173F-42FA-BC48-E320AAA21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1565D-21BE-4493-A70B-238191A3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06AB-CB29-4F4D-8233-F1010615BE5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96C7A-8781-4B08-9EE9-F1B9FF0A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51D26-9C90-4E86-9810-3870B0AC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0F21-5C0A-4B24-B7BE-B47ABCB62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80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A007-A62F-48D5-8069-5CA5EC2D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37F16-2E34-42FE-BD0E-37D4CCBCF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ADC02-7348-43B0-9595-1F665A03D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9D3BC-EE3B-42D7-A122-D33CF71A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06AB-CB29-4F4D-8233-F1010615BE5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8719E-018E-451A-823F-2BB22DC8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7F6DD-39ED-4D95-A8D9-A457D583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0F21-5C0A-4B24-B7BE-B47ABCB62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08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3441-75D7-43ED-9117-A0495F6F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39C66-143F-4508-96E5-3DFB19644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D8BCE-581B-4B21-99E2-8267124E1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EA492-B494-4992-9D4F-3DEA659A8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BAD77-25BA-45D7-AF95-DF1728E48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7318A-64F0-4B8B-92D7-04D85653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06AB-CB29-4F4D-8233-F1010615BE5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96731-CE70-447A-A9F5-A768B9F9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0B68B-3EF3-43D6-9D67-985FBDF7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0F21-5C0A-4B24-B7BE-B47ABCB62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75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151A-5A1D-4D87-9181-6A873260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61FEC-D17D-4FA3-8003-50A9F199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06AB-CB29-4F4D-8233-F1010615BE5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81D63-B7F9-47EE-914D-A609F341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A7E8E-979A-4F71-898E-0F7ECEF2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0F21-5C0A-4B24-B7BE-B47ABCB62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29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FB9AB-A8AE-42C3-8F72-D78A4A96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06AB-CB29-4F4D-8233-F1010615BE5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F256A-F48F-4716-AC9E-9B827BCF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FCB11-051A-4435-BE2E-A54D5F15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0F21-5C0A-4B24-B7BE-B47ABCB62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6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71B3-4AAB-45B8-8918-7A45A79E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55D7C-ABB3-4219-B8BE-1CBEB9E9E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70132-EE13-428A-A1BC-0F6CB72D7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51A9D-E219-4EE5-861B-1C83753E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06AB-CB29-4F4D-8233-F1010615BE5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71CFC-F1F5-49D8-9429-AACB3BA0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C439D-A466-4928-B23B-FF03EA15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0F21-5C0A-4B24-B7BE-B47ABCB62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05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D5B6-FF69-4B3C-A946-069FC62C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20F58-27BA-48FA-A3CB-E554AC316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86284-4C6E-45E0-8536-29D0DEECF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6F476-02B1-4362-B4C6-6B3FC737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06AB-CB29-4F4D-8233-F1010615BE5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0A848-DC14-4D2B-932F-18D2685C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FB930-4F81-4BF0-9F09-821EE200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0F21-5C0A-4B24-B7BE-B47ABCB62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41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4A1990-9E07-4C93-A079-9D18548F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6AFD4-9413-4141-88B9-07FAC7C84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CA1A-87D7-4E5D-A32C-CADBB1BD4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206AB-CB29-4F4D-8233-F1010615BE5F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4E6F-DEC5-4AC3-A640-87A01245C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8EBFB-8975-4448-832D-3B020CFCD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A0F21-5C0A-4B24-B7BE-B47ABCB62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24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E2F5-B429-48B4-851A-C925C11AC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170" y="400050"/>
            <a:ext cx="7162800" cy="896143"/>
          </a:xfrm>
        </p:spPr>
        <p:txBody>
          <a:bodyPr>
            <a:normAutofit fontScale="90000"/>
          </a:bodyPr>
          <a:lstStyle/>
          <a:p>
            <a:r>
              <a:rPr lang="en-GB" sz="2000" b="1" dirty="0"/>
              <a:t>Summary of publications</a:t>
            </a:r>
            <a:br>
              <a:rPr lang="en-GB" sz="2000" b="1" dirty="0"/>
            </a:br>
            <a:br>
              <a:rPr lang="en-GB" sz="2000" b="1" dirty="0"/>
            </a:br>
            <a:r>
              <a:rPr lang="en-GB" sz="2000" b="1" dirty="0"/>
              <a:t>List of publications summarised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1E0CE-23B1-4A5B-A185-2C8F63E2D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940" y="1520190"/>
            <a:ext cx="10675620" cy="47205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2019 - Paper -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lionessR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single-sample network reconstruction in R - [K]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2017 - Paper - Integrating personalized gene expression profiles into predictive disease-associated gene pools - [K]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2014 - Paper - Detection and replication of epistasis influencing transcription in humans - [K]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2019 - Estimating the health effects of environmental mixtures using Bayesian semiparametric regression and sparsity inducing prior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34DE9C-AEA1-429E-9F22-D31F22A7874E}"/>
              </a:ext>
            </a:extLst>
          </p:cNvPr>
          <p:cNvSpPr txBox="1">
            <a:spLocks/>
          </p:cNvSpPr>
          <p:nvPr/>
        </p:nvSpPr>
        <p:spPr>
          <a:xfrm>
            <a:off x="-1432560" y="6260941"/>
            <a:ext cx="5151120" cy="3978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/>
              <a:t>By Walkira Andrew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53855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CF56B-B773-4B30-A908-5F5009D7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1530"/>
            <a:ext cx="10515600" cy="5365433"/>
          </a:xfrm>
        </p:spPr>
        <p:txBody>
          <a:bodyPr/>
          <a:lstStyle/>
          <a:p>
            <a:r>
              <a:rPr lang="en-GB" dirty="0"/>
              <a:t>Results</a:t>
            </a:r>
          </a:p>
          <a:p>
            <a:r>
              <a:rPr lang="en-GB" dirty="0"/>
              <a:t>Identified 501 putative genetic interactions influencing expression levels of 238 genes</a:t>
            </a:r>
          </a:p>
        </p:txBody>
      </p:sp>
    </p:spTree>
    <p:extLst>
      <p:ext uri="{BB962C8B-B14F-4D97-AF65-F5344CB8AC3E}">
        <p14:creationId xmlns:p14="http://schemas.microsoft.com/office/powerpoint/2010/main" val="287125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62922-3D68-45B2-88C5-1970EBCA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65125"/>
            <a:ext cx="10759440" cy="1325563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2019 - Estimating the health effects of environmental mixtures using Bayesian semiparametric regression and sparsity inducing prior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BF93-A300-46B2-AE59-E9F311108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en-GB" sz="2400" dirty="0"/>
              <a:t>Bayesian approach that allows interaction between variables </a:t>
            </a:r>
          </a:p>
          <a:p>
            <a:r>
              <a:rPr lang="en-GB" sz="2400" dirty="0"/>
              <a:t>Based on Bayesian semi parametric regression</a:t>
            </a:r>
          </a:p>
          <a:p>
            <a:r>
              <a:rPr lang="en-GB" sz="2400" dirty="0"/>
              <a:t>Allows non linear interactions</a:t>
            </a:r>
          </a:p>
          <a:p>
            <a:r>
              <a:rPr lang="en-GB" sz="2400" dirty="0"/>
              <a:t>Allows detection of higher order interaction</a:t>
            </a:r>
          </a:p>
          <a:p>
            <a:r>
              <a:rPr lang="en-GB" sz="2400" dirty="0"/>
              <a:t>the main effect of X1 and an interaction effect between X1 and X2 could be modelled as follows: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Uses posterior probability as a measure of strength of the </a:t>
            </a:r>
            <a:r>
              <a:rPr lang="en-GB" sz="2400" dirty="0" err="1"/>
              <a:t>interactrion</a:t>
            </a:r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41A6A8-6625-468B-A38B-54B3F7E6E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943" y="4437324"/>
            <a:ext cx="7513967" cy="63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4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40EE-9359-429C-94B7-9969E58B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E0B8-4955-4A8F-8BDE-55952F61F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Focus on Bayesian based methods. These seem more capable to deal with the challenges in epistasis analysis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Deep learning methods: promising but interpretation is a challenge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Account for heterogeneity in samples of the same group during analysis.</a:t>
            </a:r>
          </a:p>
        </p:txBody>
      </p:sp>
    </p:spTree>
    <p:extLst>
      <p:ext uri="{BB962C8B-B14F-4D97-AF65-F5344CB8AC3E}">
        <p14:creationId xmlns:p14="http://schemas.microsoft.com/office/powerpoint/2010/main" val="23289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9217-4A1C-4986-91EF-AAEBDE92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" y="365125"/>
            <a:ext cx="11197590" cy="846455"/>
          </a:xfrm>
        </p:spPr>
        <p:txBody>
          <a:bodyPr>
            <a:noAutofit/>
          </a:bodyPr>
          <a:lstStyle/>
          <a:p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2019 - Paper - </a:t>
            </a:r>
            <a:r>
              <a:rPr lang="en-GB" sz="3200" b="1" dirty="0" err="1">
                <a:solidFill>
                  <a:schemeClr val="accent1">
                    <a:lumMod val="75000"/>
                  </a:schemeClr>
                </a:solidFill>
              </a:rPr>
              <a:t>lionessR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 single-sample network reconstruction in R - [K]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9DF61-13B1-4B65-9FA9-D11380499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531620"/>
            <a:ext cx="10805160" cy="5372735"/>
          </a:xfrm>
        </p:spPr>
        <p:txBody>
          <a:bodyPr>
            <a:normAutofit/>
          </a:bodyPr>
          <a:lstStyle/>
          <a:p>
            <a:r>
              <a:rPr lang="en-GB" sz="2400" dirty="0"/>
              <a:t>LIONESS (Linear Interpolation to Obtain Network Estimates for Single Samples)</a:t>
            </a:r>
          </a:p>
          <a:p>
            <a:r>
              <a:rPr lang="en-GB" sz="2400" dirty="0"/>
              <a:t>network inference algorithms give an estimate of the extent to which genes or gene products interact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based on the idea that each sample has its own network and that each edge in an aggregate network is the “average”</a:t>
            </a:r>
          </a:p>
          <a:p>
            <a:endParaRPr lang="en-GB" sz="2400" dirty="0"/>
          </a:p>
          <a:p>
            <a:r>
              <a:rPr lang="en-GB" sz="2400" dirty="0"/>
              <a:t>starts by </a:t>
            </a:r>
            <a:r>
              <a:rPr lang="en-GB" sz="2400" dirty="0" err="1"/>
              <a:t>modeling</a:t>
            </a:r>
            <a:r>
              <a:rPr lang="en-GB" sz="2400" dirty="0"/>
              <a:t> an aggregate network on an entire population and then removes one sample and rebuilds the network.</a:t>
            </a:r>
          </a:p>
          <a:p>
            <a:r>
              <a:rPr lang="en-GB" sz="2400" dirty="0"/>
              <a:t>Then compares the network with and without the sample</a:t>
            </a:r>
          </a:p>
        </p:txBody>
      </p:sp>
    </p:spTree>
    <p:extLst>
      <p:ext uri="{BB962C8B-B14F-4D97-AF65-F5344CB8AC3E}">
        <p14:creationId xmlns:p14="http://schemas.microsoft.com/office/powerpoint/2010/main" val="305151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76F4-74C2-4E1D-82B2-E50BC9A78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070"/>
            <a:ext cx="10515600" cy="5536883"/>
          </a:xfrm>
        </p:spPr>
        <p:txBody>
          <a:bodyPr>
            <a:normAutofit/>
          </a:bodyPr>
          <a:lstStyle/>
          <a:p>
            <a:r>
              <a:rPr lang="en-GB" sz="2400" dirty="0"/>
              <a:t>uses a linear equation to estimate the network for the withheld sample</a:t>
            </a:r>
          </a:p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 e = edges, N=sample size, -q=weight taken excluding sample of interest</a:t>
            </a:r>
          </a:p>
          <a:p>
            <a:endParaRPr lang="en-GB" sz="2400" dirty="0"/>
          </a:p>
          <a:p>
            <a:r>
              <a:rPr lang="en-GB" sz="2400" dirty="0"/>
              <a:t>Challenges: The way they select edges for comparison between groups is subjective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7B519-4524-4C9D-9533-D2729DB43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149" y="2240280"/>
            <a:ext cx="5399280" cy="106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FA95-2906-4A4E-9511-A4BF9DDE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73685"/>
            <a:ext cx="10896600" cy="1063625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2017 - Paper - Integrating personalized gene expression profiles into predictive disease-associated gene pools - [K]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20D1-214A-435D-8A36-3A436BDE7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554480"/>
            <a:ext cx="10713720" cy="4834890"/>
          </a:xfrm>
        </p:spPr>
        <p:txBody>
          <a:bodyPr/>
          <a:lstStyle/>
          <a:p>
            <a:r>
              <a:rPr lang="en-GB" dirty="0"/>
              <a:t>To characterize the heterogeneity of the molecular manifestations by quantifying the expression-level similarities and differences among patients with the same phenotype.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Framework to construct and integrate personalized perturbation profiles (PEEPs)</a:t>
            </a:r>
          </a:p>
        </p:txBody>
      </p:sp>
    </p:spTree>
    <p:extLst>
      <p:ext uri="{BB962C8B-B14F-4D97-AF65-F5344CB8AC3E}">
        <p14:creationId xmlns:p14="http://schemas.microsoft.com/office/powerpoint/2010/main" val="9693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FD91-F013-4654-BA10-49DC6228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675005"/>
          </a:xfrm>
        </p:spPr>
        <p:txBody>
          <a:bodyPr>
            <a:normAutofit/>
          </a:bodyPr>
          <a:lstStyle/>
          <a:p>
            <a:r>
              <a:rPr lang="en-GB" sz="2400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F94AA-96AC-4210-B460-F8AF72D57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2980"/>
            <a:ext cx="10515600" cy="5440680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Three data sets were used; asthma, Huntington, and </a:t>
            </a:r>
            <a:r>
              <a:rPr lang="en-GB" sz="2400" dirty="0" err="1"/>
              <a:t>parkinson’s</a:t>
            </a:r>
            <a:r>
              <a:rPr lang="en-GB" sz="2400" dirty="0"/>
              <a:t> disease</a:t>
            </a:r>
          </a:p>
          <a:p>
            <a:r>
              <a:rPr lang="en-GB" sz="2400" dirty="0"/>
              <a:t>Groupwise DE was done using </a:t>
            </a:r>
            <a:r>
              <a:rPr lang="en-GB" sz="2400" dirty="0" err="1"/>
              <a:t>limma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To construct the personalized perturbation profile of a subject j, we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 compare the expression level </a:t>
            </a:r>
            <a:r>
              <a:rPr lang="en-GB" sz="2400" dirty="0" err="1"/>
              <a:t>lji</a:t>
            </a:r>
            <a:r>
              <a:rPr lang="en-GB" sz="2400" dirty="0"/>
              <a:t> of each of its genes </a:t>
            </a:r>
            <a:r>
              <a:rPr lang="en-GB" sz="2400" dirty="0" err="1"/>
              <a:t>i</a:t>
            </a:r>
            <a:r>
              <a:rPr lang="en-GB" sz="2400" dirty="0"/>
              <a:t> to the reference distribution of expression levels of the same gene within the control group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Perturbation was quantified using the z score. This captured the # of standard deviations the individual expression level deviates from the mean value of the control group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Functional annotation of genes using </a:t>
            </a:r>
            <a:r>
              <a:rPr lang="en-GB" sz="2400" dirty="0" err="1"/>
              <a:t>MSigDB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6074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B1D16-D147-4263-8CBE-4B833556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910"/>
            <a:ext cx="10515600" cy="6149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300" dirty="0"/>
              <a:t>Results:</a:t>
            </a:r>
          </a:p>
          <a:p>
            <a:r>
              <a:rPr lang="en-GB" sz="2300" dirty="0"/>
              <a:t>DE genes are significantly different only in a small fraction of individuals with the disease</a:t>
            </a:r>
          </a:p>
          <a:p>
            <a:r>
              <a:rPr lang="en-GB" sz="2300" dirty="0"/>
              <a:t>There were highly significant similarities between the PEEPs of case subjects, similarities that are absent in healthy subjects. These similarities cannot be attributed to a few widely shared DE genes identified by the group-wise differential expression analysis, but arise from more complex patterns of pairwise overlaps.</a:t>
            </a:r>
          </a:p>
          <a:p>
            <a:r>
              <a:rPr lang="en-GB" sz="2300" dirty="0"/>
              <a:t>Results indicate that patients with the same disease exhibit highly heterogeneous perturbations that never the less point towards common functional disruptions.</a:t>
            </a:r>
          </a:p>
          <a:p>
            <a:pPr marL="0" indent="0">
              <a:buNone/>
            </a:pPr>
            <a:endParaRPr lang="en-GB" sz="2300" dirty="0"/>
          </a:p>
          <a:p>
            <a:pPr marL="0" indent="0">
              <a:buNone/>
            </a:pPr>
            <a:r>
              <a:rPr lang="en-GB" sz="2300" dirty="0"/>
              <a:t>Conclusion:</a:t>
            </a:r>
          </a:p>
          <a:p>
            <a:r>
              <a:rPr lang="en-GB" sz="2300" dirty="0"/>
              <a:t>Single target drugs are useful only in a handful of individuals. Multi target strategies should be the priority</a:t>
            </a:r>
          </a:p>
          <a:p>
            <a:endParaRPr lang="en-GB" sz="2300" dirty="0"/>
          </a:p>
          <a:p>
            <a:pPr marL="0" indent="0">
              <a:buNone/>
            </a:pP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154077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10BA-9972-4F0A-939B-2997D134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7030" y="2766218"/>
            <a:ext cx="6968490" cy="1325563"/>
          </a:xfrm>
        </p:spPr>
        <p:txBody>
          <a:bodyPr/>
          <a:lstStyle/>
          <a:p>
            <a:r>
              <a:rPr lang="en-GB" b="1" dirty="0"/>
              <a:t>Epistasis methods</a:t>
            </a:r>
          </a:p>
        </p:txBody>
      </p:sp>
    </p:spTree>
    <p:extLst>
      <p:ext uri="{BB962C8B-B14F-4D97-AF65-F5344CB8AC3E}">
        <p14:creationId xmlns:p14="http://schemas.microsoft.com/office/powerpoint/2010/main" val="179373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4A97-D430-46EC-8E30-BE578759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6" y="229932"/>
            <a:ext cx="11375136" cy="731521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2014 - Paper - Detection and replication of epistasis influencing transcription in humans - [K]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17CBD-96A6-49D7-905E-1159AE8D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1087184"/>
            <a:ext cx="10707624" cy="5695378"/>
          </a:xfrm>
        </p:spPr>
        <p:txBody>
          <a:bodyPr>
            <a:normAutofit/>
          </a:bodyPr>
          <a:lstStyle/>
          <a:p>
            <a:r>
              <a:rPr lang="en-GB" sz="2300" dirty="0"/>
              <a:t>Study used data from the Brisbane Systems Genetics Study. 846 individuals; 528,509 SNPs</a:t>
            </a:r>
          </a:p>
          <a:p>
            <a:pPr marL="0" indent="0">
              <a:buNone/>
            </a:pPr>
            <a:r>
              <a:rPr lang="en-GB" sz="2300" dirty="0"/>
              <a:t>Methodology (2 stage analysis):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300" dirty="0"/>
              <a:t>Exhaustive pairwise SNP tests for interactions. Each SNP was tested against all other SNPs for statistical association with the expression values of the 7,339 probes.</a:t>
            </a:r>
          </a:p>
          <a:p>
            <a:pPr marL="0" indent="0">
              <a:buNone/>
            </a:pPr>
            <a:endParaRPr lang="en-GB" sz="2300" dirty="0"/>
          </a:p>
          <a:p>
            <a:pPr marL="0" indent="0">
              <a:buNone/>
            </a:pPr>
            <a:endParaRPr lang="en-GB" sz="2300" dirty="0"/>
          </a:p>
          <a:p>
            <a:pPr marL="0" indent="0">
              <a:buNone/>
            </a:pPr>
            <a:endParaRPr lang="en-GB" sz="2300" i="1" dirty="0"/>
          </a:p>
          <a:p>
            <a:pPr marL="0" indent="0">
              <a:buNone/>
            </a:pPr>
            <a:r>
              <a:rPr lang="en-GB" sz="2300" i="1" dirty="0"/>
              <a:t>μ </a:t>
            </a:r>
            <a:r>
              <a:rPr lang="en-GB" sz="2300" dirty="0"/>
              <a:t>is the mean expression level and </a:t>
            </a:r>
            <a:r>
              <a:rPr lang="en-GB" sz="2300" i="1" dirty="0" err="1"/>
              <a:t>x</a:t>
            </a:r>
            <a:r>
              <a:rPr lang="en-GB" sz="2300" i="1" baseline="-25000" dirty="0" err="1"/>
              <a:t>ij</a:t>
            </a:r>
            <a:r>
              <a:rPr lang="en-GB" sz="2300" i="1" dirty="0"/>
              <a:t> </a:t>
            </a:r>
            <a:r>
              <a:rPr lang="en-GB" sz="2300" dirty="0"/>
              <a:t>is the pairwise genotype class mean for genotype </a:t>
            </a:r>
            <a:r>
              <a:rPr lang="en-GB" sz="2300" i="1" dirty="0" err="1"/>
              <a:t>i</a:t>
            </a:r>
            <a:r>
              <a:rPr lang="en-GB" sz="2300" i="1" dirty="0"/>
              <a:t> </a:t>
            </a:r>
            <a:r>
              <a:rPr lang="en-GB" sz="2300" dirty="0"/>
              <a:t>at SNP 1 and genotype </a:t>
            </a:r>
            <a:r>
              <a:rPr lang="en-GB" sz="2300" i="1" dirty="0"/>
              <a:t>j </a:t>
            </a:r>
            <a:r>
              <a:rPr lang="en-GB" sz="2300" dirty="0"/>
              <a:t>at SNP 2.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300" dirty="0"/>
              <a:t>FWER (5%): permutation analysis on 1600exhausitive 2D scans. Considered the most extreme </a:t>
            </a:r>
            <a:r>
              <a:rPr lang="en-GB" sz="2300" dirty="0" err="1"/>
              <a:t>p.values</a:t>
            </a:r>
            <a:r>
              <a:rPr lang="en-GB" sz="23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300" dirty="0"/>
              <a:t>Computed the experiment wide threshold for </a:t>
            </a:r>
            <a:r>
              <a:rPr lang="en-GB" sz="2300" dirty="0" err="1"/>
              <a:t>p.value</a:t>
            </a:r>
            <a:r>
              <a:rPr lang="en-GB" sz="2300" dirty="0"/>
              <a:t> by 0.05/(#tests from above*7339)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29DD3-0CCC-44E9-9C08-6292BA197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706" y="3009318"/>
            <a:ext cx="3325784" cy="140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96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09660-1E6C-40AC-AAC9-1FA1C135A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0560"/>
            <a:ext cx="10515600" cy="618744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2300" dirty="0"/>
              <a:t>Filtering: 2 approaches to filter SNPs from stage 1.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300" dirty="0"/>
              <a:t>Filter 1: </a:t>
            </a:r>
            <a:r>
              <a:rPr lang="en-GB" sz="2300" dirty="0" err="1"/>
              <a:t>p.value</a:t>
            </a:r>
            <a:r>
              <a:rPr lang="en-GB" sz="2300" dirty="0"/>
              <a:t> threshold 2.91x10</a:t>
            </a:r>
            <a:r>
              <a:rPr lang="en-GB" sz="2300" baseline="30000" dirty="0"/>
              <a:t>-16</a:t>
            </a:r>
            <a:r>
              <a:rPr lang="en-GB" sz="2300" dirty="0"/>
              <a:t>, at least 5 data points from all 9 classes, LD : removed pairs with r</a:t>
            </a:r>
            <a:r>
              <a:rPr lang="en-GB" sz="2300" baseline="30000" dirty="0"/>
              <a:t>2</a:t>
            </a:r>
            <a:r>
              <a:rPr lang="en-GB" sz="2300" dirty="0"/>
              <a:t> &gt;0.1, or D`</a:t>
            </a:r>
            <a:r>
              <a:rPr lang="en-GB" sz="2300" baseline="30000" dirty="0"/>
              <a:t>2</a:t>
            </a:r>
            <a:r>
              <a:rPr lang="en-GB" sz="2300" dirty="0"/>
              <a:t>&gt;0.1 to avoid inclusion of haplotype effect. Also, for any expression trait(probe) kept 1 sentinel pair if multiple SNPs were on the same chromosome.</a:t>
            </a:r>
          </a:p>
          <a:p>
            <a:pPr marL="457200" lvl="1" indent="0">
              <a:buNone/>
            </a:pPr>
            <a:endParaRPr lang="en-GB" sz="23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300" dirty="0"/>
              <a:t>Filter 2: SNPs that showed a significant additive effect were removed (p&lt;1.29 x 10</a:t>
            </a:r>
            <a:r>
              <a:rPr lang="en-GB" sz="2300" baseline="30000" dirty="0"/>
              <a:t>-1</a:t>
            </a:r>
            <a:r>
              <a:rPr lang="en-GB" sz="2300" dirty="0"/>
              <a:t>). This left 4,751 SNPs for stage 2.</a:t>
            </a:r>
          </a:p>
          <a:p>
            <a:r>
              <a:rPr lang="en-GB" sz="2300" dirty="0"/>
              <a:t>Stage 2: to ensure that interacting SNPs were driven by epistasis</a:t>
            </a:r>
          </a:p>
          <a:p>
            <a:pPr lvl="1"/>
            <a:r>
              <a:rPr lang="en-GB" sz="2300" dirty="0"/>
              <a:t>Performed nested ANOVA on each pair to test for interaction.</a:t>
            </a:r>
          </a:p>
          <a:p>
            <a:pPr lvl="1"/>
            <a:r>
              <a:rPr lang="en-GB" sz="2300" dirty="0"/>
              <a:t>Done by contrasting the full genetic model (8df) against the marginal model including additive and dominance terms at both SNPs(4df)</a:t>
            </a:r>
          </a:p>
          <a:p>
            <a:pPr lvl="1"/>
            <a:r>
              <a:rPr lang="en-GB" sz="2300" dirty="0"/>
              <a:t>F-test was performed</a:t>
            </a:r>
          </a:p>
          <a:p>
            <a:pPr lvl="1"/>
            <a:r>
              <a:rPr lang="en-GB" sz="2300" dirty="0"/>
              <a:t>Significance threshold: 4.48x10</a:t>
            </a:r>
            <a:r>
              <a:rPr lang="en-GB" sz="2300" baseline="30000" dirty="0"/>
              <a:t>-6</a:t>
            </a:r>
          </a:p>
          <a:p>
            <a:r>
              <a:rPr lang="en-GB" sz="2300" dirty="0"/>
              <a:t>This analysis was replicated in three different data sets.</a:t>
            </a:r>
          </a:p>
        </p:txBody>
      </p:sp>
    </p:spTree>
    <p:extLst>
      <p:ext uri="{BB962C8B-B14F-4D97-AF65-F5344CB8AC3E}">
        <p14:creationId xmlns:p14="http://schemas.microsoft.com/office/powerpoint/2010/main" val="187938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890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Office Theme</vt:lpstr>
      <vt:lpstr>Summary of publications  List of publications summarised</vt:lpstr>
      <vt:lpstr>2019 - Paper - lionessR single-sample network reconstruction in R - [K]</vt:lpstr>
      <vt:lpstr>PowerPoint Presentation</vt:lpstr>
      <vt:lpstr>2017 - Paper - Integrating personalized gene expression profiles into predictive disease-associated gene pools - [K]</vt:lpstr>
      <vt:lpstr>Methods</vt:lpstr>
      <vt:lpstr>PowerPoint Presentation</vt:lpstr>
      <vt:lpstr>Epistasis methods</vt:lpstr>
      <vt:lpstr>2014 - Paper - Detection and replication of epistasis influencing transcription in humans - [K]</vt:lpstr>
      <vt:lpstr>PowerPoint Presentation</vt:lpstr>
      <vt:lpstr>PowerPoint Presentation</vt:lpstr>
      <vt:lpstr>2019 - Estimating the health effects of environmental mixtures using Bayesian semiparametric regression and sparsity inducing prior</vt:lpstr>
      <vt:lpstr>Going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Walakira</dc:creator>
  <cp:lastModifiedBy>Walakira</cp:lastModifiedBy>
  <cp:revision>32</cp:revision>
  <dcterms:created xsi:type="dcterms:W3CDTF">2020-05-04T15:50:29Z</dcterms:created>
  <dcterms:modified xsi:type="dcterms:W3CDTF">2020-05-05T14:06:01Z</dcterms:modified>
</cp:coreProperties>
</file>