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88" r:id="rId22"/>
    <p:sldId id="289" r:id="rId23"/>
    <p:sldId id="2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ardo Gervasoni" initials="EG" lastIdx="1" clrIdx="0">
    <p:extLst>
      <p:ext uri="{19B8F6BF-5375-455C-9EA6-DF929625EA0E}">
        <p15:presenceInfo xmlns:p15="http://schemas.microsoft.com/office/powerpoint/2012/main" userId="90212f39b17b15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7E4"/>
    <a:srgbClr val="FF9933"/>
    <a:srgbClr val="79FDE7"/>
    <a:srgbClr val="FF9999"/>
    <a:srgbClr val="FFCC99"/>
    <a:srgbClr val="FF9966"/>
    <a:srgbClr val="FF33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0" autoAdjust="0"/>
    <p:restoredTop sz="75691" autoAdjust="0"/>
  </p:normalViewPr>
  <p:slideViewPr>
    <p:cSldViewPr>
      <p:cViewPr varScale="1">
        <p:scale>
          <a:sx n="54" d="100"/>
          <a:sy n="54" d="100"/>
        </p:scale>
        <p:origin x="12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D6377B-9138-48F6-ADCC-3971DF306E62}" type="datetimeFigureOut">
              <a:rPr lang="en-GB"/>
              <a:pPr>
                <a:defRPr/>
              </a:pPr>
              <a:t>26/05/2020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32BE00-9FEA-4C55-B483-280B3BF5E907}" type="slidenum">
              <a:rPr lang="en-GB"/>
              <a:pPr>
                <a:defRPr/>
              </a:pPr>
              <a:t>‹N›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16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04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82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92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46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657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286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376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1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Presentazione</a:t>
            </a:r>
            <a:r>
              <a:rPr lang="it-IT" baseline="0" dirty="0"/>
              <a:t> </a:t>
            </a:r>
            <a:r>
              <a:rPr lang="it-IT" dirty="0"/>
              <a:t>suddivisa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764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534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60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41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833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32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63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62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Prova nota</a:t>
            </a:r>
          </a:p>
          <a:p>
            <a:endParaRPr lang="it-IT" dirty="0"/>
          </a:p>
          <a:p>
            <a:r>
              <a:rPr lang="it-IT" dirty="0"/>
              <a:t>Prova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2BE00-9FEA-4C55-B483-280B3BF5E90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6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8946-C34A-4AD5-A674-CCFCDAC91B7C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34F-A1F1-49C1-9A29-08FF20E802EB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0C697-AA6E-45B6-BF55-D6D52DAF427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FD4B-7320-4D2C-AD26-56688DBEF146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B15A-30FC-4B11-9A54-0F0A58E667D2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81B83-DE58-45AF-9C70-64450F88F45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6A92-91B2-4124-9CC2-2DB9A046F0E0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27C2-93E6-4B6D-95EF-204244D154F4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77927-ACD4-4AFE-84BD-EFE00F4864E8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23DB1-B124-48E0-8A29-AE3F04982609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ECAC5-212C-4DCC-ADA0-4B380FBFC09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FE7E4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52474C-B53C-4027-BA5A-F9D9979E5D63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2.205.95.139/Epi-GTB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pi-GTB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7" y="1749425"/>
            <a:ext cx="8458200" cy="1679575"/>
          </a:xfrm>
        </p:spPr>
        <p:txBody>
          <a:bodyPr/>
          <a:lstStyle/>
          <a:p>
            <a:pPr eaLnBrk="1" hangingPunct="1"/>
            <a:r>
              <a:rPr lang="it-IT" sz="3200" b="1" dirty="0" err="1">
                <a:latin typeface="Bahnschrift SemiBold" pitchFamily="34" charset="0"/>
              </a:rPr>
              <a:t>Epistasis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detection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through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Bayesian</a:t>
            </a:r>
            <a:r>
              <a:rPr lang="it-IT" sz="3200" b="1" dirty="0">
                <a:latin typeface="Bahnschrift SemiBold" pitchFamily="34" charset="0"/>
              </a:rPr>
              <a:t> Networks</a:t>
            </a:r>
            <a:endParaRPr lang="en-US" sz="3200" b="1" dirty="0">
              <a:latin typeface="Bahnschrift SemiBold" panose="020B0502040204020203" pitchFamily="34" charset="0"/>
            </a:endParaRPr>
          </a:p>
        </p:txBody>
      </p:sp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9" name="Connettore 1 8"/>
          <p:cNvCxnSpPr/>
          <p:nvPr/>
        </p:nvCxnSpPr>
        <p:spPr>
          <a:xfrm>
            <a:off x="914400" y="3429000"/>
            <a:ext cx="7772400" cy="0"/>
          </a:xfrm>
          <a:prstGeom prst="line">
            <a:avLst/>
          </a:prstGeom>
          <a:ln w="412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sellaDiTesto 12"/>
          <p:cNvSpPr txBox="1">
            <a:spLocks noChangeArrowheads="1"/>
          </p:cNvSpPr>
          <p:nvPr/>
        </p:nvSpPr>
        <p:spPr bwMode="auto">
          <a:xfrm>
            <a:off x="914400" y="3553199"/>
            <a:ext cx="7381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Bahnschrift SemiLight" pitchFamily="34" charset="0"/>
              </a:rPr>
              <a:t>4 </a:t>
            </a:r>
            <a:r>
              <a:rPr lang="it-IT" sz="2000" dirty="0" err="1">
                <a:latin typeface="Bahnschrift SemiLight" pitchFamily="34" charset="0"/>
              </a:rPr>
              <a:t>May</a:t>
            </a:r>
            <a:r>
              <a:rPr lang="it-IT" sz="2000" dirty="0">
                <a:latin typeface="Bahnschrift SemiLight" pitchFamily="34" charset="0"/>
              </a:rPr>
              <a:t> 2020</a:t>
            </a:r>
          </a:p>
          <a:p>
            <a:endParaRPr lang="it-IT" sz="2000" dirty="0">
              <a:latin typeface="Bahnschrift SemiLight" pitchFamily="34" charset="0"/>
            </a:endParaRPr>
          </a:p>
          <a:p>
            <a:r>
              <a:rPr lang="it-IT" sz="2000" dirty="0">
                <a:latin typeface="Bahnschrift SemiLight" pitchFamily="34" charset="0"/>
              </a:rPr>
              <a:t>Edoardo Gervasoni</a:t>
            </a:r>
            <a:endParaRPr lang="en-GB" sz="2000" dirty="0">
              <a:latin typeface="Bahnschrift Semi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2011: Learning genetic epistasis using Bayesian network scoring criteria </a:t>
            </a: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C7778EC6-B69D-4E71-8375-B7B1DA5E3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971941"/>
            <a:ext cx="861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u="sng" dirty="0">
                <a:latin typeface="Bahnschrift SemiLight" panose="020B0502040204020203" pitchFamily="34" charset="0"/>
              </a:rPr>
              <a:t>MML (Minimum Message Length) score</a:t>
            </a:r>
            <a:r>
              <a:rPr lang="en-GB" sz="2800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9726A0-86A4-4055-ABCE-7B66C11CF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3035566"/>
            <a:ext cx="4525006" cy="1133633"/>
          </a:xfrm>
          <a:prstGeom prst="rect">
            <a:avLst/>
          </a:prstGeom>
        </p:spPr>
      </p:pic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C8BF9C4-66E9-4246-AF04-8CB79E6F0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66" y="4953000"/>
            <a:ext cx="8610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The different models together with MDR were tested on the dataset varying the parameters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5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CE0035AA-C05B-4113-A140-A4104C8B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2" y="3588859"/>
            <a:ext cx="8610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Best model was </a:t>
            </a:r>
            <a:r>
              <a:rPr lang="el-GR" sz="2400" b="1" dirty="0">
                <a:latin typeface="Bahnschrift SemiLight" pitchFamily="34" charset="0"/>
              </a:rPr>
              <a:t>α</a:t>
            </a:r>
            <a:r>
              <a:rPr lang="it-IT" sz="2400" b="1" dirty="0">
                <a:latin typeface="Bahnschrift SemiLight" pitchFamily="34" charset="0"/>
              </a:rPr>
              <a:t> score</a:t>
            </a:r>
            <a:r>
              <a:rPr lang="it-IT" sz="2400" dirty="0">
                <a:latin typeface="Bahnschrift SemiLight" pitchFamily="34" charset="0"/>
              </a:rPr>
              <a:t>, with large </a:t>
            </a:r>
            <a:r>
              <a:rPr lang="it-IT" sz="2400" dirty="0" err="1">
                <a:latin typeface="Bahnschrift SemiLight" pitchFamily="34" charset="0"/>
              </a:rPr>
              <a:t>values</a:t>
            </a:r>
            <a:r>
              <a:rPr lang="it-IT" sz="2400" dirty="0">
                <a:latin typeface="Bahnschrift SemiLight" pitchFamily="34" charset="0"/>
              </a:rPr>
              <a:t> of </a:t>
            </a:r>
            <a:r>
              <a:rPr lang="el-GR" sz="2400" dirty="0">
                <a:latin typeface="Bahnschrift SemiLight" pitchFamily="34" charset="0"/>
              </a:rPr>
              <a:t>α</a:t>
            </a:r>
            <a:r>
              <a:rPr lang="it-IT" sz="2400" dirty="0">
                <a:latin typeface="Bahnschrift SemiLight" pitchFamily="34" charset="0"/>
              </a:rPr>
              <a:t> (54 and 162)  in </a:t>
            </a:r>
            <a:r>
              <a:rPr lang="it-IT" sz="2400" dirty="0" err="1">
                <a:latin typeface="Bahnschrift SemiLight" pitchFamily="34" charset="0"/>
              </a:rPr>
              <a:t>terms</a:t>
            </a:r>
            <a:r>
              <a:rPr lang="it-IT" sz="2400" dirty="0">
                <a:latin typeface="Bahnschrift SemiLight" pitchFamily="34" charset="0"/>
              </a:rPr>
              <a:t> of recall</a:t>
            </a:r>
            <a:r>
              <a:rPr lang="en-US" sz="2400" dirty="0">
                <a:latin typeface="Bahnschrift SemiLight" pitchFamily="34" charset="0"/>
              </a:rPr>
              <a:t> and at identifying hard-to-detect models.</a:t>
            </a:r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2011: Learning genetic epistasis using Bayesian network scoring criteria 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400" dirty="0">
                <a:latin typeface="Bahnschrift SemiLight" pitchFamily="34" charset="0"/>
              </a:rPr>
              <a:t>Models </a:t>
            </a:r>
            <a:r>
              <a:rPr lang="it-IT" sz="2400" dirty="0" err="1">
                <a:latin typeface="Bahnschrift SemiLight" pitchFamily="34" charset="0"/>
              </a:rPr>
              <a:t>were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evaluated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considering</a:t>
            </a:r>
            <a:r>
              <a:rPr lang="it-IT" sz="2400" dirty="0">
                <a:latin typeface="Bahnschrift SemiLight" pitchFamily="34" charset="0"/>
              </a:rPr>
              <a:t> the top-k networks </a:t>
            </a:r>
            <a:r>
              <a:rPr lang="it-IT" sz="2400" dirty="0" err="1">
                <a:latin typeface="Bahnschrift SemiLight" pitchFamily="34" charset="0"/>
              </a:rPr>
              <a:t>constructed</a:t>
            </a:r>
            <a:r>
              <a:rPr lang="it-IT" sz="2400" dirty="0">
                <a:latin typeface="Bahnschrift SemiLight" pitchFamily="34" charset="0"/>
              </a:rPr>
              <a:t> by the </a:t>
            </a:r>
            <a:r>
              <a:rPr lang="it-IT" sz="2400" dirty="0" err="1">
                <a:latin typeface="Bahnschrift SemiLight" pitchFamily="34" charset="0"/>
              </a:rPr>
              <a:t>algorithms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according</a:t>
            </a:r>
            <a:r>
              <a:rPr lang="it-IT" sz="2400" dirty="0">
                <a:latin typeface="Bahnschrift SemiLight" pitchFamily="34" charset="0"/>
              </a:rPr>
              <a:t> to </a:t>
            </a:r>
            <a:r>
              <a:rPr lang="it-IT" sz="2400" dirty="0" err="1">
                <a:latin typeface="Bahnschrift SemiLight" pitchFamily="34" charset="0"/>
              </a:rPr>
              <a:t>their</a:t>
            </a:r>
            <a:r>
              <a:rPr lang="it-IT" sz="2400" dirty="0">
                <a:latin typeface="Bahnschrift SemiLight" pitchFamily="34" charset="0"/>
              </a:rPr>
              <a:t> scores.</a:t>
            </a:r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C7A17CC7-12DE-4600-A734-A87A8E0E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499872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400" dirty="0" err="1">
                <a:latin typeface="Bahnschrift SemiLight" pitchFamily="34" charset="0"/>
              </a:rPr>
              <a:t>Larger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el-GR" sz="2400" dirty="0">
                <a:latin typeface="Bahnschrift SemiLight" pitchFamily="34" charset="0"/>
              </a:rPr>
              <a:t>α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values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assign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less</a:t>
            </a:r>
            <a:r>
              <a:rPr lang="it-IT" sz="2400" dirty="0">
                <a:latin typeface="Bahnschrift SemiLight" pitchFamily="34" charset="0"/>
              </a:rPr>
              <a:t> DAG penalty </a:t>
            </a:r>
            <a:r>
              <a:rPr lang="it-IT" sz="2400" dirty="0" err="1">
                <a:latin typeface="Bahnschrift SemiLight" pitchFamily="34" charset="0"/>
              </a:rPr>
              <a:t>than</a:t>
            </a:r>
            <a:r>
              <a:rPr lang="it-IT" sz="2400" dirty="0">
                <a:latin typeface="Bahnschrift SemiLight" pitchFamily="34" charset="0"/>
              </a:rPr>
              <a:t> </a:t>
            </a:r>
            <a:r>
              <a:rPr lang="it-IT" sz="2400" dirty="0" err="1">
                <a:latin typeface="Bahnschrift SemiLight" pitchFamily="34" charset="0"/>
              </a:rPr>
              <a:t>other</a:t>
            </a:r>
            <a:r>
              <a:rPr lang="it-IT" sz="2400" dirty="0">
                <a:latin typeface="Bahnschrift SemiLight" pitchFamily="34" charset="0"/>
              </a:rPr>
              <a:t> models.</a:t>
            </a:r>
            <a:endParaRPr lang="en-GB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3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2019: Epi-GTBN an approach of epistasis mining based on genetic </a:t>
            </a:r>
            <a:r>
              <a:rPr lang="en-US" sz="3200" b="1" dirty="0" err="1">
                <a:latin typeface="Bahnschrift SemiLight" pitchFamily="34" charset="0"/>
              </a:rPr>
              <a:t>Tabu</a:t>
            </a:r>
            <a:r>
              <a:rPr lang="en-US" sz="3200" b="1" dirty="0">
                <a:latin typeface="Bahnschrift SemiLight" pitchFamily="34" charset="0"/>
              </a:rPr>
              <a:t> algorithm and Bayesian networks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CasellaDiTesto 12">
            <a:extLst>
              <a:ext uri="{FF2B5EF4-FFF2-40B4-BE49-F238E27FC236}">
                <a16:creationId xmlns:a16="http://schemas.microsoft.com/office/drawing/2014/main" id="{1CB3C95E-7E38-4F90-BE5C-F12F2509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880" y="1763491"/>
            <a:ext cx="7162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Proposed a new method for learning BN for epistasis detection.</a:t>
            </a:r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3BF3B3F8-D54D-439F-9CCF-6BD91735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880" y="3016316"/>
            <a:ext cx="71622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u="sng" dirty="0">
                <a:latin typeface="Bahnschrift SemiLight" panose="020B0502040204020203" pitchFamily="34" charset="0"/>
              </a:rPr>
              <a:t>Epi-GTBN: </a:t>
            </a:r>
            <a:r>
              <a:rPr lang="en-GB" sz="2800" dirty="0">
                <a:latin typeface="Bahnschrift SemiLight" panose="020B0502040204020203" pitchFamily="34" charset="0"/>
              </a:rPr>
              <a:t>Structure Learning is carried out through a </a:t>
            </a:r>
            <a:r>
              <a:rPr lang="en-GB" sz="2800" b="1" dirty="0">
                <a:latin typeface="Bahnschrift SemiLight" panose="020B0502040204020203" pitchFamily="34" charset="0"/>
              </a:rPr>
              <a:t>Genetic Algorithm </a:t>
            </a:r>
            <a:r>
              <a:rPr lang="en-GB" sz="2800" dirty="0">
                <a:latin typeface="Bahnschrift SemiLight" panose="020B0502040204020203" pitchFamily="34" charset="0"/>
              </a:rPr>
              <a:t>improved with </a:t>
            </a:r>
            <a:r>
              <a:rPr lang="en-GB" sz="2800" b="1" dirty="0" err="1">
                <a:latin typeface="Bahnschrift SemiLight" panose="020B0502040204020203" pitchFamily="34" charset="0"/>
              </a:rPr>
              <a:t>Tabu</a:t>
            </a:r>
            <a:r>
              <a:rPr lang="en-GB" sz="2800" b="1" dirty="0">
                <a:latin typeface="Bahnschrift SemiLight" panose="020B0502040204020203" pitchFamily="34" charset="0"/>
              </a:rPr>
              <a:t> Search </a:t>
            </a:r>
            <a:r>
              <a:rPr lang="en-GB" sz="2800" dirty="0">
                <a:latin typeface="Bahnschrift SemiLight" panose="020B0502040204020203" pitchFamily="34" charset="0"/>
              </a:rPr>
              <a:t>strategy.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C2AC6DE-48F3-4E01-8E9C-02B9507322E1}"/>
              </a:ext>
            </a:extLst>
          </p:cNvPr>
          <p:cNvCxnSpPr>
            <a:cxnSpLocks/>
          </p:cNvCxnSpPr>
          <p:nvPr/>
        </p:nvCxnSpPr>
        <p:spPr>
          <a:xfrm>
            <a:off x="4576482" y="4513128"/>
            <a:ext cx="0" cy="87361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27E0C3-B7C3-4188-A9A9-3518F576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27" y="5386745"/>
            <a:ext cx="7162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SemiLight" panose="020B0502040204020203" pitchFamily="34" charset="0"/>
              </a:rPr>
              <a:t>Less likely to fall into a local minimum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SemiLight" panose="020B0502040204020203" pitchFamily="34" charset="0"/>
              </a:rPr>
              <a:t>Greater learning efficiency</a:t>
            </a:r>
          </a:p>
        </p:txBody>
      </p:sp>
      <p:sp>
        <p:nvSpPr>
          <p:cNvPr id="14" name="CasellaDiTesto 12">
            <a:extLst>
              <a:ext uri="{FF2B5EF4-FFF2-40B4-BE49-F238E27FC236}">
                <a16:creationId xmlns:a16="http://schemas.microsoft.com/office/drawing/2014/main" id="{B18594E2-2A30-4E61-81B1-99ACDAE4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412" y="4513128"/>
            <a:ext cx="24518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Bahnschrift SemiLight" panose="020B0502040204020203" pitchFamily="34" charset="0"/>
              </a:rPr>
              <a:t>Advantages on previous approaches</a:t>
            </a:r>
          </a:p>
        </p:txBody>
      </p:sp>
    </p:spTree>
    <p:extLst>
      <p:ext uri="{BB962C8B-B14F-4D97-AF65-F5344CB8AC3E}">
        <p14:creationId xmlns:p14="http://schemas.microsoft.com/office/powerpoint/2010/main" val="427426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2019: Epi-GTBN an approach of epistasis mining based on genetic </a:t>
            </a:r>
            <a:r>
              <a:rPr lang="en-US" sz="3200" b="1" dirty="0" err="1">
                <a:latin typeface="Bahnschrift SemiLight" pitchFamily="34" charset="0"/>
              </a:rPr>
              <a:t>Tabu</a:t>
            </a:r>
            <a:r>
              <a:rPr lang="en-US" sz="3200" b="1" dirty="0">
                <a:latin typeface="Bahnschrift SemiLight" pitchFamily="34" charset="0"/>
              </a:rPr>
              <a:t> algorithm and Bayesian networks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CasellaDiTesto 12">
            <a:extLst>
              <a:ext uri="{FF2B5EF4-FFF2-40B4-BE49-F238E27FC236}">
                <a16:creationId xmlns:a16="http://schemas.microsoft.com/office/drawing/2014/main" id="{1CB3C95E-7E38-4F90-BE5C-F12F2509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89" y="1690415"/>
            <a:ext cx="7162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How Epi-GTBN works:</a:t>
            </a: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3E95BA6A-E331-42C8-ADB1-A9ADB728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860" y="2678464"/>
            <a:ext cx="716224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1)	Generation of initial population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Bahnschrift SemiLight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Evaluate mutual information of each combination of loci and phenotype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Select top-N loci to construct first individual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Randomly change edges between nodes to create other individuals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GB" sz="2800" dirty="0">
              <a:latin typeface="Bahnschrift SemiLight" panose="020B0502040204020203" pitchFamily="34" charset="0"/>
            </a:endParaRPr>
          </a:p>
          <a:p>
            <a:pPr lvl="1"/>
            <a:r>
              <a:rPr lang="en-GB" sz="2000" dirty="0">
                <a:latin typeface="Bahnschrift Semi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0512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2019: Epi-GTBN an approach of epistasis mining based on genetic </a:t>
            </a:r>
            <a:r>
              <a:rPr lang="en-US" sz="3200" b="1" dirty="0" err="1">
                <a:latin typeface="Bahnschrift SemiLight" pitchFamily="34" charset="0"/>
              </a:rPr>
              <a:t>Tabu</a:t>
            </a:r>
            <a:r>
              <a:rPr lang="en-US" sz="3200" b="1" dirty="0">
                <a:latin typeface="Bahnschrift SemiLight" pitchFamily="34" charset="0"/>
              </a:rPr>
              <a:t> algorithm and Bayesian networks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3E95BA6A-E331-42C8-ADB1-A9ADB728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860" y="1763491"/>
            <a:ext cx="716224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2)	Applying GA:</a:t>
            </a:r>
          </a:p>
          <a:p>
            <a:endParaRPr lang="en-GB" sz="2800" dirty="0">
              <a:latin typeface="Bahnschrift SemiLight" panose="020B0502040204020203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Selection of individuals with greater fitness function value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Multi Column Crossover improved with </a:t>
            </a:r>
            <a:r>
              <a:rPr lang="en-GB" sz="2400" dirty="0" err="1">
                <a:latin typeface="Bahnschrift SemiLight" panose="020B0502040204020203" pitchFamily="34" charset="0"/>
              </a:rPr>
              <a:t>Tabu</a:t>
            </a:r>
            <a:r>
              <a:rPr lang="en-GB" sz="2400" dirty="0">
                <a:latin typeface="Bahnschrift SemiLight" panose="020B0502040204020203" pitchFamily="34" charset="0"/>
              </a:rPr>
              <a:t> operator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400" dirty="0">
                <a:latin typeface="Bahnschrift SemiLight" panose="020B0502040204020203" pitchFamily="34" charset="0"/>
              </a:rPr>
              <a:t>Mutation improved with </a:t>
            </a:r>
            <a:r>
              <a:rPr lang="en-GB" sz="2400" dirty="0" err="1">
                <a:latin typeface="Bahnschrift SemiLight" panose="020B0502040204020203" pitchFamily="34" charset="0"/>
              </a:rPr>
              <a:t>Tabu</a:t>
            </a:r>
            <a:r>
              <a:rPr lang="en-GB" sz="2400" dirty="0">
                <a:latin typeface="Bahnschrift SemiLight" panose="020B0502040204020203" pitchFamily="34" charset="0"/>
              </a:rPr>
              <a:t> operator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GB" sz="2800" dirty="0">
              <a:latin typeface="Bahnschrift SemiLight" panose="020B0502040204020203" pitchFamily="34" charset="0"/>
            </a:endParaRPr>
          </a:p>
          <a:p>
            <a:pPr lvl="1"/>
            <a:r>
              <a:rPr lang="en-GB" sz="2000" dirty="0">
                <a:latin typeface="Bahnschrift SemiLight" panose="020B0502040204020203" pitchFamily="34" charset="0"/>
              </a:rPr>
              <a:t>		</a:t>
            </a:r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61751602-1D59-4BB1-ADCB-872B8F840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041311"/>
            <a:ext cx="71622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 err="1">
                <a:latin typeface="Bahnschrift SemiLight" panose="020B0502040204020203" pitchFamily="34" charset="0"/>
              </a:rPr>
              <a:t>Tabu</a:t>
            </a:r>
            <a:r>
              <a:rPr lang="en-GB" sz="2800" dirty="0">
                <a:latin typeface="Bahnschrift SemiLight" panose="020B0502040204020203" pitchFamily="34" charset="0"/>
              </a:rPr>
              <a:t> avoids falling into a local minimum and accelerates the convergence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46982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2019: Epi-GTBN an approach of epistasis mining based on genetic </a:t>
            </a:r>
            <a:r>
              <a:rPr lang="en-US" sz="3200" b="1" dirty="0" err="1">
                <a:latin typeface="Bahnschrift SemiLight" pitchFamily="34" charset="0"/>
              </a:rPr>
              <a:t>Tabu</a:t>
            </a:r>
            <a:r>
              <a:rPr lang="en-US" sz="3200" b="1" dirty="0">
                <a:latin typeface="Bahnschrift SemiLight" pitchFamily="34" charset="0"/>
              </a:rPr>
              <a:t> algorithm and Bayesian networks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3E95BA6A-E331-42C8-ADB1-A9ADB728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7" y="1934188"/>
            <a:ext cx="791975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Fitness function used is Bayesian Information Criterion </a:t>
            </a:r>
            <a:r>
              <a:rPr lang="en-GB" sz="2800" b="1" dirty="0">
                <a:latin typeface="Bahnschrift SemiLight" panose="020B0502040204020203" pitchFamily="34" charset="0"/>
              </a:rPr>
              <a:t>BIC</a:t>
            </a:r>
            <a:r>
              <a:rPr lang="en-GB" sz="2800" dirty="0">
                <a:latin typeface="Bahnschrift SemiLight" panose="020B0502040204020203" pitchFamily="34" charset="0"/>
              </a:rPr>
              <a:t>:</a:t>
            </a:r>
            <a:endParaRPr lang="en-GB" sz="2800" b="1" dirty="0">
              <a:latin typeface="Bahnschrift SemiLight" panose="020B0502040204020203" pitchFamily="34" charset="0"/>
            </a:endParaRPr>
          </a:p>
          <a:p>
            <a:pPr lvl="1"/>
            <a:r>
              <a:rPr lang="en-GB" sz="2000" dirty="0">
                <a:latin typeface="Bahnschrift SemiLight" panose="020B0502040204020203" pitchFamily="34" charset="0"/>
              </a:rPr>
              <a:t>		</a:t>
            </a:r>
          </a:p>
        </p:txBody>
      </p:sp>
      <p:pic>
        <p:nvPicPr>
          <p:cNvPr id="3" name="Immagine 2" descr="Immagine che contiene oggetto, schermo, orologio, uomo&#10;&#10;Descrizione generata automaticamente">
            <a:extLst>
              <a:ext uri="{FF2B5EF4-FFF2-40B4-BE49-F238E27FC236}">
                <a16:creationId xmlns:a16="http://schemas.microsoft.com/office/drawing/2014/main" id="{30B127D4-ECBF-4B66-A30B-7C8EDF03D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07" y="3014611"/>
            <a:ext cx="7222599" cy="1133527"/>
          </a:xfrm>
          <a:prstGeom prst="rect">
            <a:avLst/>
          </a:prstGeom>
        </p:spPr>
      </p:pic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033D088A-1B5B-4BC4-88F7-2AD01ADB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42" y="5212501"/>
            <a:ext cx="791975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Together with Epi-GTBN were also tested MDR, </a:t>
            </a:r>
            <a:r>
              <a:rPr lang="en-GB" sz="2800" dirty="0" err="1">
                <a:latin typeface="Bahnschrift SemiLight" panose="020B0502040204020203" pitchFamily="34" charset="0"/>
              </a:rPr>
              <a:t>AntEpiSeeker</a:t>
            </a:r>
            <a:r>
              <a:rPr lang="en-GB" sz="2800" dirty="0">
                <a:latin typeface="Bahnschrift SemiLight" panose="020B0502040204020203" pitchFamily="34" charset="0"/>
              </a:rPr>
              <a:t>, BOOST, </a:t>
            </a:r>
            <a:r>
              <a:rPr lang="en-GB" sz="2800" dirty="0" err="1">
                <a:latin typeface="Bahnschrift SemiLight" panose="020B0502040204020203" pitchFamily="34" charset="0"/>
              </a:rPr>
              <a:t>SNPRuler</a:t>
            </a:r>
            <a:r>
              <a:rPr lang="en-GB" sz="2800" dirty="0">
                <a:latin typeface="Bahnschrift SemiLight" panose="020B0502040204020203" pitchFamily="34" charset="0"/>
              </a:rPr>
              <a:t>, Hill Climbing.</a:t>
            </a:r>
            <a:endParaRPr lang="en-GB" sz="2800" b="1" dirty="0">
              <a:latin typeface="Bahnschrift SemiLight" panose="020B0502040204020203" pitchFamily="34" charset="0"/>
            </a:endParaRPr>
          </a:p>
          <a:p>
            <a:pPr lvl="1"/>
            <a:r>
              <a:rPr lang="en-GB" sz="2000" dirty="0">
                <a:latin typeface="Bahnschrift Semi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1333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2019: Epi-GTBN an approach of epistasis mining based on genetic </a:t>
            </a:r>
            <a:r>
              <a:rPr lang="en-US" sz="3200" b="1" dirty="0" err="1">
                <a:latin typeface="Bahnschrift SemiLight" pitchFamily="34" charset="0"/>
              </a:rPr>
              <a:t>Tabu</a:t>
            </a:r>
            <a:r>
              <a:rPr lang="en-US" sz="3200" b="1" dirty="0">
                <a:latin typeface="Bahnschrift SemiLight" pitchFamily="34" charset="0"/>
              </a:rPr>
              <a:t> algorithm and Bayesian networks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76349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9F65F6-284D-4D50-A9D2-1435DAF08CC3}"/>
              </a:ext>
            </a:extLst>
          </p:cNvPr>
          <p:cNvSpPr/>
          <p:nvPr/>
        </p:nvSpPr>
        <p:spPr>
          <a:xfrm>
            <a:off x="565336" y="1794866"/>
            <a:ext cx="781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The various models were tested on simulated and real (Age-related Macular Degeneration) datasets.</a:t>
            </a:r>
            <a:endParaRPr lang="en-GB" sz="2800" b="1" dirty="0">
              <a:latin typeface="Bahnschrift SemiLight" panose="020B050204020402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4BD36B-696B-4956-9C64-031BE51A880E}"/>
              </a:ext>
            </a:extLst>
          </p:cNvPr>
          <p:cNvSpPr/>
          <p:nvPr/>
        </p:nvSpPr>
        <p:spPr>
          <a:xfrm>
            <a:off x="565336" y="3744466"/>
            <a:ext cx="78166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Epi-GTBN performed better than the others in terms of accuracy.</a:t>
            </a:r>
          </a:p>
          <a:p>
            <a:r>
              <a:rPr lang="en-GB" sz="2800" dirty="0">
                <a:latin typeface="Bahnschrift SemiLight" panose="020B0502040204020203" pitchFamily="34" charset="0"/>
              </a:rPr>
              <a:t>On the real dataset, its findings strongly support literature.</a:t>
            </a:r>
          </a:p>
        </p:txBody>
      </p:sp>
    </p:spTree>
    <p:extLst>
      <p:ext uri="{BB962C8B-B14F-4D97-AF65-F5344CB8AC3E}">
        <p14:creationId xmlns:p14="http://schemas.microsoft.com/office/powerpoint/2010/main" val="43742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-107576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Conclusion: Bayesian Networks in Epistasis Detection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8710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9F65F6-284D-4D50-A9D2-1435DAF08CC3}"/>
              </a:ext>
            </a:extLst>
          </p:cNvPr>
          <p:cNvSpPr/>
          <p:nvPr/>
        </p:nvSpPr>
        <p:spPr>
          <a:xfrm>
            <a:off x="457200" y="1925085"/>
            <a:ext cx="78166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Bahnschrift SemiLight" panose="020B0502040204020203" pitchFamily="34" charset="0"/>
              </a:rPr>
              <a:t>Pros of BN applied in Epistasis Detection:</a:t>
            </a:r>
          </a:p>
          <a:p>
            <a:endParaRPr lang="en-GB" sz="3200" dirty="0">
              <a:latin typeface="Bahnschrift Semi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SemiLight" panose="020B0502040204020203" pitchFamily="34" charset="0"/>
              </a:rPr>
              <a:t>can handle datasets with hundreds of thousands of SNPs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SemiLight" panose="020B0502040204020203" pitchFamily="34" charset="0"/>
              </a:rPr>
              <a:t>generally more accurate and faster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Bahnschrift SemiLight" panose="020B0502040204020203" pitchFamily="34" charset="0"/>
              </a:rPr>
              <a:t>directly mine causal relationships among the data offering better knowledge</a:t>
            </a:r>
            <a:endParaRPr lang="en-GB" sz="3200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9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2437" y="1749425"/>
            <a:ext cx="8458200" cy="1679575"/>
          </a:xfrm>
        </p:spPr>
        <p:txBody>
          <a:bodyPr/>
          <a:lstStyle/>
          <a:p>
            <a:pPr eaLnBrk="1" hangingPunct="1"/>
            <a:r>
              <a:rPr lang="it-IT" sz="3200" b="1" dirty="0" err="1">
                <a:latin typeface="Bahnschrift SemiBold" pitchFamily="34" charset="0"/>
              </a:rPr>
              <a:t>Epistasis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detection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through</a:t>
            </a:r>
            <a:r>
              <a:rPr lang="it-IT" sz="3200" b="1" dirty="0">
                <a:latin typeface="Bahnschrift SemiBold" pitchFamily="34" charset="0"/>
              </a:rPr>
              <a:t> </a:t>
            </a:r>
            <a:r>
              <a:rPr lang="it-IT" sz="3200" b="1" dirty="0" err="1">
                <a:latin typeface="Bahnschrift SemiBold" pitchFamily="34" charset="0"/>
              </a:rPr>
              <a:t>Bayesian</a:t>
            </a:r>
            <a:r>
              <a:rPr lang="it-IT" sz="3200" b="1" dirty="0">
                <a:latin typeface="Bahnschrift SemiBold" pitchFamily="34" charset="0"/>
              </a:rPr>
              <a:t> Networks</a:t>
            </a:r>
            <a:endParaRPr lang="en-US" sz="3200" b="1" dirty="0">
              <a:latin typeface="Bahnschrift SemiBold" panose="020B0502040204020203" pitchFamily="34" charset="0"/>
            </a:endParaRPr>
          </a:p>
        </p:txBody>
      </p:sp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9" name="Connettore 1 8"/>
          <p:cNvCxnSpPr/>
          <p:nvPr/>
        </p:nvCxnSpPr>
        <p:spPr>
          <a:xfrm>
            <a:off x="914400" y="3429000"/>
            <a:ext cx="7772400" cy="0"/>
          </a:xfrm>
          <a:prstGeom prst="line">
            <a:avLst/>
          </a:prstGeom>
          <a:ln w="412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CasellaDiTesto 12"/>
          <p:cNvSpPr txBox="1">
            <a:spLocks noChangeArrowheads="1"/>
          </p:cNvSpPr>
          <p:nvPr/>
        </p:nvSpPr>
        <p:spPr bwMode="auto">
          <a:xfrm>
            <a:off x="914400" y="3553199"/>
            <a:ext cx="73818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000" dirty="0">
                <a:latin typeface="Bahnschrift SemiLight" pitchFamily="34" charset="0"/>
              </a:rPr>
              <a:t>26 </a:t>
            </a:r>
            <a:r>
              <a:rPr lang="it-IT" sz="2000" dirty="0" err="1">
                <a:latin typeface="Bahnschrift SemiLight" pitchFamily="34" charset="0"/>
              </a:rPr>
              <a:t>May</a:t>
            </a:r>
            <a:r>
              <a:rPr lang="it-IT" sz="2000" dirty="0">
                <a:latin typeface="Bahnschrift SemiLight" pitchFamily="34" charset="0"/>
              </a:rPr>
              <a:t> 2020</a:t>
            </a:r>
          </a:p>
          <a:p>
            <a:endParaRPr lang="it-IT" sz="2000" dirty="0">
              <a:latin typeface="Bahnschrift SemiLight" pitchFamily="34" charset="0"/>
            </a:endParaRPr>
          </a:p>
          <a:p>
            <a:r>
              <a:rPr lang="it-IT" sz="2000" dirty="0">
                <a:latin typeface="Bahnschrift SemiLight" pitchFamily="34" charset="0"/>
              </a:rPr>
              <a:t>Edoardo Gervasoni</a:t>
            </a:r>
            <a:endParaRPr lang="en-GB" sz="2000" dirty="0">
              <a:latin typeface="Bahnschrift Semi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-215153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Other articles about BN </a:t>
            </a:r>
            <a:r>
              <a:rPr lang="en-US" sz="3200" b="1" dirty="0" err="1">
                <a:latin typeface="Bahnschrift SemiLight" pitchFamily="34" charset="0"/>
              </a:rPr>
              <a:t>apporach</a:t>
            </a:r>
            <a:endParaRPr lang="en-US" sz="3200" b="1" dirty="0">
              <a:latin typeface="Bahnschrift SemiLight" pitchFamily="34" charset="0"/>
            </a:endParaRP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8710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9F65F6-284D-4D50-A9D2-1435DAF08CC3}"/>
              </a:ext>
            </a:extLst>
          </p:cNvPr>
          <p:cNvSpPr/>
          <p:nvPr/>
        </p:nvSpPr>
        <p:spPr>
          <a:xfrm>
            <a:off x="704289" y="1297629"/>
            <a:ext cx="78166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i="1" dirty="0" err="1">
                <a:latin typeface="Bahnschrift SemiLight" panose="020B0502040204020203" pitchFamily="34" charset="0"/>
              </a:rPr>
              <a:t>BnBeeEpi</a:t>
            </a:r>
            <a:r>
              <a:rPr lang="it-IT" sz="3200" i="1" dirty="0">
                <a:latin typeface="Bahnschrift SemiLight" panose="020B0502040204020203" pitchFamily="34" charset="0"/>
              </a:rPr>
              <a:t>: An </a:t>
            </a:r>
            <a:r>
              <a:rPr lang="it-IT" sz="3200" i="1" dirty="0" err="1">
                <a:latin typeface="Bahnschrift SemiLight" panose="020B0502040204020203" pitchFamily="34" charset="0"/>
              </a:rPr>
              <a:t>approach</a:t>
            </a:r>
            <a:r>
              <a:rPr lang="it-IT" sz="3200" i="1" dirty="0">
                <a:latin typeface="Bahnschrift SemiLight" panose="020B0502040204020203" pitchFamily="34" charset="0"/>
              </a:rPr>
              <a:t> of </a:t>
            </a:r>
            <a:r>
              <a:rPr lang="it-IT" sz="3200" i="1" dirty="0" err="1">
                <a:latin typeface="Bahnschrift SemiLight" panose="020B0502040204020203" pitchFamily="34" charset="0"/>
              </a:rPr>
              <a:t>epistasis</a:t>
            </a:r>
            <a:r>
              <a:rPr lang="it-IT" sz="3200" i="1" dirty="0">
                <a:latin typeface="Bahnschrift SemiLight" panose="020B0502040204020203" pitchFamily="34" charset="0"/>
              </a:rPr>
              <a:t> mining </a:t>
            </a:r>
            <a:r>
              <a:rPr lang="it-IT" sz="3200" i="1" dirty="0" err="1">
                <a:latin typeface="Bahnschrift SemiLight" panose="020B0502040204020203" pitchFamily="34" charset="0"/>
              </a:rPr>
              <a:t>based</a:t>
            </a:r>
            <a:r>
              <a:rPr lang="it-IT" sz="3200" i="1" dirty="0">
                <a:latin typeface="Bahnschrift SemiLight" panose="020B0502040204020203" pitchFamily="34" charset="0"/>
              </a:rPr>
              <a:t> on </a:t>
            </a:r>
            <a:r>
              <a:rPr lang="it-IT" sz="3200" i="1" dirty="0" err="1">
                <a:latin typeface="Bahnschrift SemiLight" panose="020B0502040204020203" pitchFamily="34" charset="0"/>
              </a:rPr>
              <a:t>artificial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i="1" dirty="0" err="1">
                <a:latin typeface="Bahnschrift SemiLight" panose="020B0502040204020203" pitchFamily="34" charset="0"/>
              </a:rPr>
              <a:t>bee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i="1" dirty="0" err="1">
                <a:latin typeface="Bahnschrift SemiLight" panose="020B0502040204020203" pitchFamily="34" charset="0"/>
              </a:rPr>
              <a:t>colony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i="1" dirty="0" err="1">
                <a:latin typeface="Bahnschrift SemiLight" panose="020B0502040204020203" pitchFamily="34" charset="0"/>
              </a:rPr>
              <a:t>algorithm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i="1" dirty="0" err="1">
                <a:latin typeface="Bahnschrift SemiLight" panose="020B0502040204020203" pitchFamily="34" charset="0"/>
              </a:rPr>
              <a:t>optimizing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i="1" dirty="0" err="1">
                <a:latin typeface="Bahnschrift SemiLight" panose="020B0502040204020203" pitchFamily="34" charset="0"/>
              </a:rPr>
              <a:t>Bayesian</a:t>
            </a:r>
            <a:r>
              <a:rPr lang="it-IT" sz="3200" i="1" dirty="0">
                <a:latin typeface="Bahnschrift SemiLight" panose="020B0502040204020203" pitchFamily="34" charset="0"/>
              </a:rPr>
              <a:t> Network </a:t>
            </a:r>
            <a:r>
              <a:rPr lang="it-IT" sz="3200" dirty="0">
                <a:latin typeface="Bahnschrift SemiLight" panose="020B0502040204020203" pitchFamily="34" charset="0"/>
              </a:rPr>
              <a:t>(2019), code </a:t>
            </a:r>
            <a:r>
              <a:rPr lang="it-IT" sz="3200" dirty="0" err="1">
                <a:latin typeface="Bahnschrift SemiLight" panose="020B0502040204020203" pitchFamily="34" charset="0"/>
              </a:rPr>
              <a:t>without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example</a:t>
            </a:r>
            <a:r>
              <a:rPr lang="it-IT" sz="3200" dirty="0">
                <a:latin typeface="Bahnschrift SemiLight" panose="020B0502040204020203" pitchFamily="34" charset="0"/>
              </a:rPr>
              <a:t> and </a:t>
            </a:r>
            <a:r>
              <a:rPr lang="it-IT" sz="3200" dirty="0" err="1">
                <a:latin typeface="Bahnschrift SemiLight" panose="020B0502040204020203" pitchFamily="34" charset="0"/>
              </a:rPr>
              <a:t>description</a:t>
            </a:r>
            <a:endParaRPr lang="it-IT" sz="3200" dirty="0">
              <a:latin typeface="Bahnschrift SemiLight" panose="020B0502040204020203" pitchFamily="34" charset="0"/>
            </a:endParaRPr>
          </a:p>
          <a:p>
            <a:endParaRPr lang="it-IT" sz="3200" b="1" dirty="0">
              <a:latin typeface="Bahnschrift SemiLight" panose="020B0502040204020203" pitchFamily="34" charset="0"/>
            </a:endParaRPr>
          </a:p>
          <a:p>
            <a:r>
              <a:rPr lang="en-US" sz="3200" i="1" dirty="0">
                <a:latin typeface="Bahnschrift SemiLight" panose="020B0502040204020203" pitchFamily="34" charset="0"/>
              </a:rPr>
              <a:t>AFSBN: A Method of Artificial Fish Swarm Optimizing</a:t>
            </a:r>
          </a:p>
          <a:p>
            <a:r>
              <a:rPr lang="en-US" sz="3200" i="1" dirty="0">
                <a:latin typeface="Bahnschrift SemiLight" panose="020B0502040204020203" pitchFamily="34" charset="0"/>
              </a:rPr>
              <a:t>Bayesian Network for Epistasis Detection</a:t>
            </a:r>
          </a:p>
          <a:p>
            <a:r>
              <a:rPr lang="en-US" sz="3200" dirty="0">
                <a:latin typeface="Bahnschrift SemiLight" panose="020B0502040204020203" pitchFamily="34" charset="0"/>
              </a:rPr>
              <a:t>(2019), no code</a:t>
            </a:r>
            <a:endParaRPr lang="en-GB" sz="3200" dirty="0">
              <a:latin typeface="Bahnschrift SemiLight" panose="020B0502040204020203" pitchFamily="34" charset="0"/>
            </a:endParaRPr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AC028ACE-43F5-42FA-94A7-EE477A49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60" y="20234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CasellaDiTesto 12">
            <a:extLst>
              <a:ext uri="{FF2B5EF4-FFF2-40B4-BE49-F238E27FC236}">
                <a16:creationId xmlns:a16="http://schemas.microsoft.com/office/drawing/2014/main" id="{433455A5-0B3C-4942-83A6-CB6A687D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60" y="21758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9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923" y="990600"/>
            <a:ext cx="7848600" cy="5730875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Introduction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Bayesian Networks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2010: Identifying Genetic Interactions in Genome-Wide Data Using Bayesian networks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2011: Learning genetic epistasis using Bayesian network scoring criteria 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2019: Epi-GTBN an approach of epistasis mining based on genetic </a:t>
            </a:r>
            <a:r>
              <a:rPr lang="en-US" sz="2300" dirty="0" err="1">
                <a:latin typeface="Bahnschrift SemiBold" pitchFamily="34" charset="0"/>
              </a:rPr>
              <a:t>Tabu</a:t>
            </a:r>
            <a:r>
              <a:rPr lang="en-US" sz="2300" dirty="0">
                <a:latin typeface="Bahnschrift SemiBold" pitchFamily="34" charset="0"/>
              </a:rPr>
              <a:t> algorithm and Bayesian networks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n-US" sz="2300" dirty="0">
                <a:latin typeface="Bahnschrift SemiBold" pitchFamily="34" charset="0"/>
              </a:rPr>
              <a:t>Conclusion: Bayesian Networks in Epistasis Detection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endParaRPr lang="en-US" sz="2600" dirty="0">
              <a:latin typeface="Bahnschrift SemiBold" pitchFamily="34" charset="0"/>
            </a:endParaRPr>
          </a:p>
        </p:txBody>
      </p:sp>
      <p:sp>
        <p:nvSpPr>
          <p:cNvPr id="71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70226-2F0B-4231-9A5A-39C4A9142A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sz="3200" b="1" dirty="0">
                <a:latin typeface="Bahnschrift SemiLight" pitchFamily="34" charset="0"/>
              </a:rPr>
              <a:t>Index</a:t>
            </a:r>
            <a:endParaRPr lang="en-GB" sz="3200" b="1" dirty="0"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-215153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Epi-GTBN code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8710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09F65F6-284D-4D50-A9D2-1435DAF08CC3}"/>
              </a:ext>
            </a:extLst>
          </p:cNvPr>
          <p:cNvSpPr/>
          <p:nvPr/>
        </p:nvSpPr>
        <p:spPr>
          <a:xfrm>
            <a:off x="457200" y="1925085"/>
            <a:ext cx="78166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 err="1">
                <a:latin typeface="Bahnschrift SemiLight" panose="020B0502040204020203" pitchFamily="34" charset="0"/>
              </a:rPr>
              <a:t>Epi</a:t>
            </a:r>
            <a:r>
              <a:rPr lang="it-IT" sz="3200" dirty="0">
                <a:latin typeface="Bahnschrift SemiLight" panose="020B0502040204020203" pitchFamily="34" charset="0"/>
              </a:rPr>
              <a:t>-GTBN </a:t>
            </a:r>
            <a:r>
              <a:rPr lang="it-IT" sz="3200" dirty="0" err="1">
                <a:latin typeface="Bahnschrift SemiLight" panose="020B0502040204020203" pitchFamily="34" charset="0"/>
              </a:rPr>
              <a:t>simple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example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explained</a:t>
            </a:r>
            <a:r>
              <a:rPr lang="it-IT" sz="3200" dirty="0">
                <a:latin typeface="Bahnschrift SemiLight" panose="020B0502040204020203" pitchFamily="34" charset="0"/>
              </a:rPr>
              <a:t>: </a:t>
            </a:r>
            <a:r>
              <a:rPr lang="it-IT" sz="3200" dirty="0">
                <a:hlinkClick r:id="rId3"/>
              </a:rPr>
              <a:t>http://122.205.95.139/Epi-GTBN/</a:t>
            </a:r>
            <a:endParaRPr lang="it-IT" sz="3200" dirty="0"/>
          </a:p>
          <a:p>
            <a:endParaRPr lang="it-IT" sz="3200" dirty="0">
              <a:latin typeface="Bahnschrift SemiLight" panose="020B0502040204020203" pitchFamily="34" charset="0"/>
            </a:endParaRPr>
          </a:p>
          <a:p>
            <a:endParaRPr lang="it-IT" sz="3200" dirty="0">
              <a:latin typeface="Bahnschrift SemiLight" panose="020B0502040204020203" pitchFamily="34" charset="0"/>
            </a:endParaRPr>
          </a:p>
          <a:p>
            <a:r>
              <a:rPr lang="it-IT" sz="3200" dirty="0" err="1">
                <a:latin typeface="Bahnschrift SemiLight" panose="020B0502040204020203" pitchFamily="34" charset="0"/>
              </a:rPr>
              <a:t>Epi</a:t>
            </a:r>
            <a:r>
              <a:rPr lang="it-IT" sz="3200" dirty="0">
                <a:latin typeface="Bahnschrift SemiLight" panose="020B0502040204020203" pitchFamily="34" charset="0"/>
              </a:rPr>
              <a:t>-GTBN </a:t>
            </a:r>
            <a:r>
              <a:rPr lang="it-IT" sz="3200" dirty="0" err="1">
                <a:latin typeface="Bahnschrift SemiLight" panose="020B0502040204020203" pitchFamily="34" charset="0"/>
              </a:rPr>
              <a:t>github</a:t>
            </a:r>
            <a:r>
              <a:rPr lang="it-IT" sz="3200" dirty="0">
                <a:latin typeface="Bahnschrift SemiLight" panose="020B0502040204020203" pitchFamily="34" charset="0"/>
              </a:rPr>
              <a:t> repository:</a:t>
            </a:r>
          </a:p>
          <a:p>
            <a:r>
              <a:rPr lang="it-IT" sz="3200" dirty="0">
                <a:hlinkClick r:id="rId4"/>
              </a:rPr>
              <a:t>https://github.com/Epi-GTBN</a:t>
            </a:r>
            <a:endParaRPr lang="it-IT" sz="3200" dirty="0"/>
          </a:p>
          <a:p>
            <a:r>
              <a:rPr lang="it-IT" sz="3200" dirty="0">
                <a:latin typeface="Bahnschrift SemiLight" panose="020B0502040204020203" pitchFamily="34" charset="0"/>
              </a:rPr>
              <a:t>(</a:t>
            </a:r>
            <a:r>
              <a:rPr lang="it-IT" sz="3200" dirty="0" err="1">
                <a:latin typeface="Bahnschrift SemiLight" panose="020B0502040204020203" pitchFamily="34" charset="0"/>
              </a:rPr>
              <a:t>lot</a:t>
            </a:r>
            <a:r>
              <a:rPr lang="it-IT" sz="3200" dirty="0">
                <a:latin typeface="Bahnschrift SemiLight" panose="020B0502040204020203" pitchFamily="34" charset="0"/>
              </a:rPr>
              <a:t> of R. files </a:t>
            </a:r>
            <a:r>
              <a:rPr lang="it-IT" sz="3200" dirty="0" err="1">
                <a:latin typeface="Bahnschrift SemiLight" panose="020B0502040204020203" pitchFamily="34" charset="0"/>
              </a:rPr>
              <a:t>but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without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explanation</a:t>
            </a:r>
            <a:r>
              <a:rPr lang="it-IT" sz="3200" dirty="0">
                <a:latin typeface="Bahnschrift Semi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583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-215153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Epi-GTBN code</a:t>
            </a:r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AC028ACE-43F5-42FA-94A7-EE477A49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60" y="20234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19E9D08-27AF-4462-BF83-498FC88AC2C7}"/>
              </a:ext>
            </a:extLst>
          </p:cNvPr>
          <p:cNvSpPr/>
          <p:nvPr/>
        </p:nvSpPr>
        <p:spPr>
          <a:xfrm>
            <a:off x="473168" y="3429000"/>
            <a:ext cx="8152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 err="1">
                <a:latin typeface="Bahnschrift SemiLight" panose="020B0502040204020203" pitchFamily="34" charset="0"/>
              </a:rPr>
              <a:t>functions</a:t>
            </a:r>
            <a:r>
              <a:rPr lang="it-IT" sz="3200" dirty="0">
                <a:latin typeface="Bahnschrift SemiLight" panose="020B0502040204020203" pitchFamily="34" charset="0"/>
              </a:rPr>
              <a:t> for </a:t>
            </a:r>
            <a:r>
              <a:rPr lang="it-IT" sz="3200" dirty="0" err="1">
                <a:latin typeface="Bahnschrift SemiLight" panose="020B0502040204020203" pitchFamily="34" charset="0"/>
              </a:rPr>
              <a:t>detecting</a:t>
            </a:r>
            <a:r>
              <a:rPr lang="it-IT" sz="3200" dirty="0">
                <a:latin typeface="Bahnschrift SemiLight" panose="020B0502040204020203" pitchFamily="34" charset="0"/>
              </a:rPr>
              <a:t> 2-loci and 3-loci </a:t>
            </a:r>
            <a:r>
              <a:rPr lang="it-IT" sz="3200" dirty="0" err="1">
                <a:latin typeface="Bahnschrift SemiLight" panose="020B0502040204020203" pitchFamily="34" charset="0"/>
              </a:rPr>
              <a:t>epistasis</a:t>
            </a:r>
            <a:r>
              <a:rPr lang="it-IT" sz="3200" dirty="0">
                <a:latin typeface="Bahnschrift SemiLight" panose="020B0502040204020203" pitchFamily="34" charset="0"/>
              </a:rPr>
              <a:t>: </a:t>
            </a:r>
            <a:r>
              <a:rPr lang="it-IT" sz="3200" i="1" dirty="0">
                <a:latin typeface="Bahnschrift SemiLight" panose="020B0502040204020203" pitchFamily="34" charset="0"/>
              </a:rPr>
              <a:t>gtbn2 </a:t>
            </a:r>
            <a:r>
              <a:rPr lang="it-IT" sz="3200" dirty="0">
                <a:latin typeface="Bahnschrift SemiLight" panose="020B0502040204020203" pitchFamily="34" charset="0"/>
              </a:rPr>
              <a:t>and </a:t>
            </a:r>
            <a:r>
              <a:rPr lang="it-IT" sz="3200" i="1" dirty="0">
                <a:latin typeface="Bahnschrift SemiLight" panose="020B0502040204020203" pitchFamily="34" charset="0"/>
              </a:rPr>
              <a:t>gtbn3</a:t>
            </a:r>
          </a:p>
          <a:p>
            <a:endParaRPr lang="it-IT" sz="3200" i="1" dirty="0">
              <a:latin typeface="Bahnschrift SemiLight" panose="020B0502040204020203" pitchFamily="34" charset="0"/>
            </a:endParaRPr>
          </a:p>
          <a:p>
            <a:r>
              <a:rPr lang="it-IT" sz="3200" dirty="0" err="1">
                <a:latin typeface="Bahnschrift SemiLight" panose="020B0502040204020203" pitchFamily="34" charset="0"/>
              </a:rPr>
              <a:t>Example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is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performed</a:t>
            </a:r>
            <a:r>
              <a:rPr lang="it-IT" sz="3200" dirty="0">
                <a:latin typeface="Bahnschrift SemiLight" panose="020B0502040204020203" pitchFamily="34" charset="0"/>
              </a:rPr>
              <a:t> on </a:t>
            </a:r>
            <a:r>
              <a:rPr lang="it-IT" sz="3200" dirty="0" err="1">
                <a:latin typeface="Bahnschrift SemiLight" panose="020B0502040204020203" pitchFamily="34" charset="0"/>
              </a:rPr>
              <a:t>simulated</a:t>
            </a:r>
            <a:r>
              <a:rPr lang="it-IT" sz="3200" dirty="0">
                <a:latin typeface="Bahnschrift SemiLight" panose="020B0502040204020203" pitchFamily="34" charset="0"/>
              </a:rPr>
              <a:t> data with </a:t>
            </a:r>
            <a:r>
              <a:rPr lang="it-IT" sz="3200" dirty="0" err="1">
                <a:latin typeface="Bahnschrift SemiLight" panose="020B0502040204020203" pitchFamily="34" charset="0"/>
              </a:rPr>
              <a:t>binary</a:t>
            </a:r>
            <a:r>
              <a:rPr lang="it-IT" sz="3200" dirty="0">
                <a:latin typeface="Bahnschrift SemiLight" panose="020B0502040204020203" pitchFamily="34" charset="0"/>
              </a:rPr>
              <a:t> class </a:t>
            </a:r>
            <a:r>
              <a:rPr lang="it-IT" sz="3200" dirty="0" err="1">
                <a:latin typeface="Bahnschrift SemiLight" panose="020B0502040204020203" pitchFamily="34" charset="0"/>
              </a:rPr>
              <a:t>column</a:t>
            </a:r>
            <a:endParaRPr lang="it-IT" sz="3200" dirty="0">
              <a:latin typeface="Bahnschrift SemiLight" panose="020B050204020402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E1310B1-6E3B-42DA-BC45-35C6F3F7EF40}"/>
              </a:ext>
            </a:extLst>
          </p:cNvPr>
          <p:cNvSpPr/>
          <p:nvPr/>
        </p:nvSpPr>
        <p:spPr>
          <a:xfrm>
            <a:off x="473168" y="2307360"/>
            <a:ext cx="8152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i="1" dirty="0" err="1">
                <a:latin typeface="Bahnschrift SemiLight" panose="020B0502040204020203" pitchFamily="34" charset="0"/>
              </a:rPr>
              <a:t>Epigtnb</a:t>
            </a:r>
            <a:r>
              <a:rPr lang="it-IT" sz="3200" i="1" dirty="0">
                <a:latin typeface="Bahnschrift SemiLight" panose="020B0502040204020203" pitchFamily="34" charset="0"/>
              </a:rPr>
              <a:t> </a:t>
            </a:r>
            <a:r>
              <a:rPr lang="it-IT" sz="3200" dirty="0">
                <a:latin typeface="Bahnschrift SemiLight" panose="020B0502040204020203" pitchFamily="34" charset="0"/>
              </a:rPr>
              <a:t>R library </a:t>
            </a:r>
            <a:r>
              <a:rPr lang="it-IT" sz="3200" dirty="0" err="1">
                <a:latin typeface="Bahnschrift SemiLight" panose="020B0502040204020203" pitchFamily="34" charset="0"/>
              </a:rPr>
              <a:t>is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defined</a:t>
            </a:r>
            <a:endParaRPr lang="it-IT" sz="32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5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-215153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Epi-GTBN code</a:t>
            </a: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39F719F5-F808-4530-8D15-C98AF17F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8710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AC028ACE-43F5-42FA-94A7-EE477A49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60" y="2023468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E1310B1-6E3B-42DA-BC45-35C6F3F7EF40}"/>
              </a:ext>
            </a:extLst>
          </p:cNvPr>
          <p:cNvSpPr/>
          <p:nvPr/>
        </p:nvSpPr>
        <p:spPr>
          <a:xfrm>
            <a:off x="473168" y="1434163"/>
            <a:ext cx="8152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latin typeface="Bahnschrift SemiLight" panose="020B0502040204020203" pitchFamily="34" charset="0"/>
              </a:rPr>
              <a:t>Issues of the </a:t>
            </a:r>
            <a:r>
              <a:rPr lang="it-IT" sz="3200" dirty="0" err="1">
                <a:latin typeface="Bahnschrift SemiLight" panose="020B0502040204020203" pitchFamily="34" charset="0"/>
              </a:rPr>
              <a:t>example</a:t>
            </a:r>
            <a:r>
              <a:rPr lang="it-IT" sz="3200" dirty="0">
                <a:latin typeface="Bahnschrift SemiLight" panose="020B0502040204020203" pitchFamily="34" charset="0"/>
              </a:rPr>
              <a:t> code:</a:t>
            </a:r>
          </a:p>
          <a:p>
            <a:endParaRPr lang="it-IT" sz="3200" dirty="0">
              <a:latin typeface="Bahnschrift Semi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hnschrift SemiLight" panose="020B0502040204020203" pitchFamily="34" charset="0"/>
              </a:rPr>
              <a:t>User </a:t>
            </a:r>
            <a:r>
              <a:rPr lang="it-IT" sz="3200" dirty="0" err="1">
                <a:latin typeface="Bahnschrift SemiLight" panose="020B0502040204020203" pitchFamily="34" charset="0"/>
              </a:rPr>
              <a:t>has</a:t>
            </a:r>
            <a:r>
              <a:rPr lang="it-IT" sz="3200" dirty="0">
                <a:latin typeface="Bahnschrift SemiLight" panose="020B0502040204020203" pitchFamily="34" charset="0"/>
              </a:rPr>
              <a:t> to </a:t>
            </a:r>
            <a:r>
              <a:rPr lang="it-IT" sz="3200" dirty="0" err="1">
                <a:latin typeface="Bahnschrift SemiLight" panose="020B0502040204020203" pitchFamily="34" charset="0"/>
              </a:rPr>
              <a:t>previously</a:t>
            </a:r>
            <a:r>
              <a:rPr lang="it-IT" sz="3200" dirty="0">
                <a:latin typeface="Bahnschrift SemiLight" panose="020B0502040204020203" pitchFamily="34" charset="0"/>
              </a:rPr>
              <a:t> decide for 2-loci or 3-loci </a:t>
            </a:r>
            <a:r>
              <a:rPr lang="it-IT" sz="3200" dirty="0" err="1">
                <a:latin typeface="Bahnschrift SemiLight" panose="020B0502040204020203" pitchFamily="34" charset="0"/>
              </a:rPr>
              <a:t>epistasis</a:t>
            </a:r>
            <a:endParaRPr lang="it-IT" sz="3200" dirty="0">
              <a:latin typeface="Bahnschrift Semi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Bahnschrift SemiLight" panose="020B0502040204020203" pitchFamily="34" charset="0"/>
              </a:rPr>
              <a:t>There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is</a:t>
            </a:r>
            <a:r>
              <a:rPr lang="it-IT" sz="3200" dirty="0">
                <a:latin typeface="Bahnschrift SemiLight" panose="020B0502040204020203" pitchFamily="34" charset="0"/>
              </a:rPr>
              <a:t> no </a:t>
            </a:r>
            <a:r>
              <a:rPr lang="it-IT" sz="3200" dirty="0" err="1">
                <a:latin typeface="Bahnschrift SemiLight" panose="020B0502040204020203" pitchFamily="34" charset="0"/>
              </a:rPr>
              <a:t>construction</a:t>
            </a:r>
            <a:r>
              <a:rPr lang="it-IT" sz="3200" dirty="0">
                <a:latin typeface="Bahnschrift SemiLight" panose="020B0502040204020203" pitchFamily="34" charset="0"/>
              </a:rPr>
              <a:t> of </a:t>
            </a:r>
            <a:r>
              <a:rPr lang="it-IT" sz="3200" dirty="0" err="1">
                <a:latin typeface="Bahnschrift SemiLight" panose="020B0502040204020203" pitchFamily="34" charset="0"/>
              </a:rPr>
              <a:t>initial</a:t>
            </a:r>
            <a:r>
              <a:rPr lang="it-IT" sz="3200" dirty="0">
                <a:latin typeface="Bahnschrift SemiLight" panose="020B0502040204020203" pitchFamily="34" charset="0"/>
              </a:rPr>
              <a:t>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latin typeface="Bahnschrift SemiLight" panose="020B0502040204020203" pitchFamily="34" charset="0"/>
              </a:rPr>
              <a:t>Evaluation part </a:t>
            </a:r>
            <a:r>
              <a:rPr lang="it-IT" sz="3200" dirty="0" err="1">
                <a:latin typeface="Bahnschrift SemiLight" panose="020B0502040204020203" pitchFamily="34" charset="0"/>
              </a:rPr>
              <a:t>is</a:t>
            </a:r>
            <a:r>
              <a:rPr lang="it-IT" sz="3200" dirty="0">
                <a:latin typeface="Bahnschrift SemiLight" panose="020B0502040204020203" pitchFamily="34" charset="0"/>
              </a:rPr>
              <a:t> </a:t>
            </a:r>
            <a:r>
              <a:rPr lang="it-IT" sz="3200" dirty="0" err="1">
                <a:latin typeface="Bahnschrift SemiLight" panose="020B0502040204020203" pitchFamily="34" charset="0"/>
              </a:rPr>
              <a:t>missing</a:t>
            </a:r>
            <a:endParaRPr lang="it-IT" sz="3200" dirty="0">
              <a:latin typeface="Bahnschrift Semi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>
              <a:latin typeface="Bahnschrift SemiLight" panose="020B0502040204020203" pitchFamily="34" charset="0"/>
            </a:endParaRPr>
          </a:p>
          <a:p>
            <a:endParaRPr lang="it-IT" sz="32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4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15200" y="5257800"/>
            <a:ext cx="762000" cy="45720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Segnaposto numero diapositiva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CD66F-6561-48BE-BE00-3755CA00431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3200" b="1" u="sng" dirty="0">
              <a:latin typeface="Bahnschrift SemiLight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A2B9FF2-ACF7-407E-9AFD-9B525CC47C99}"/>
              </a:ext>
            </a:extLst>
          </p:cNvPr>
          <p:cNvSpPr/>
          <p:nvPr/>
        </p:nvSpPr>
        <p:spPr>
          <a:xfrm>
            <a:off x="4038600" y="3075057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59192ABD-3E97-45EA-9770-925371AC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60" y="1575137"/>
            <a:ext cx="8457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Bahnschrift SemiLight" pitchFamily="34" charset="0"/>
              </a:rPr>
              <a:t>Epistasis</a:t>
            </a:r>
            <a:r>
              <a:rPr lang="en-US" sz="2800" dirty="0">
                <a:latin typeface="Bahnschrift SemiLight" pitchFamily="34" charset="0"/>
              </a:rPr>
              <a:t>: interaction between two or 					more genes to affect a phenotype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16" name="CasellaDiTesto 12">
            <a:extLst>
              <a:ext uri="{FF2B5EF4-FFF2-40B4-BE49-F238E27FC236}">
                <a16:creationId xmlns:a16="http://schemas.microsoft.com/office/drawing/2014/main" id="{8816F870-36A1-40B2-90EA-CD0563C1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60" y="3715197"/>
            <a:ext cx="845764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latin typeface="Bahnschrift SemiLight" pitchFamily="34" charset="0"/>
              </a:rPr>
              <a:t>statistically speaking:</a:t>
            </a:r>
            <a:r>
              <a:rPr lang="en-US" sz="2800" dirty="0">
                <a:latin typeface="Bahnschrift SemiLight" pitchFamily="34" charset="0"/>
              </a:rPr>
              <a:t>  the net effect on phenotype 					cannot be predicted by 					simply combining the effects</a:t>
            </a:r>
          </a:p>
          <a:p>
            <a:r>
              <a:rPr lang="en-US" sz="2800" dirty="0">
                <a:latin typeface="Bahnschrift SemiLight" pitchFamily="34" charset="0"/>
              </a:rPr>
              <a:t>				of the individual loci. 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2A9C16A-4B82-4A51-8554-9D39E551CA71}"/>
              </a:ext>
            </a:extLst>
          </p:cNvPr>
          <p:cNvSpPr/>
          <p:nvPr/>
        </p:nvSpPr>
        <p:spPr>
          <a:xfrm>
            <a:off x="0" y="-85443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-211093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3200" b="1" dirty="0">
                <a:latin typeface="Bahnschrift SemiLight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1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59192ABD-3E97-45EA-9770-925371AC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60" y="1501165"/>
            <a:ext cx="845764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Bahnschrift SemiLight" pitchFamily="34" charset="0"/>
              </a:rPr>
              <a:t>Bayesian Networks</a:t>
            </a:r>
            <a:r>
              <a:rPr lang="en-US" sz="2800" dirty="0">
                <a:latin typeface="Bahnschrift SemiLight" pitchFamily="34" charset="0"/>
              </a:rPr>
              <a:t>: probabilistic models that 					consist of a </a:t>
            </a:r>
            <a:r>
              <a:rPr lang="en-US" sz="2800" b="1" dirty="0">
                <a:latin typeface="Bahnschrift SemiLight" pitchFamily="34" charset="0"/>
              </a:rPr>
              <a:t>DAG</a:t>
            </a:r>
            <a:r>
              <a:rPr lang="en-US" sz="2800" dirty="0">
                <a:latin typeface="Bahnschrift SemiLight" pitchFamily="34" charset="0"/>
              </a:rPr>
              <a:t> and a joint 					probability distribution.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84F697C-A3EB-419F-A2A7-1F5296AF04EB}"/>
              </a:ext>
            </a:extLst>
          </p:cNvPr>
          <p:cNvCxnSpPr>
            <a:cxnSpLocks/>
          </p:cNvCxnSpPr>
          <p:nvPr/>
        </p:nvCxnSpPr>
        <p:spPr>
          <a:xfrm>
            <a:off x="5867400" y="3123575"/>
            <a:ext cx="0" cy="610850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6F0C98F2-0D23-4808-9A1C-F17FB682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62990"/>
            <a:ext cx="373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>
                <a:latin typeface="Bahnschrift SemiLight" panose="020B0502040204020203" pitchFamily="34" charset="0"/>
              </a:rPr>
              <a:t>used to detect casual structure among the data</a:t>
            </a: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E06D0D92-78DE-4ADC-98D1-66E64194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Bahnschrift SemiLight" panose="020B0502040204020203" pitchFamily="34" charset="0"/>
              </a:rPr>
              <a:t>Structure learning</a:t>
            </a:r>
            <a:r>
              <a:rPr lang="en-GB" sz="2800" dirty="0">
                <a:latin typeface="Bahnschrift SemiLight" panose="020B0502040204020203" pitchFamily="34" charset="0"/>
              </a:rPr>
              <a:t>: algorithms to automatically construct BN from the data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5C92FBD-B46E-4763-938D-7D7507B4AEF9}"/>
              </a:ext>
            </a:extLst>
          </p:cNvPr>
          <p:cNvSpPr/>
          <p:nvPr/>
        </p:nvSpPr>
        <p:spPr>
          <a:xfrm>
            <a:off x="0" y="-21646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-103517"/>
            <a:ext cx="9144000" cy="99060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3200" b="1" dirty="0">
                <a:latin typeface="Bahnschrift SemiLight" pitchFamily="34" charset="0"/>
              </a:rPr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425320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207804C-6F5D-4100-BE1C-54D865F02549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>
                <a:latin typeface="Bahnschrift SemiBold" pitchFamily="34" charset="0"/>
              </a:rPr>
              <a:t>2010: Identifying Genetic Interactions in Genome-Wide Data Using Bayesian networks</a:t>
            </a:r>
          </a:p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7D3A43E9-6F8D-44E6-B0BB-29A03C193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60" y="1600200"/>
            <a:ext cx="845764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 SemiLight" pitchFamily="34" charset="0"/>
              </a:rPr>
              <a:t>BNMBL</a:t>
            </a:r>
            <a:r>
              <a:rPr lang="en-US" sz="2800" dirty="0">
                <a:latin typeface="Bahnschrift SemiLight" pitchFamily="34" charset="0"/>
              </a:rPr>
              <a:t>, </a:t>
            </a:r>
            <a:r>
              <a:rPr lang="en-US" sz="2400" dirty="0">
                <a:latin typeface="Bahnschrift SemiLight" pitchFamily="34" charset="0"/>
              </a:rPr>
              <a:t>Bayesian network minimum bit length method, compared to MDR (multifactor dimensionality reduction) combinatorial method.</a:t>
            </a:r>
            <a:endParaRPr lang="en-GB" sz="2400" dirty="0">
              <a:latin typeface="Bahnschrift SemiLight" panose="020B0502040204020203" pitchFamily="34" charset="0"/>
            </a:endParaRPr>
          </a:p>
        </p:txBody>
      </p:sp>
      <p:sp>
        <p:nvSpPr>
          <p:cNvPr id="8" name="CasellaDiTesto 12">
            <a:extLst>
              <a:ext uri="{FF2B5EF4-FFF2-40B4-BE49-F238E27FC236}">
                <a16:creationId xmlns:a16="http://schemas.microsoft.com/office/drawing/2014/main" id="{9A4F0326-EE8B-407E-AC66-F3AD0EA5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80" y="5783560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Networks constructed by BNMBL are DDAGs (direct DAGs).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56B8425-9D23-44B4-BE9D-050433CD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86" y="3240449"/>
            <a:ext cx="431542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CE0035AA-C05B-4113-A140-A4104C8B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676400"/>
            <a:ext cx="8610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BNMBL structure learning algorithm is score-based according to the Minimum Description Length principle: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>
                <a:latin typeface="Bahnschrift SemiBold" pitchFamily="34" charset="0"/>
              </a:rPr>
              <a:t>2010: Identifying Genetic Interactions in Genome-Wide Data Using Bayesian networks</a:t>
            </a:r>
          </a:p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B9B62D-3635-4FF5-973A-C58A0C03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80" y="2749092"/>
            <a:ext cx="8381440" cy="135981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D2A6A4C-8854-41C1-8F62-6E3E27F29A9E}"/>
              </a:ext>
            </a:extLst>
          </p:cNvPr>
          <p:cNvCxnSpPr>
            <a:cxnSpLocks/>
          </p:cNvCxnSpPr>
          <p:nvPr/>
        </p:nvCxnSpPr>
        <p:spPr>
          <a:xfrm>
            <a:off x="1828800" y="3986240"/>
            <a:ext cx="0" cy="87361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A2B5A17-3699-4152-9A50-B8B121DA1D88}"/>
              </a:ext>
            </a:extLst>
          </p:cNvPr>
          <p:cNvCxnSpPr>
            <a:cxnSpLocks/>
          </p:cNvCxnSpPr>
          <p:nvPr/>
        </p:nvCxnSpPr>
        <p:spPr>
          <a:xfrm>
            <a:off x="6019800" y="3986240"/>
            <a:ext cx="0" cy="873617"/>
          </a:xfrm>
          <a:prstGeom prst="straightConnector1">
            <a:avLst/>
          </a:prstGeom>
          <a:ln w="793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FA4E5EA3-4294-4613-87CA-C569BAA33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59857"/>
            <a:ext cx="26664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n of bits to encode the DAG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B78FC0-3172-4DA0-B6DE-72CD79EA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427" y="4859857"/>
            <a:ext cx="33009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n of bits to encode the data given the DAG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CE0035AA-C05B-4113-A140-A4104C8B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676400"/>
            <a:ext cx="8610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BNMBL and MDR tested on simulated and real (LOAD Alzheimer) datasets.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dirty="0">
                <a:latin typeface="Bahnschrift SemiBold" pitchFamily="34" charset="0"/>
              </a:rPr>
              <a:t>2010: Identifying Genetic Interactions in Genome-Wide Data Using Bayesian networks</a:t>
            </a:r>
          </a:p>
          <a:p>
            <a:pPr>
              <a:defRPr/>
            </a:pPr>
            <a:endParaRPr lang="en-GB" sz="3200" b="1" dirty="0">
              <a:latin typeface="Bahnschrift SemiLight" pitchFamily="34" charset="0"/>
            </a:endParaRPr>
          </a:p>
        </p:txBody>
      </p:sp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547EAD44-0FAE-4767-AD1E-96247CAE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95" y="3013501"/>
            <a:ext cx="861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BNMBL outperformed MDR in terms of accuracy and speed.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14" name="CasellaDiTesto 12">
            <a:extLst>
              <a:ext uri="{FF2B5EF4-FFF2-40B4-BE49-F238E27FC236}">
                <a16:creationId xmlns:a16="http://schemas.microsoft.com/office/drawing/2014/main" id="{EBCD1E1C-0FEC-4BFA-B024-D6766C257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95" y="4350603"/>
            <a:ext cx="86100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BNMBL is more efficient, less time-consuming since MDR needs to run cross-validation in order to evaluate an SNP model.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2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asellaDiTesto 12">
            <a:extLst>
              <a:ext uri="{FF2B5EF4-FFF2-40B4-BE49-F238E27FC236}">
                <a16:creationId xmlns:a16="http://schemas.microsoft.com/office/drawing/2014/main" id="{CE0035AA-C05B-4113-A140-A4104C8B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60" y="1676400"/>
            <a:ext cx="86100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Generalization of the previous paper: </a:t>
            </a:r>
            <a:r>
              <a:rPr lang="en-US" sz="2400" u="sng" dirty="0">
                <a:latin typeface="Bahnschrift SemiLight" pitchFamily="34" charset="0"/>
              </a:rPr>
              <a:t>different score-based </a:t>
            </a:r>
            <a:r>
              <a:rPr lang="en-US" sz="2400" dirty="0">
                <a:latin typeface="Bahnschrift SemiLight" pitchFamily="34" charset="0"/>
              </a:rPr>
              <a:t>structure learning algorithms are compared on simulated and real (LOAD Alzheimer) datasets.</a:t>
            </a:r>
            <a:endParaRPr lang="en-GB" sz="2800" dirty="0">
              <a:latin typeface="Bahnschrift SemiLight" panose="020B0502040204020203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2011: Learning genetic epistasis using Bayesian network scoring criteria </a:t>
            </a:r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8CDB6A87-7834-4284-BE93-DD6D9FAB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95" y="5422606"/>
            <a:ext cx="90000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Each parameter to be estimated follows a Dirichlet distribution</a:t>
            </a:r>
            <a:endParaRPr lang="en-GB" sz="2800" i="1" dirty="0">
              <a:latin typeface="Bahnschrift SemiLight" panose="020B0502040204020203" pitchFamily="34" charset="0"/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BA15486F-CE0D-46C1-9D26-42C49C09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48" y="3084388"/>
            <a:ext cx="861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u="sng" dirty="0">
                <a:latin typeface="Bahnschrift SemiLight" panose="020B0502040204020203" pitchFamily="34" charset="0"/>
              </a:rPr>
              <a:t>K2 score</a:t>
            </a:r>
            <a:r>
              <a:rPr lang="en-GB" sz="2800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13" name="Immagine 12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DAC13FD-7E04-4EFD-9FB8-32027D89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88" y="3915663"/>
            <a:ext cx="578248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9EE455-6231-418B-B186-7FCA29A387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783831-004A-4975-8EEF-9A66C8D2C2A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200" b="1" dirty="0">
                <a:latin typeface="Bahnschrift SemiLight" pitchFamily="34" charset="0"/>
              </a:rPr>
              <a:t>2011: Learning genetic epistasis using Bayesian network scoring criteria </a:t>
            </a:r>
          </a:p>
        </p:txBody>
      </p:sp>
      <p:sp>
        <p:nvSpPr>
          <p:cNvPr id="10" name="CasellaDiTesto 12">
            <a:extLst>
              <a:ext uri="{FF2B5EF4-FFF2-40B4-BE49-F238E27FC236}">
                <a16:creationId xmlns:a16="http://schemas.microsoft.com/office/drawing/2014/main" id="{8CDB6A87-7834-4284-BE93-DD6D9FAB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84" y="1552493"/>
            <a:ext cx="861004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Bahnschrift SemiLight" pitchFamily="34" charset="0"/>
              </a:rPr>
              <a:t>K2 has the problem that Markov equivalent BN don’t obtain same score, so we define </a:t>
            </a:r>
            <a:r>
              <a:rPr lang="el-GR" sz="2800" u="sng" dirty="0">
                <a:latin typeface="Bahnschrift SemiLight" pitchFamily="34" charset="0"/>
              </a:rPr>
              <a:t>α</a:t>
            </a:r>
            <a:r>
              <a:rPr lang="it-IT" sz="2800" u="sng" dirty="0">
                <a:latin typeface="Bahnschrift SemiLight" pitchFamily="34" charset="0"/>
              </a:rPr>
              <a:t> score</a:t>
            </a:r>
            <a:r>
              <a:rPr lang="it-IT" sz="2400" u="sng" dirty="0">
                <a:latin typeface="Bahnschrift SemiLight" pitchFamily="34" charset="0"/>
              </a:rPr>
              <a:t>:</a:t>
            </a:r>
            <a:endParaRPr lang="en-GB" sz="2400" u="sng" dirty="0">
              <a:latin typeface="Bahnschrift SemiLight" panose="020B0502040204020203" pitchFamily="34" charset="0"/>
            </a:endParaRP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9266A46-77AA-46F2-8891-67148266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17" y="2636468"/>
            <a:ext cx="6411773" cy="1270444"/>
          </a:xfrm>
          <a:prstGeom prst="rect">
            <a:avLst/>
          </a:prstGeom>
        </p:spPr>
      </p:pic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DF3862E9-5F30-4186-B852-2F7B275FF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82180"/>
            <a:ext cx="861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u="sng" dirty="0">
                <a:latin typeface="Bahnschrift SemiLight" panose="020B0502040204020203" pitchFamily="34" charset="0"/>
              </a:rPr>
              <a:t>BNMBL score</a:t>
            </a:r>
            <a:r>
              <a:rPr lang="en-GB" sz="2800" dirty="0">
                <a:latin typeface="Bahnschrift SemiLight" panose="020B0502040204020203" pitchFamily="34" charset="0"/>
              </a:rPr>
              <a:t>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910B1C3-A7E8-48F3-A908-A09D899D6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5318"/>
            <a:ext cx="8381440" cy="13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00135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5000"/>
          </a:schemeClr>
        </a:solidFill>
      </a:spPr>
      <a:bodyPr rtlCol="0" anchor="ctr"/>
      <a:lstStyle>
        <a:defPPr>
          <a:defRPr sz="2400" b="1" dirty="0" smtClean="0">
            <a:latin typeface="Bahnschrift SemiLight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920</Words>
  <Application>Microsoft Office PowerPoint</Application>
  <PresentationFormat>Presentazione su schermo (4:3)</PresentationFormat>
  <Paragraphs>221</Paragraphs>
  <Slides>23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Bahnschrift SemiBold</vt:lpstr>
      <vt:lpstr>Bahnschrift SemiLight</vt:lpstr>
      <vt:lpstr>Calibri</vt:lpstr>
      <vt:lpstr>Struttura predefinita</vt:lpstr>
      <vt:lpstr>Epistasis detection through Bayesian Networks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Epistasis detection through Bayesian Networks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edoardo</dc:creator>
  <cp:lastModifiedBy>Edoardo Gervasoni</cp:lastModifiedBy>
  <cp:revision>282</cp:revision>
  <cp:lastPrinted>1601-01-01T00:00:00Z</cp:lastPrinted>
  <dcterms:created xsi:type="dcterms:W3CDTF">1601-01-01T00:00:00Z</dcterms:created>
  <dcterms:modified xsi:type="dcterms:W3CDTF">2020-05-26T21:00:38Z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