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39"/>
  </p:notes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7" r:id="rId25"/>
    <p:sldId id="288" r:id="rId26"/>
    <p:sldId id="289" r:id="rId27"/>
    <p:sldId id="290" r:id="rId28"/>
    <p:sldId id="283" r:id="rId29"/>
    <p:sldId id="291" r:id="rId30"/>
    <p:sldId id="292" r:id="rId31"/>
    <p:sldId id="282" r:id="rId32"/>
    <p:sldId id="293" r:id="rId33"/>
    <p:sldId id="294" r:id="rId34"/>
    <p:sldId id="285" r:id="rId35"/>
    <p:sldId id="284" r:id="rId36"/>
    <p:sldId id="286" r:id="rId37"/>
    <p:sldId id="27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0FC0-D506-4B30-B717-10F514C60F36}" type="datetimeFigureOut">
              <a:rPr lang="ru-RU" smtClean="0"/>
              <a:pPr/>
              <a:t>28.09.2015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D453-E35C-4D69-AFBA-F7E51C10F7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9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6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7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5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43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599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5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70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23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56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2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09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80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9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02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49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296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347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18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661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777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964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3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02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073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25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286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69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797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39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39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6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9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1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9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7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D453-E35C-4D69-AFBA-F7E51C10F7E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7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D618-2FC1-4B4E-968B-C1A35CA75501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8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1CBC-A962-440A-A73F-F4297002C84B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20FA-129D-4E63-8D01-9F194A0A4E8B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5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ED6F-A235-4BCB-B71A-50BCD77B2030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9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CFE-0C4F-4104-864B-948F530EF814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E23E-598A-41EA-A0E6-E47D7733D586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AED9-46BF-42A6-A498-637B1839250E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58D-B289-4A13-8E7B-FC20B1B5ECF0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4BA3-E488-4ACC-8DC2-CFBEB9C05EED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E81A11-1062-446B-AD91-C8E467EE57D3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D089-B743-4ED0-B31C-034B78A055E1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4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9D0C5-4499-4FF3-B48A-0277E0458FE3}" type="datetime1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Программирование на </a:t>
            </a:r>
            <a:r>
              <a:rPr lang="en-US" smtClean="0"/>
              <a:t>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55" y="349332"/>
            <a:ext cx="7272337" cy="5165398"/>
          </a:xfrm>
          <a:prstGeom prst="rect">
            <a:avLst/>
          </a:prstGeom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>
          <a:xfrm>
            <a:off x="4458853" y="6459784"/>
            <a:ext cx="3038142" cy="36512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Обзор курса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404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Базовый </a:t>
            </a:r>
            <a:r>
              <a:rPr lang="ru-RU" sz="2400" dirty="0" smtClean="0"/>
              <a:t>уровень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Углубленный </a:t>
            </a:r>
            <a:r>
              <a:rPr lang="ru-RU" sz="2400" dirty="0" smtClean="0"/>
              <a:t>уровень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Java Server Pages &amp; Servlets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7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Обзор курса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77789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Введение в </a:t>
            </a:r>
            <a:r>
              <a:rPr lang="ru-RU" sz="2400" dirty="0" err="1"/>
              <a:t>Java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Концепция ООП. Типы данных. Переменные и объекты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Операторы. Операторы управления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Циклы. Массивы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Пакеты</a:t>
            </a:r>
            <a:r>
              <a:rPr lang="ru-RU" sz="2400" dirty="0"/>
              <a:t>. Класс </a:t>
            </a:r>
            <a:r>
              <a:rPr lang="ru-RU" sz="2400" dirty="0" err="1"/>
              <a:t>Math</a:t>
            </a:r>
            <a:r>
              <a:rPr lang="ru-RU" sz="2400" dirty="0"/>
              <a:t>. Класс </a:t>
            </a:r>
            <a:r>
              <a:rPr lang="ru-RU" sz="2400" dirty="0" err="1"/>
              <a:t>String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Принципы </a:t>
            </a:r>
            <a:r>
              <a:rPr lang="ru-RU" sz="2400" dirty="0"/>
              <a:t>ООП. </a:t>
            </a:r>
            <a:r>
              <a:rPr lang="ru-RU" sz="2400" dirty="0" err="1"/>
              <a:t>Интерфейс</a:t>
            </a:r>
            <a:r>
              <a:rPr lang="ru-RU" sz="2400" dirty="0"/>
              <a:t>. </a:t>
            </a:r>
            <a:r>
              <a:rPr lang="ru-RU" sz="2400" dirty="0" err="1"/>
              <a:t>Абстрактныи</a:t>
            </a:r>
            <a:r>
              <a:rPr lang="ru-RU" sz="2400" dirty="0"/>
              <a:t>̆ </a:t>
            </a:r>
            <a:r>
              <a:rPr lang="ru-RU" sz="2400" dirty="0" smtClean="0"/>
              <a:t>класс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Анонимные </a:t>
            </a:r>
            <a:r>
              <a:rPr lang="ru-RU" sz="2400" dirty="0"/>
              <a:t>классы (Внутренние классы)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Аннотации </a:t>
            </a:r>
            <a:r>
              <a:rPr lang="ru-RU" sz="2400" dirty="0"/>
              <a:t>и </a:t>
            </a:r>
            <a:r>
              <a:rPr lang="ru-RU" sz="2400" dirty="0" err="1"/>
              <a:t>Generics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Коллекции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Исключения </a:t>
            </a:r>
            <a:r>
              <a:rPr lang="ru-RU" sz="2400" dirty="0"/>
              <a:t>в </a:t>
            </a:r>
            <a:r>
              <a:rPr lang="ru-RU" sz="2400" dirty="0" err="1"/>
              <a:t>Java</a:t>
            </a:r>
            <a:r>
              <a:rPr lang="ru-RU" sz="2400" dirty="0"/>
              <a:t> + </a:t>
            </a:r>
            <a:r>
              <a:rPr lang="ru-RU" sz="2400" dirty="0" err="1"/>
              <a:t>Custom</a:t>
            </a:r>
            <a:r>
              <a:rPr lang="ru-RU" sz="2400" dirty="0"/>
              <a:t> </a:t>
            </a:r>
            <a:r>
              <a:rPr lang="ru-RU" sz="2400" dirty="0" err="1"/>
              <a:t>Exception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Потоки ввода – вывода </a:t>
            </a:r>
          </a:p>
          <a:p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84379" y="911020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Базовый </a:t>
            </a:r>
            <a:r>
              <a:rPr lang="ru-RU" sz="2800" dirty="0" smtClean="0"/>
              <a:t>уровень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857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Обзор курса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102544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Потоки </a:t>
            </a:r>
            <a:r>
              <a:rPr lang="ru-RU" sz="2400" dirty="0" smtClean="0"/>
              <a:t>выполнения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Работа </a:t>
            </a:r>
            <a:r>
              <a:rPr lang="ru-RU" sz="2400" dirty="0"/>
              <a:t>со строками  (Регулярные выражения)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Интернационализация в </a:t>
            </a:r>
            <a:r>
              <a:rPr lang="en-US" sz="24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Шаблоны проектирования (</a:t>
            </a:r>
            <a:r>
              <a:rPr lang="en-US" sz="2400" dirty="0"/>
              <a:t>Singleton, Factory, Command, Builder) (S.O.L.I.D)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XML, XSD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Парсеры</a:t>
            </a:r>
            <a:r>
              <a:rPr lang="ru-RU" sz="2400" dirty="0"/>
              <a:t> (</a:t>
            </a:r>
            <a:r>
              <a:rPr lang="en-US" sz="2400" dirty="0"/>
              <a:t>DOM, SAX, </a:t>
            </a:r>
            <a:r>
              <a:rPr lang="en-US" sz="2400" dirty="0" err="1"/>
              <a:t>StAX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XSL, XSLT/XPath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2747" y="911020"/>
            <a:ext cx="350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Углубленный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390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Обзор курса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44645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БД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Взаимодействие </a:t>
            </a:r>
            <a:r>
              <a:rPr lang="ru-RU" sz="2400" dirty="0" err="1"/>
              <a:t>Java</a:t>
            </a:r>
            <a:r>
              <a:rPr lang="ru-RU" sz="2400" dirty="0"/>
              <a:t> с СУБД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Сервлеты</a:t>
            </a:r>
            <a:r>
              <a:rPr lang="ru-RU" sz="2400" dirty="0"/>
              <a:t>  </a:t>
            </a:r>
            <a:r>
              <a:rPr lang="ru-RU" sz="2400" dirty="0" err="1" smtClean="0"/>
              <a:t>Java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Передача данных </a:t>
            </a:r>
            <a:r>
              <a:rPr lang="ru-RU" sz="2400" dirty="0" err="1"/>
              <a:t>сервлетами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Фильтры и аутентификация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JSP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718" y="957555"/>
            <a:ext cx="428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Java Server Pages &amp; Servlets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22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18" y="696951"/>
            <a:ext cx="7985538" cy="536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48" y="1044570"/>
            <a:ext cx="7266878" cy="44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524000"/>
            <a:ext cx="8096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2875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07" y="349332"/>
            <a:ext cx="6703890" cy="57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4916" y="349332"/>
            <a:ext cx="269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История </a:t>
            </a:r>
            <a:r>
              <a:rPr lang="en-US" sz="3600" dirty="0" smtClean="0"/>
              <a:t>Java</a:t>
            </a:r>
            <a:endParaRPr lang="ru-RU" sz="36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1490980"/>
            <a:ext cx="7696200" cy="38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47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Знакомство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8407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Как меня зовут?</a:t>
            </a:r>
          </a:p>
          <a:p>
            <a:pPr marL="342900" indent="-342900"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Какое у меня образование?</a:t>
            </a:r>
          </a:p>
          <a:p>
            <a:pPr marL="342900" indent="-342900"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Чем я занимаюсь в данный момент?</a:t>
            </a:r>
          </a:p>
          <a:p>
            <a:pPr marL="342900" indent="-342900"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Почему я решил программировать?</a:t>
            </a:r>
          </a:p>
          <a:p>
            <a:pPr marL="342900" indent="-342900"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Почему я выбрал </a:t>
            </a:r>
            <a:r>
              <a:rPr lang="en-US" sz="2400" dirty="0">
                <a:cs typeface="Times New Roman" panose="02020603050405020304" pitchFamily="18" charset="0"/>
              </a:rPr>
              <a:t>Java?</a:t>
            </a:r>
          </a:p>
          <a:p>
            <a:pPr marL="342900" indent="-342900"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Какую цель я ставлю перед курсами?</a:t>
            </a:r>
          </a:p>
          <a:p>
            <a:pPr marL="342900" indent="-342900">
              <a:buAutoNum type="arabicPeriod"/>
            </a:pPr>
            <a:r>
              <a:rPr lang="ru-RU" sz="2400" dirty="0">
                <a:cs typeface="Times New Roman" panose="02020603050405020304" pitchFamily="18" charset="0"/>
              </a:rPr>
              <a:t>Пробовал ли я самостоятельно изучать? Что не получалось?</a:t>
            </a:r>
          </a:p>
        </p:txBody>
      </p:sp>
    </p:spTree>
    <p:extLst>
      <p:ext uri="{BB962C8B-B14F-4D97-AF65-F5344CB8AC3E}">
        <p14:creationId xmlns:p14="http://schemas.microsoft.com/office/powerpoint/2010/main" val="18860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4916" y="349332"/>
            <a:ext cx="269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История </a:t>
            </a:r>
            <a:r>
              <a:rPr lang="en-US" sz="3600" dirty="0" smtClean="0"/>
              <a:t>Java</a:t>
            </a:r>
            <a:endParaRPr lang="ru-RU" sz="3600" dirty="0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051560"/>
            <a:ext cx="7620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4916" y="349332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Плюсы </a:t>
            </a:r>
            <a:r>
              <a:rPr lang="en-US" sz="3600" dirty="0" smtClean="0"/>
              <a:t>Java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8184" y="1208407"/>
            <a:ext cx="9825461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itchFamily="34" charset="0"/>
                <a:cs typeface="Microsoft Sans Serif" pitchFamily="34" charset="0"/>
              </a:rPr>
              <a:t>Прост в изучении и разработке</a:t>
            </a:r>
            <a:endParaRPr lang="en-US" sz="2400" dirty="0">
              <a:latin typeface="Calibri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itchFamily="34" charset="0"/>
                <a:cs typeface="Microsoft Sans Serif" pitchFamily="34" charset="0"/>
              </a:rPr>
              <a:t>Объектно-ориентированный</a:t>
            </a:r>
            <a:r>
              <a:rPr lang="en-US" sz="2400" dirty="0" smtClean="0">
                <a:latin typeface="Calibri" pitchFamily="34" charset="0"/>
                <a:cs typeface="Microsoft Sans Serif" pitchFamily="34" charset="0"/>
              </a:rPr>
              <a:t> </a:t>
            </a:r>
            <a:endParaRPr lang="en-US" sz="2400" dirty="0">
              <a:latin typeface="Calibri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itchFamily="34" charset="0"/>
                <a:cs typeface="Microsoft Sans Serif" pitchFamily="34" charset="0"/>
              </a:rPr>
              <a:t>Кросс-платформенный (</a:t>
            </a:r>
            <a:r>
              <a:rPr lang="en-US" altLang="ru-RU" sz="2400" dirty="0">
                <a:latin typeface="Calibri" pitchFamily="34" charset="0"/>
                <a:cs typeface="Microsoft Sans Serif" pitchFamily="34" charset="0"/>
              </a:rPr>
              <a:t>write once, run everywhere</a:t>
            </a:r>
            <a:r>
              <a:rPr lang="ru-RU" sz="2400" dirty="0" smtClean="0">
                <a:latin typeface="Calibri" pitchFamily="34" charset="0"/>
                <a:cs typeface="Microsoft Sans Serif" pitchFamily="34" charset="0"/>
              </a:rPr>
              <a:t>)</a:t>
            </a:r>
            <a:endParaRPr lang="en-US" sz="2400" dirty="0">
              <a:latin typeface="Calibri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itchFamily="34" charset="0"/>
                <a:cs typeface="Microsoft Sans Serif" pitchFamily="34" charset="0"/>
              </a:rPr>
              <a:t>Работает на распределённых системах</a:t>
            </a:r>
            <a:endParaRPr lang="en-US" sz="2400" dirty="0">
              <a:latin typeface="Calibri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alibri" pitchFamily="34" charset="0"/>
                <a:cs typeface="Microsoft Sans Serif" pitchFamily="34" charset="0"/>
              </a:rPr>
              <a:t>Безопасный</a:t>
            </a:r>
            <a:r>
              <a:rPr lang="en-US" sz="2400" dirty="0" smtClean="0">
                <a:latin typeface="Calibri" pitchFamily="34" charset="0"/>
                <a:cs typeface="Microsoft Sans Serif" pitchFamily="34" charset="0"/>
              </a:rPr>
              <a:t>  </a:t>
            </a:r>
            <a:endParaRPr lang="en-US" sz="2400" dirty="0">
              <a:latin typeface="Calibri" pitchFamily="34" charset="0"/>
              <a:cs typeface="Microsoft Sans Serif" pitchFamily="3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ru-RU" sz="2400" dirty="0" smtClean="0">
                <a:latin typeface="Calibri" pitchFamily="34" charset="0"/>
                <a:cs typeface="Microsoft Sans Serif" pitchFamily="34" charset="0"/>
              </a:rPr>
              <a:t>Многопоточный</a:t>
            </a:r>
            <a:endParaRPr lang="ru-RU" altLang="ru-RU" sz="2400" dirty="0" smtClean="0">
              <a:latin typeface="Calibri" pitchFamily="34" charset="0"/>
              <a:cs typeface="Microsoft Sans Serif" pitchFamily="3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ru-RU" altLang="ru-RU" sz="2400" dirty="0" smtClean="0">
                <a:latin typeface="Calibri" pitchFamily="34" charset="0"/>
                <a:cs typeface="Microsoft Sans Serif" pitchFamily="34" charset="0"/>
              </a:rPr>
              <a:t>Встроенный </a:t>
            </a:r>
            <a:r>
              <a:rPr lang="ru-RU" altLang="ru-RU" sz="2400" dirty="0">
                <a:latin typeface="Calibri" pitchFamily="34" charset="0"/>
                <a:cs typeface="Microsoft Sans Serif" pitchFamily="34" charset="0"/>
              </a:rPr>
              <a:t>сборщик мусора</a:t>
            </a:r>
          </a:p>
          <a:p>
            <a:pPr marL="342900" lvl="1" indent="-3429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ru-RU" altLang="ru-RU" sz="2400" dirty="0">
                <a:latin typeface="Calibri" pitchFamily="34" charset="0"/>
                <a:cs typeface="Microsoft Sans Serif" pitchFamily="34" charset="0"/>
              </a:rPr>
              <a:t>Обнаружение ошибок на этапе компиляции</a:t>
            </a:r>
            <a:endParaRPr lang="en-US" altLang="ru-RU" sz="2400" dirty="0">
              <a:latin typeface="Calibri" pitchFamily="34" charset="0"/>
              <a:cs typeface="Microsoft Sans Serif" pitchFamily="3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ru-RU" altLang="ru-RU" sz="2400" dirty="0">
                <a:latin typeface="Calibri" pitchFamily="34" charset="0"/>
                <a:cs typeface="Microsoft Sans Serif" pitchFamily="34" charset="0"/>
              </a:rPr>
              <a:t>Встроенная обработка ошибок </a:t>
            </a:r>
            <a:r>
              <a:rPr lang="en-US" altLang="ru-RU" sz="2400" dirty="0">
                <a:latin typeface="Calibri" pitchFamily="34" charset="0"/>
                <a:cs typeface="Microsoft Sans Serif" pitchFamily="34" charset="0"/>
              </a:rPr>
              <a:t>(exceptions handling)</a:t>
            </a:r>
            <a:endParaRPr lang="ru-RU" altLang="ru-RU" sz="2400" dirty="0">
              <a:latin typeface="Calibri" pitchFamily="34" charset="0"/>
              <a:cs typeface="Microsoft Sans Serif" pitchFamily="3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ru-RU" altLang="ru-RU" sz="2400" dirty="0" smtClean="0">
                <a:latin typeface="Calibri" pitchFamily="34" charset="0"/>
                <a:cs typeface="Microsoft Sans Serif" pitchFamily="34" charset="0"/>
              </a:rPr>
              <a:t>Поддержка </a:t>
            </a:r>
            <a:r>
              <a:rPr lang="ru-RU" altLang="ru-RU" sz="2400" dirty="0">
                <a:latin typeface="Calibri" pitchFamily="34" charset="0"/>
                <a:cs typeface="Microsoft Sans Serif" pitchFamily="34" charset="0"/>
              </a:rPr>
              <a:t>работы с высокоуровневыми сетевыми протоколами</a:t>
            </a:r>
          </a:p>
          <a:p>
            <a:pPr marL="342900" lvl="1" indent="-34290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ru-RU" altLang="ru-RU" sz="2400" dirty="0" smtClean="0">
                <a:latin typeface="Calibri" pitchFamily="34" charset="0"/>
                <a:cs typeface="Microsoft Sans Serif" pitchFamily="34" charset="0"/>
              </a:rPr>
              <a:t>…</a:t>
            </a:r>
            <a:endParaRPr lang="en-US" sz="2400" dirty="0">
              <a:latin typeface="Calibri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5243" y="349332"/>
            <a:ext cx="330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Технологии </a:t>
            </a:r>
            <a:r>
              <a:rPr lang="en-US" sz="3600" dirty="0" smtClean="0"/>
              <a:t>Java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8185" y="1208407"/>
            <a:ext cx="80590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0713" algn="l"/>
              </a:tabLst>
            </a:pPr>
            <a:r>
              <a:rPr lang="en-US" altLang="ru-RU" sz="2400" dirty="0"/>
              <a:t>SE - Standard Edition</a:t>
            </a:r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r>
              <a:rPr lang="ru-RU" altLang="ru-RU" sz="2000" dirty="0"/>
              <a:t>Основа </a:t>
            </a:r>
            <a:r>
              <a:rPr lang="en-US" altLang="ru-RU" sz="2000" dirty="0"/>
              <a:t>java. </a:t>
            </a:r>
            <a:r>
              <a:rPr lang="ru-RU" altLang="ru-RU" sz="2000" dirty="0"/>
              <a:t>Базовые библиотеки, компилятор, утилиты, виртуальная машина (интерпретатор)</a:t>
            </a:r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r>
              <a:rPr lang="ru-RU" altLang="ru-RU" sz="2000" dirty="0" smtClean="0"/>
              <a:t>Настольные </a:t>
            </a:r>
            <a:r>
              <a:rPr lang="ru-RU" altLang="ru-RU" sz="2000" dirty="0"/>
              <a:t>приложения: Консольные приложения, приложения с графическим интерфейсом пользователя (</a:t>
            </a:r>
            <a:r>
              <a:rPr lang="en-US" altLang="ru-RU" sz="2000" dirty="0"/>
              <a:t>GUI, Graphical User Interface</a:t>
            </a:r>
            <a:r>
              <a:rPr lang="en-US" altLang="ru-RU" sz="2000" dirty="0" smtClean="0"/>
              <a:t>)</a:t>
            </a:r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endParaRPr lang="en-US" altLang="ru-RU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0713" algn="l"/>
              </a:tabLst>
            </a:pPr>
            <a:r>
              <a:rPr lang="en-US" altLang="ru-RU" sz="2400" dirty="0"/>
              <a:t>EE - Enterprise Edition</a:t>
            </a:r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r>
              <a:rPr lang="ru-RU" altLang="ru-RU" sz="2000" dirty="0" smtClean="0"/>
              <a:t>Приложения </a:t>
            </a:r>
            <a:r>
              <a:rPr lang="ru-RU" altLang="ru-RU" sz="2000" dirty="0"/>
              <a:t>для сети </a:t>
            </a:r>
            <a:r>
              <a:rPr lang="en-US" altLang="ru-RU" sz="2000" dirty="0"/>
              <a:t>Internet</a:t>
            </a:r>
            <a:r>
              <a:rPr lang="ru-RU" altLang="ru-RU" sz="2000" dirty="0"/>
              <a:t>/</a:t>
            </a:r>
            <a:r>
              <a:rPr lang="en-US" altLang="ru-RU" sz="2000" dirty="0"/>
              <a:t>Intranet, </a:t>
            </a:r>
            <a:r>
              <a:rPr lang="ru-RU" altLang="ru-RU" sz="2000" dirty="0"/>
              <a:t>приложения масштаба предприятий (трехуровневая модель</a:t>
            </a:r>
            <a:r>
              <a:rPr lang="ru-RU" altLang="ru-RU" sz="2000" dirty="0" smtClean="0"/>
              <a:t>)</a:t>
            </a:r>
            <a:endParaRPr lang="en-US" altLang="ru-RU" sz="2000" dirty="0" smtClean="0"/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endParaRPr lang="en-US" altLang="ru-RU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0713" algn="l"/>
              </a:tabLst>
            </a:pPr>
            <a:r>
              <a:rPr lang="en-US" altLang="ru-RU" sz="2400" dirty="0"/>
              <a:t>ME </a:t>
            </a:r>
            <a:r>
              <a:rPr lang="en-US" altLang="ru-RU" sz="2400" dirty="0" smtClean="0"/>
              <a:t>- Micro	 </a:t>
            </a:r>
            <a:r>
              <a:rPr lang="en-US" altLang="ru-RU" sz="2400" dirty="0"/>
              <a:t>Edition</a:t>
            </a:r>
            <a:endParaRPr lang="ru-RU" altLang="ru-RU" sz="2400" dirty="0"/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r>
              <a:rPr lang="ru-RU" altLang="ru-RU" sz="2000" dirty="0" smtClean="0"/>
              <a:t>Приложения </a:t>
            </a:r>
            <a:r>
              <a:rPr lang="ru-RU" altLang="ru-RU" sz="2000" dirty="0"/>
              <a:t>для мобильных и встраиваемых </a:t>
            </a:r>
            <a:r>
              <a:rPr lang="ru-RU" altLang="ru-RU" sz="2000" dirty="0" smtClean="0"/>
              <a:t>устройств</a:t>
            </a:r>
            <a:endParaRPr lang="en-US" altLang="ru-RU" sz="2000" dirty="0" smtClean="0"/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endParaRPr lang="en-US" sz="2000" dirty="0" smtClean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0713" algn="l"/>
              </a:tabLst>
            </a:pPr>
            <a:r>
              <a:rPr lang="ru-RU" altLang="ru-RU" sz="2400" dirty="0" err="1" smtClean="0"/>
              <a:t>JavaFX</a:t>
            </a:r>
            <a:endParaRPr lang="en-US" altLang="ru-RU" sz="2400" dirty="0" smtClean="0"/>
          </a:p>
          <a:p>
            <a:pPr marL="342900" lvl="1" indent="-342900">
              <a:lnSpc>
                <a:spcPct val="90000"/>
              </a:lnSpc>
              <a:tabLst>
                <a:tab pos="620713" algn="l"/>
              </a:tabLst>
            </a:pPr>
            <a:r>
              <a:rPr lang="en-US" altLang="ru-RU" sz="2400" dirty="0" smtClean="0"/>
              <a:t>	</a:t>
            </a:r>
            <a:r>
              <a:rPr lang="ru-RU" altLang="ru-RU" sz="2000" dirty="0" smtClean="0"/>
              <a:t>Платформа для создания RIA</a:t>
            </a:r>
          </a:p>
          <a:p>
            <a:pPr marL="342900" lvl="1" indent="-342900">
              <a:lnSpc>
                <a:spcPct val="90000"/>
              </a:lnSpc>
              <a:tabLst>
                <a:tab pos="620713" algn="l"/>
              </a:tabLst>
            </a:pPr>
            <a:r>
              <a:rPr lang="ru-RU" altLang="ru-RU" sz="2000" dirty="0" smtClean="0"/>
              <a:t>	приложения с насыщенным графическим интерфейсом</a:t>
            </a:r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endParaRPr lang="en-US" altLang="ru-RU" sz="2000" dirty="0"/>
          </a:p>
          <a:p>
            <a:pPr marL="179388" lvl="1" indent="277813">
              <a:lnSpc>
                <a:spcPct val="90000"/>
              </a:lnSpc>
              <a:tabLst>
                <a:tab pos="620713" algn="l"/>
              </a:tabLst>
            </a:pPr>
            <a:endParaRPr lang="en-US" alt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0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1631" y="349332"/>
            <a:ext cx="417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Java</a:t>
            </a:r>
            <a:r>
              <a:rPr lang="ru-RU" sz="3600" dirty="0" smtClean="0"/>
              <a:t> </a:t>
            </a:r>
            <a:r>
              <a:rPr lang="en-US" altLang="ru-RU" sz="3600" dirty="0" smtClean="0"/>
              <a:t>Standard Edition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104900"/>
            <a:ext cx="6896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8972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Программы (</a:t>
            </a:r>
            <a:r>
              <a:rPr lang="ru-RU" sz="2400" dirty="0" err="1"/>
              <a:t>software</a:t>
            </a:r>
            <a:r>
              <a:rPr lang="ru-RU" sz="2400" dirty="0"/>
              <a:t>) – набор машинных инструкций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создания программ нужны программные языки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Программные языки – упрощенная форма человеческих языков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С этой точки зрения программные языки делятся на: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Машинный язык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Ассемблер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Языки высокого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6808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8855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1. Машинный язык: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Инструкции и данные представляют собой бинарный код вида </a:t>
            </a:r>
            <a:endParaRPr lang="ru-RU" sz="2400" dirty="0" smtClean="0"/>
          </a:p>
          <a:p>
            <a:r>
              <a:rPr lang="ru-RU" sz="2400" dirty="0"/>
              <a:t>	</a:t>
            </a:r>
            <a:r>
              <a:rPr lang="ru-RU" sz="2400" dirty="0" smtClean="0"/>
              <a:t>10001011101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Код специфичен для данной машины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Читать и отлаживать очень и очень сложно</a:t>
            </a:r>
          </a:p>
        </p:txBody>
      </p:sp>
    </p:spTree>
    <p:extLst>
      <p:ext uri="{BB962C8B-B14F-4D97-AF65-F5344CB8AC3E}">
        <p14:creationId xmlns:p14="http://schemas.microsoft.com/office/powerpoint/2010/main" val="15816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7765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Ассемблер: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Инструкции представляют собой короткие </a:t>
            </a:r>
            <a:r>
              <a:rPr lang="ru-RU" sz="2400" dirty="0" err="1"/>
              <a:t>псевдослова</a:t>
            </a:r>
            <a:r>
              <a:rPr lang="ru-RU" sz="2400" dirty="0"/>
              <a:t> вида ADDF3 R1, R2,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запуска программы требуется перевести ассемблерный код в машинный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Код также специфичен для данной машины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Читать и отлаживать проще, но все же сложно</a:t>
            </a:r>
          </a:p>
        </p:txBody>
      </p:sp>
    </p:spTree>
    <p:extLst>
      <p:ext uri="{BB962C8B-B14F-4D97-AF65-F5344CB8AC3E}">
        <p14:creationId xmlns:p14="http://schemas.microsoft.com/office/powerpoint/2010/main" val="9162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5788" y="34933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9885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 Языки высокого уровня (</a:t>
            </a:r>
            <a:r>
              <a:rPr lang="ru-RU" sz="2400" dirty="0" err="1"/>
              <a:t>Java</a:t>
            </a:r>
            <a:r>
              <a:rPr lang="ru-RU" sz="2400" dirty="0"/>
              <a:t>, C/C++, C# и т.д.):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Можно составлять сложные </a:t>
            </a:r>
            <a:r>
              <a:rPr lang="ru-RU" sz="2400" dirty="0" smtClean="0"/>
              <a:t>выражения:</a:t>
            </a:r>
            <a:endParaRPr lang="ru-RU" sz="2400" dirty="0"/>
          </a:p>
          <a:p>
            <a:r>
              <a:rPr lang="ru-RU" sz="2400" dirty="0"/>
              <a:t>   </a:t>
            </a:r>
            <a:r>
              <a:rPr lang="ru-RU" sz="2400" dirty="0" smtClean="0"/>
              <a:t>	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en-US" sz="2400" dirty="0" smtClean="0"/>
              <a:t>square = 2 * 2 * 3,14</a:t>
            </a:r>
            <a:r>
              <a:rPr lang="ru-RU" sz="2400" dirty="0" smtClean="0"/>
              <a:t>;</a:t>
            </a:r>
            <a:endParaRPr lang="ru-RU" sz="2400" dirty="0"/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запуска программы требуется интерпретатор или компилятор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Код может не быть специфичным для данной машины (в случае с интерпретатором)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Читать и отлаживать наиболее просто</a:t>
            </a:r>
          </a:p>
        </p:txBody>
      </p:sp>
    </p:spTree>
    <p:extLst>
      <p:ext uri="{BB962C8B-B14F-4D97-AF65-F5344CB8AC3E}">
        <p14:creationId xmlns:p14="http://schemas.microsoft.com/office/powerpoint/2010/main" val="36503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1758" y="349332"/>
            <a:ext cx="270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Трансляторы</a:t>
            </a:r>
            <a:endParaRPr lang="ru-RU" sz="3600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7" y="1935501"/>
            <a:ext cx="8677275" cy="3009900"/>
          </a:xfrm>
          <a:prstGeom prst="rect">
            <a:avLst/>
          </a:prstGeom>
        </p:spPr>
      </p:pic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245477" y="2707513"/>
            <a:ext cx="169227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85" tIns="50393" rIns="100785" bIns="50393">
            <a:spAutoFit/>
          </a:bodyPr>
          <a:lstStyle>
            <a:lvl1pPr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Достоинства</a:t>
            </a:r>
          </a:p>
        </p:txBody>
      </p:sp>
    </p:spTree>
    <p:extLst>
      <p:ext uri="{BB962C8B-B14F-4D97-AF65-F5344CB8AC3E}">
        <p14:creationId xmlns:p14="http://schemas.microsoft.com/office/powerpoint/2010/main" val="10257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929" y="3616785"/>
            <a:ext cx="7114231" cy="25782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9140" y="349332"/>
            <a:ext cx="906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Интерпретация/компиляция исходного кода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9885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Программа на языке высокого уровня называется исходным кодом (</a:t>
            </a:r>
            <a:r>
              <a:rPr lang="ru-RU" sz="2400" dirty="0" err="1"/>
              <a:t>source</a:t>
            </a:r>
            <a:r>
              <a:rPr lang="ru-RU" sz="2400" dirty="0"/>
              <a:t> </a:t>
            </a:r>
            <a:r>
              <a:rPr lang="ru-RU" sz="2400" dirty="0" err="1"/>
              <a:t>code</a:t>
            </a:r>
            <a:r>
              <a:rPr lang="ru-RU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запуска исходного кода требуется интерпретатор или компилятор</a:t>
            </a:r>
          </a:p>
          <a:p>
            <a:endParaRPr lang="ru-RU" sz="2400" dirty="0"/>
          </a:p>
          <a:p>
            <a:r>
              <a:rPr lang="ru-RU" sz="2400" dirty="0"/>
              <a:t>Интерпретатор читает выражения в исходном коде </a:t>
            </a:r>
            <a:r>
              <a:rPr lang="ru-RU" sz="2400" dirty="0" smtClean="0"/>
              <a:t>одно </a:t>
            </a:r>
            <a:r>
              <a:rPr lang="ru-RU" sz="2400" dirty="0"/>
              <a:t>за другим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переводит </a:t>
            </a:r>
            <a:r>
              <a:rPr lang="ru-RU" sz="2400" dirty="0"/>
              <a:t>их в машинный код </a:t>
            </a:r>
            <a:r>
              <a:rPr lang="ru-RU" sz="2400" dirty="0" smtClean="0"/>
              <a:t>и </a:t>
            </a:r>
            <a:r>
              <a:rPr lang="ru-RU" sz="2400" dirty="0"/>
              <a:t>сразу выполняет:</a:t>
            </a:r>
          </a:p>
        </p:txBody>
      </p:sp>
    </p:spTree>
    <p:extLst>
      <p:ext uri="{BB962C8B-B14F-4D97-AF65-F5344CB8AC3E}">
        <p14:creationId xmlns:p14="http://schemas.microsoft.com/office/powerpoint/2010/main" val="16498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93" y="349332"/>
            <a:ext cx="10058400" cy="57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9140" y="349332"/>
            <a:ext cx="906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Интерпретация/компиляция исходного кода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988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Компилятор переводит исходный код в машинную </a:t>
            </a:r>
            <a:r>
              <a:rPr lang="ru-RU" sz="2400" dirty="0" smtClean="0"/>
              <a:t>форму </a:t>
            </a:r>
            <a:r>
              <a:rPr lang="ru-RU" sz="2400" dirty="0"/>
              <a:t>и сохраняет ее в отдельном месте </a:t>
            </a:r>
            <a:r>
              <a:rPr lang="ru-RU" sz="2400" dirty="0" smtClean="0"/>
              <a:t>(</a:t>
            </a:r>
            <a:r>
              <a:rPr lang="ru-RU" sz="2400" dirty="0"/>
              <a:t>файле), которая может выполняться независимо от </a:t>
            </a:r>
            <a:r>
              <a:rPr lang="ru-RU" sz="2400" dirty="0" smtClean="0"/>
              <a:t>этапа </a:t>
            </a:r>
            <a:r>
              <a:rPr lang="ru-RU" sz="2400" dirty="0"/>
              <a:t>компиляции:</a:t>
            </a:r>
          </a:p>
        </p:txBody>
      </p:sp>
      <p:pic>
        <p:nvPicPr>
          <p:cNvPr id="10" name="Рисунок 9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480" y="3052690"/>
            <a:ext cx="9918357" cy="21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7546" y="349332"/>
            <a:ext cx="719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Схема </a:t>
            </a:r>
            <a:r>
              <a:rPr lang="ru-RU" sz="3600" dirty="0" smtClean="0"/>
              <a:t>выполнения </a:t>
            </a:r>
            <a:r>
              <a:rPr lang="en-US" sz="3600" dirty="0" smtClean="0"/>
              <a:t>java-</a:t>
            </a:r>
            <a:r>
              <a:rPr lang="ru-RU" sz="3600" dirty="0"/>
              <a:t>программы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9" y="1610591"/>
            <a:ext cx="635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8136" y="406766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sz="3600" dirty="0">
                <a:cs typeface="Arial" panose="020B0604020202020204" pitchFamily="34" charset="0"/>
              </a:rPr>
              <a:t>Java</a:t>
            </a:r>
            <a:r>
              <a:rPr lang="ru-RU" altLang="ru-RU" sz="3600" dirty="0">
                <a:cs typeface="Arial" panose="020B0604020202020204" pitchFamily="34" charset="0"/>
              </a:rPr>
              <a:t> </a:t>
            </a:r>
            <a:r>
              <a:rPr lang="en-US" altLang="ru-RU" sz="3600" dirty="0">
                <a:cs typeface="Arial" panose="020B0604020202020204" pitchFamily="34" charset="0"/>
              </a:rPr>
              <a:t>Virtual Machine (JVM)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8184" y="1208407"/>
            <a:ext cx="98254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Осуществляет поддержку конкретной аппаратной платформы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Работает с аппаратно-независимым байт-кодом, полученным на этапе компиляции исходного кода в байт-код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Байт-код может быть запущен на любом компьютере (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win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/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mac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/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unix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), на котором установлена JVM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Программная реализация JVM содержится в составе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Java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Runtime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Environment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(JRE)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JRE можно установить отдельно – а можно, в составе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Java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Development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Kit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(JDK) </a:t>
            </a:r>
            <a:endParaRPr lang="en-US" sz="2400" dirty="0">
              <a:latin typeface="Calibri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5931" y="403718"/>
            <a:ext cx="4871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3600" dirty="0">
                <a:cs typeface="Arial" panose="020B0604020202020204" pitchFamily="34" charset="0"/>
              </a:rPr>
              <a:t>Работа с памятью в </a:t>
            </a:r>
            <a:r>
              <a:rPr lang="en-US" altLang="ru-RU" sz="3600" dirty="0">
                <a:cs typeface="Arial" panose="020B0604020202020204" pitchFamily="34" charset="0"/>
              </a:rPr>
              <a:t>Java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8184" y="1208407"/>
            <a:ext cx="98254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Выделять память физически не требуется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Высвобождение памяти происходит автоматически с помощью встроенного сборщика мусора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Сборщик мусора (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garbage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collector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) автоматически проверяет область памяти, где живут объекты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Java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–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Java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</a:t>
            </a:r>
            <a:r>
              <a:rPr lang="ru-RU" sz="2400" dirty="0" err="1">
                <a:latin typeface="Calibri" pitchFamily="34" charset="0"/>
                <a:cs typeface="Microsoft Sans Serif" pitchFamily="34" charset="0"/>
              </a:rPr>
              <a:t>Heap</a:t>
            </a:r>
            <a:r>
              <a:rPr lang="ru-RU" sz="2400" dirty="0">
                <a:latin typeface="Calibri" pitchFamily="34" charset="0"/>
                <a:cs typeface="Microsoft Sans Serif" pitchFamily="34" charset="0"/>
              </a:rPr>
              <a:t> (куча) – и уничтожает их, если они стали не нужны программе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itchFamily="34" charset="0"/>
                <a:cs typeface="Microsoft Sans Serif" pitchFamily="34" charset="0"/>
              </a:rPr>
              <a:t>Алгоритм работы сборщика мусора зависит от конкретной платформы – а значит, конкретной </a:t>
            </a:r>
            <a:r>
              <a:rPr lang="ru-RU" sz="2400" dirty="0" smtClean="0">
                <a:latin typeface="Calibri" pitchFamily="34" charset="0"/>
                <a:cs typeface="Microsoft Sans Serif" pitchFamily="34" charset="0"/>
              </a:rPr>
              <a:t>JVM</a:t>
            </a:r>
            <a:endParaRPr lang="ru-RU" sz="2400" dirty="0">
              <a:latin typeface="Calibri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5784" y="349332"/>
            <a:ext cx="356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Настройка среды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995" y="1550020"/>
            <a:ext cx="2796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JDK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JAVA_HOME,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IDE</a:t>
            </a:r>
            <a:endParaRPr lang="ru-RU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NetBeans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Eclipse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IntelliJ IDEA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60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0354" y="349332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Пример программы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6179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HelloWorld {</a:t>
            </a:r>
          </a:p>
          <a:p>
            <a:pPr lvl="1"/>
            <a:r>
              <a:rPr lang="en-US" sz="2400" dirty="0"/>
              <a:t>public static void main(String 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lvl="1"/>
            <a:r>
              <a:rPr lang="ru-RU" sz="2400" dirty="0" smtClean="0"/>
              <a:t>	</a:t>
            </a:r>
            <a:r>
              <a:rPr lang="en-US" sz="2400" dirty="0" err="1" smtClean="0"/>
              <a:t>System.</a:t>
            </a:r>
            <a:r>
              <a:rPr lang="en-US" sz="2400" i="1" dirty="0" err="1" smtClean="0"/>
              <a:t>out.println</a:t>
            </a:r>
            <a:r>
              <a:rPr lang="en-US" sz="2400" i="1" dirty="0"/>
              <a:t>("Hello world!");</a:t>
            </a:r>
          </a:p>
          <a:p>
            <a:pPr lvl="1"/>
            <a:r>
              <a:rPr lang="ru-RU" sz="2400" dirty="0"/>
              <a:t>}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86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5850" y="349332"/>
            <a:ext cx="402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Домашнее задание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5332" y="1361209"/>
            <a:ext cx="10157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Поставить </a:t>
            </a:r>
            <a:r>
              <a:rPr lang="en-US" sz="2000" dirty="0" smtClean="0"/>
              <a:t>JDK, </a:t>
            </a:r>
            <a:r>
              <a:rPr lang="ru-RU" sz="2000" dirty="0" smtClean="0"/>
              <a:t>настроить среду (</a:t>
            </a:r>
            <a:r>
              <a:rPr lang="en-US" sz="2000" dirty="0"/>
              <a:t>environment</a:t>
            </a:r>
            <a:r>
              <a:rPr lang="ru-RU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Написать программу в блокноте, которая выводит на экран фразу «Привет, </a:t>
            </a:r>
            <a:r>
              <a:rPr lang="en-US" sz="2000" dirty="0" smtClean="0"/>
              <a:t>Java!</a:t>
            </a:r>
            <a:r>
              <a:rPr lang="ru-RU" sz="2000" dirty="0" smtClean="0"/>
              <a:t>»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Запустить программу из командной строки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Создать </a:t>
            </a:r>
            <a:r>
              <a:rPr lang="en-US" sz="2000" dirty="0" smtClean="0"/>
              <a:t>jar-</a:t>
            </a:r>
            <a:r>
              <a:rPr lang="ru-RU" sz="2000" dirty="0" smtClean="0"/>
              <a:t>файл и выполнить его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Jar-</a:t>
            </a:r>
            <a:r>
              <a:rPr lang="ru-RU" sz="2000" dirty="0" smtClean="0"/>
              <a:t>файл выслать на </a:t>
            </a:r>
            <a:r>
              <a:rPr lang="en-US" sz="2000" dirty="0" smtClean="0"/>
              <a:t>htp.java.trainer@gmail.com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endParaRPr lang="ru-RU" sz="2000" dirty="0" smtClean="0"/>
          </a:p>
          <a:p>
            <a:r>
              <a:rPr lang="ru-RU" sz="2000" dirty="0" smtClean="0"/>
              <a:t>Дополнительно: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Зарегистрироваться на </a:t>
            </a:r>
            <a:r>
              <a:rPr lang="en-US" sz="2000" dirty="0" smtClean="0"/>
              <a:t>github.com</a:t>
            </a:r>
            <a:r>
              <a:rPr lang="ru-RU" sz="2000" dirty="0" smtClean="0"/>
              <a:t>, создать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и добавить</a:t>
            </a:r>
            <a:r>
              <a:rPr lang="en-US" sz="2000" dirty="0" smtClean="0"/>
              <a:t> </a:t>
            </a:r>
            <a:r>
              <a:rPr lang="ru-RU" sz="2000" dirty="0" smtClean="0"/>
              <a:t>в него </a:t>
            </a:r>
            <a:r>
              <a:rPr lang="en-US" sz="2000" dirty="0" smtClean="0"/>
              <a:t>jar-</a:t>
            </a:r>
            <a:r>
              <a:rPr lang="ru-RU" sz="2000" dirty="0" smtClean="0"/>
              <a:t>файл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Используя </a:t>
            </a:r>
            <a:r>
              <a:rPr lang="ru-RU" sz="2000" dirty="0" err="1" smtClean="0"/>
              <a:t>java.util.Scanner</a:t>
            </a:r>
            <a:r>
              <a:rPr lang="ru-RU" sz="2000" dirty="0" smtClean="0"/>
              <a:t> написать программу, которая принимает на вход имя пользователя, и сразу же его выводит в виде «Привет, </a:t>
            </a:r>
            <a:r>
              <a:rPr lang="ru-RU" sz="2000" smtClean="0"/>
              <a:t>пользователь!»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234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22" y="696951"/>
            <a:ext cx="5795530" cy="49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63" y="349332"/>
            <a:ext cx="5796248" cy="58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50" y="349332"/>
            <a:ext cx="6315673" cy="56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96" y="349332"/>
            <a:ext cx="5138582" cy="57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38" y="515587"/>
            <a:ext cx="4986698" cy="56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9779" y="398239"/>
            <a:ext cx="2715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План работы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04693" y="1315843"/>
            <a:ext cx="57404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Класс: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Вопросы;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Основные понятия теории и поведения;</a:t>
            </a:r>
          </a:p>
          <a:p>
            <a:endParaRPr lang="ru-RU" sz="2400" dirty="0" smtClean="0"/>
          </a:p>
          <a:p>
            <a:r>
              <a:rPr lang="ru-RU" sz="2400" dirty="0" smtClean="0"/>
              <a:t>Дом: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Теория;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Практика.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464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793" y="349332"/>
            <a:ext cx="619048" cy="6952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Introduction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58" y="349332"/>
            <a:ext cx="7088458" cy="54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233954</TotalTime>
  <Words>876</Words>
  <Application>Microsoft Office PowerPoint</Application>
  <PresentationFormat>Широкоэкранный</PresentationFormat>
  <Paragraphs>268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Microsoft Sans Serif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43</cp:revision>
  <dcterms:created xsi:type="dcterms:W3CDTF">2015-09-27T08:29:24Z</dcterms:created>
  <dcterms:modified xsi:type="dcterms:W3CDTF">2015-09-28T18:29:28Z</dcterms:modified>
</cp:coreProperties>
</file>