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58"/>
  </p:notesMasterIdLst>
  <p:sldIdLst>
    <p:sldId id="256" r:id="rId2"/>
    <p:sldId id="276" r:id="rId3"/>
    <p:sldId id="296" r:id="rId4"/>
    <p:sldId id="295" r:id="rId5"/>
    <p:sldId id="258" r:id="rId6"/>
    <p:sldId id="311" r:id="rId7"/>
    <p:sldId id="260" r:id="rId8"/>
    <p:sldId id="261" r:id="rId9"/>
    <p:sldId id="312" r:id="rId10"/>
    <p:sldId id="264" r:id="rId11"/>
    <p:sldId id="313" r:id="rId12"/>
    <p:sldId id="263" r:id="rId13"/>
    <p:sldId id="265" r:id="rId14"/>
    <p:sldId id="293" r:id="rId15"/>
    <p:sldId id="262" r:id="rId16"/>
    <p:sldId id="294" r:id="rId17"/>
    <p:sldId id="298" r:id="rId18"/>
    <p:sldId id="267" r:id="rId19"/>
    <p:sldId id="269" r:id="rId20"/>
    <p:sldId id="270" r:id="rId21"/>
    <p:sldId id="271" r:id="rId22"/>
    <p:sldId id="272" r:id="rId23"/>
    <p:sldId id="314" r:id="rId24"/>
    <p:sldId id="266" r:id="rId25"/>
    <p:sldId id="273" r:id="rId26"/>
    <p:sldId id="277" r:id="rId27"/>
    <p:sldId id="278" r:id="rId28"/>
    <p:sldId id="279" r:id="rId29"/>
    <p:sldId id="280" r:id="rId30"/>
    <p:sldId id="281" r:id="rId31"/>
    <p:sldId id="287" r:id="rId32"/>
    <p:sldId id="315" r:id="rId33"/>
    <p:sldId id="288" r:id="rId34"/>
    <p:sldId id="316" r:id="rId35"/>
    <p:sldId id="289" r:id="rId36"/>
    <p:sldId id="290" r:id="rId37"/>
    <p:sldId id="283" r:id="rId38"/>
    <p:sldId id="317" r:id="rId39"/>
    <p:sldId id="291" r:id="rId40"/>
    <p:sldId id="318" r:id="rId41"/>
    <p:sldId id="282" r:id="rId42"/>
    <p:sldId id="285" r:id="rId43"/>
    <p:sldId id="284" r:id="rId44"/>
    <p:sldId id="299" r:id="rId45"/>
    <p:sldId id="300" r:id="rId46"/>
    <p:sldId id="301" r:id="rId47"/>
    <p:sldId id="302" r:id="rId48"/>
    <p:sldId id="303" r:id="rId49"/>
    <p:sldId id="305" r:id="rId50"/>
    <p:sldId id="307" r:id="rId51"/>
    <p:sldId id="308" r:id="rId52"/>
    <p:sldId id="309" r:id="rId53"/>
    <p:sldId id="310" r:id="rId54"/>
    <p:sldId id="286" r:id="rId55"/>
    <p:sldId id="297" r:id="rId56"/>
    <p:sldId id="27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37" autoAdjust="0"/>
  </p:normalViewPr>
  <p:slideViewPr>
    <p:cSldViewPr snapToGrid="0">
      <p:cViewPr varScale="1">
        <p:scale>
          <a:sx n="115" d="100"/>
          <a:sy n="115" d="100"/>
        </p:scale>
        <p:origin x="-4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0FC0-D506-4B30-B717-10F514C60F36}" type="datetimeFigureOut">
              <a:rPr lang="ru-RU" smtClean="0"/>
              <a:pPr/>
              <a:t>02.10.2015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D453-E35C-4D69-AFBA-F7E51C10F7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709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996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747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7479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407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585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2286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6098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2769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276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6599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895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480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327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372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856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856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0843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7327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6090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449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4802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624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4809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0296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4347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4347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8018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8018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6661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43777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5964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5964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133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4809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10736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1225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81797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8202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039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07392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07392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756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820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561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02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747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D618-2FC1-4B4E-968B-C1A35CA75501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63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1CBC-A962-440A-A73F-F4297002C84B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3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20FA-129D-4E63-8D01-9F194A0A4E8B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14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ED6F-A235-4BCB-B71A-50BCD77B2030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55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CFE-0C4F-4104-864B-948F530EF814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8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E23E-598A-41EA-A0E6-E47D7733D586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21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AED9-46BF-42A6-A498-637B1839250E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4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58D-B289-4A13-8E7B-FC20B1B5ECF0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4BA3-E488-4ACC-8DC2-CFBEB9C05EED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49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E81A11-1062-446B-AD91-C8E467EE57D3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673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089-B743-4ED0-B31C-034B78A055E1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74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9D0C5-4499-4FF3-B48A-0277E0458FE3}" type="datetime1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21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study-java.ru/uroki-java/rabota-so-strokami-v-java-osnovnye-metody-klassa-strin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study-java.ru/uroki-java/arifmeticheskie-operatory-i-matematika-v-java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udy-java.ru/category/uroki-java/" TargetMode="External"/><Relationship Id="rId5" Type="http://schemas.openxmlformats.org/officeDocument/2006/relationships/hyperlink" Target="http://maxsite.org/page/how-to-put-your-project-on-github-com" TargetMode="External"/><Relationship Id="rId4" Type="http://schemas.openxmlformats.org/officeDocument/2006/relationships/hyperlink" Target="https://github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crypto.pp.ua/2010/06/sborka-musora-i-osvobozhdenie-resursov-v-java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A1%D0%B1%D0%BE%D1%80%D0%BA%D0%B0_%D0%BC%D1%83%D1%81%D0%BE%D1%80%D0%B0_(%D0%BF%D1%80%D0%BE%D0%B3%D1%80%D0%B0%D0%BC%D0%BC%D0%B8%D1%80%D0%BE%D0%B2%D0%B0%D0%BD%D0%B8%D0%B5)" TargetMode="External"/><Relationship Id="rId5" Type="http://schemas.openxmlformats.org/officeDocument/2006/relationships/hyperlink" Target="https://docs.google.com/document/d/14N-GpPDLud7qyeeXST0bfgrVAF1Ftemd2JeukJjuJzw" TargetMode="External"/><Relationship Id="rId4" Type="http://schemas.openxmlformats.org/officeDocument/2006/relationships/hyperlink" Target="https://drive.google.com/drive/folders/0BzkVEw0Vena6ZHMtQnh3OTBabG8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1755" y="349332"/>
            <a:ext cx="7272337" cy="5165398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>
          <a:xfrm>
            <a:off x="4458853" y="6459784"/>
            <a:ext cx="3038142" cy="36512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3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10748" y="410349"/>
            <a:ext cx="1038970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Целочисленные типы 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 </a:t>
            </a:r>
            <a:r>
              <a:rPr lang="en-US" altLang="ru-RU" sz="3200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byte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, short, </a:t>
            </a:r>
            <a:r>
              <a:rPr lang="en-US" altLang="ru-RU" sz="3200" b="1" kern="0" dirty="0" err="1">
                <a:solidFill>
                  <a:srgbClr val="000000"/>
                </a:solidFill>
                <a:latin typeface="Arial"/>
                <a:ea typeface="+mj-ea"/>
                <a:cs typeface="+mj-cs"/>
              </a:rPr>
              <a:t>int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, long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1042988" y="1346971"/>
            <a:ext cx="103671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Литералы имеют примитивный тип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long,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если последним символом является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l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или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L;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(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например, 1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l, 10L, 100l, 10000L, 1000000l);</a:t>
            </a:r>
          </a:p>
          <a:p>
            <a:pPr lvl="0" defTabSz="914400"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byte x = 15;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short y = 046;</a:t>
            </a:r>
          </a:p>
          <a:p>
            <a:pPr lvl="0" defTabSz="914400">
              <a:defRPr/>
            </a:pP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z = 0x153; 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long k = 1000000000000L;</a:t>
            </a:r>
          </a:p>
        </p:txBody>
      </p:sp>
    </p:spTree>
    <p:extLst>
      <p:ext uri="{BB962C8B-B14F-4D97-AF65-F5344CB8AC3E}">
        <p14:creationId xmlns:p14="http://schemas.microsoft.com/office/powerpoint/2010/main" xmlns="" val="29464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10748" y="410349"/>
            <a:ext cx="1038970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Целочисленные типы 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 </a:t>
            </a:r>
            <a:r>
              <a:rPr lang="en-US" altLang="ru-RU" sz="3200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byte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, short, </a:t>
            </a:r>
            <a:r>
              <a:rPr lang="en-US" altLang="ru-RU" sz="3200" b="1" kern="0" dirty="0" err="1">
                <a:solidFill>
                  <a:srgbClr val="000000"/>
                </a:solidFill>
                <a:latin typeface="Arial"/>
                <a:ea typeface="+mj-ea"/>
                <a:cs typeface="+mj-cs"/>
              </a:rPr>
              <a:t>int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, long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7" name="Рисунок 3" descr="slide19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3123" y="1759640"/>
            <a:ext cx="61817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5"/>
          <p:cNvSpPr>
            <a:spLocks noChangeArrowheads="1"/>
          </p:cNvSpPr>
          <p:nvPr/>
        </p:nvSpPr>
        <p:spPr bwMode="auto">
          <a:xfrm>
            <a:off x="1463122" y="3920228"/>
            <a:ext cx="6156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FF0000"/>
                </a:solidFill>
              </a:rPr>
              <a:t>byte </a:t>
            </a:r>
            <a:r>
              <a:rPr lang="en-US" sz="2400" kern="0" dirty="0" smtClean="0">
                <a:solidFill>
                  <a:srgbClr val="FF0000"/>
                </a:solidFill>
              </a:rPr>
              <a:t>x = 158; //! </a:t>
            </a:r>
            <a:r>
              <a:rPr lang="en-US" sz="2400" kern="0" dirty="0" smtClean="0">
                <a:solidFill>
                  <a:srgbClr val="FF0000"/>
                </a:solidFill>
              </a:rPr>
              <a:t>Compilation error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byte y = (byte) 158;</a:t>
            </a:r>
          </a:p>
        </p:txBody>
      </p:sp>
    </p:spTree>
    <p:extLst>
      <p:ext uri="{BB962C8B-B14F-4D97-AF65-F5344CB8AC3E}">
        <p14:creationId xmlns:p14="http://schemas.microsoft.com/office/powerpoint/2010/main" xmlns="" val="29464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67409" y="435061"/>
            <a:ext cx="9305304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Типы с плавающей точкой 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 </a:t>
            </a:r>
            <a:r>
              <a:rPr lang="en-US" altLang="ru-RU" sz="3200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float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и 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double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3" name="Прямоугольник 5"/>
          <p:cNvSpPr>
            <a:spLocks noChangeArrowheads="1"/>
          </p:cNvSpPr>
          <p:nvPr/>
        </p:nvSpPr>
        <p:spPr bwMode="auto">
          <a:xfrm>
            <a:off x="1116012" y="1557338"/>
            <a:ext cx="94592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Типы с плавающей точкой могут задаваться литералами, которые либо содержат десятичную запятую, либо записаны в т.н. экспоненциальной форме (через символ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или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, либо заканчиваются на символы (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F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или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f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–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тип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float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или символы (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D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или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d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 –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тип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double;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double pi = 3.14;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double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6.02E23;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float j = 2.718f;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double k = 123.4E+306D;</a:t>
            </a:r>
          </a:p>
        </p:txBody>
      </p:sp>
    </p:spTree>
    <p:extLst>
      <p:ext uri="{BB962C8B-B14F-4D97-AF65-F5344CB8AC3E}">
        <p14:creationId xmlns:p14="http://schemas.microsoft.com/office/powerpoint/2010/main" xmlns="" val="3977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060173" y="484488"/>
            <a:ext cx="9333241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Типы с плавающей точкой 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</a:t>
            </a:r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altLang="ru-RU" sz="3200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float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и 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double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6" name="Прямоугольник 5"/>
          <p:cNvSpPr>
            <a:spLocks noChangeArrowheads="1"/>
          </p:cNvSpPr>
          <p:nvPr/>
        </p:nvSpPr>
        <p:spPr bwMode="auto">
          <a:xfrm>
            <a:off x="1268275" y="1426126"/>
            <a:ext cx="71294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о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умолчанию примитивный тип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double;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Размер примитивных типов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c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плавающей точкой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</p:txBody>
      </p:sp>
      <p:pic>
        <p:nvPicPr>
          <p:cNvPr id="17" name="Рисунок 3" descr="slide2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8685" y="2876688"/>
            <a:ext cx="4248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57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8136" y="406766"/>
            <a:ext cx="373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Приведение типов</a:t>
            </a:r>
            <a:endParaRPr 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8184" y="1208407"/>
            <a:ext cx="98254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В случае, если присваиваются данные сходных типов, например числа, проблемы присваивания можно обойти с помощью т.н. приведения типов. Например: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;</a:t>
            </a:r>
            <a:br>
              <a:rPr lang="ru-RU" sz="2400" b="1" kern="0" dirty="0" smtClean="0">
                <a:solidFill>
                  <a:sysClr val="windowText" lastClr="000000"/>
                </a:solidFill>
              </a:rPr>
            </a:br>
            <a:r>
              <a:rPr lang="ru-RU" sz="2400" b="1" kern="0" dirty="0" err="1" smtClean="0">
                <a:solidFill>
                  <a:sysClr val="windowText" lastClr="000000"/>
                </a:solidFill>
              </a:rPr>
              <a:t>double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z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=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10.5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;</a:t>
            </a:r>
            <a:br>
              <a:rPr lang="ru-RU" sz="2400" b="1" kern="0" dirty="0" smtClean="0">
                <a:solidFill>
                  <a:sysClr val="windowText" lastClr="000000"/>
                </a:solidFill>
              </a:rPr>
            </a:b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=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z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Для приведения типов перед присваиваемым выражением надо поставить нужный нам тип в круглых скобках (часто остальное выражение тоже приходится брать в скобки из-за приоритетов). В этом случае присваивание выполнится, и в 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попадет значение 10. При этом часть данных может теряться, как в нашем примере при преобразовании из дробного числа в целое всегда отбрасывается дробная часть.</a:t>
            </a:r>
          </a:p>
        </p:txBody>
      </p:sp>
    </p:spTree>
    <p:extLst>
      <p:ext uri="{BB962C8B-B14F-4D97-AF65-F5344CB8AC3E}">
        <p14:creationId xmlns:p14="http://schemas.microsoft.com/office/powerpoint/2010/main" xmlns="" val="25519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049978" y="484488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Строковый тип 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</a:t>
            </a:r>
            <a:r>
              <a:rPr 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String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2" name="Прямоугольник 5"/>
          <p:cNvSpPr>
            <a:spLocks noChangeArrowheads="1"/>
          </p:cNvSpPr>
          <p:nvPr/>
        </p:nvSpPr>
        <p:spPr bwMode="auto">
          <a:xfrm>
            <a:off x="971550" y="1341438"/>
            <a:ext cx="71294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rgbClr val="FF0000"/>
                </a:solidFill>
              </a:rPr>
              <a:t>Не является примитивным типом!</a:t>
            </a:r>
            <a:endParaRPr lang="ru-RU" sz="2400" kern="0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Литералы строкового типа должны содержаться в двойных кавычках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"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"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String str0 =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""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String str1 =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«Привет,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Java!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"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String str2 = "Time to get up!!!";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String str3 = str1 + str2 + "\n";</a:t>
            </a:r>
          </a:p>
        </p:txBody>
      </p:sp>
    </p:spTree>
    <p:extLst>
      <p:ext uri="{BB962C8B-B14F-4D97-AF65-F5344CB8AC3E}">
        <p14:creationId xmlns:p14="http://schemas.microsoft.com/office/powerpoint/2010/main" xmlns="" val="3390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5931" y="403718"/>
            <a:ext cx="399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Работа </a:t>
            </a:r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со строками</a:t>
            </a:r>
            <a:endParaRPr 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8184" y="1208407"/>
            <a:ext cx="98254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Оператор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‘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+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’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может применяться не только к числам, но и к строкам.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 сложении двух строк происходит их склеивание. Например: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= "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Hello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";</a:t>
            </a:r>
            <a:br>
              <a:rPr lang="ru-RU" sz="2400" b="1" kern="0" dirty="0" smtClean="0">
                <a:solidFill>
                  <a:sysClr val="windowText" lastClr="000000"/>
                </a:solidFill>
              </a:rPr>
            </a:br>
            <a:r>
              <a:rPr lang="ru-RU" sz="2400" b="1" kern="0" dirty="0" err="1" smtClean="0">
                <a:solidFill>
                  <a:sysClr val="windowText" lastClr="000000"/>
                </a:solidFill>
              </a:rPr>
              <a:t>s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=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+ "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world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!";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В результате в переменной 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s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будет находиться значение "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Hello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world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!". Следует помнить, что при сложении двух слов оператор не вставляет между ними пробела, поэтому пробел должен быть предусмотрен в одной из строк, либо прибавлен отдельной строкой: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kern="0" dirty="0" err="1" smtClean="0">
                <a:solidFill>
                  <a:sysClr val="windowText" lastClr="000000"/>
                </a:solidFill>
              </a:rPr>
              <a:t>String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= "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Hello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";</a:t>
            </a:r>
            <a:br>
              <a:rPr lang="ru-RU" sz="2400" b="1" kern="0" dirty="0" smtClean="0">
                <a:solidFill>
                  <a:sysClr val="windowText" lastClr="000000"/>
                </a:solidFill>
              </a:rPr>
            </a:br>
            <a:r>
              <a:rPr lang="ru-RU" sz="2400" b="1" kern="0" dirty="0" err="1" smtClean="0">
                <a:solidFill>
                  <a:sysClr val="windowText" lastClr="000000"/>
                </a:solidFill>
              </a:rPr>
              <a:t>String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s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=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+ " " + "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world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!";</a:t>
            </a:r>
          </a:p>
        </p:txBody>
      </p:sp>
    </p:spTree>
    <p:extLst>
      <p:ext uri="{BB962C8B-B14F-4D97-AF65-F5344CB8AC3E}">
        <p14:creationId xmlns:p14="http://schemas.microsoft.com/office/powerpoint/2010/main" xmlns="" val="4408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5931" y="403718"/>
            <a:ext cx="399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Работа </a:t>
            </a:r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со строками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8184" y="1208407"/>
            <a:ext cx="98254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При сложении строк один из аргументов может быть и не строкой. В этом случае он автоматически преобразуется в строку: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= 15;</a:t>
            </a:r>
            <a:br>
              <a:rPr lang="ru-RU" sz="2400" b="1" kern="0" dirty="0" smtClean="0">
                <a:solidFill>
                  <a:sysClr val="windowText" lastClr="000000"/>
                </a:solidFill>
              </a:rPr>
            </a:br>
            <a:r>
              <a:rPr lang="ru-RU" sz="2400" b="1" kern="0" dirty="0" err="1" smtClean="0">
                <a:solidFill>
                  <a:sysClr val="windowText" lastClr="000000"/>
                </a:solidFill>
              </a:rPr>
              <a:t>String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s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= "Значение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= "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+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В  переменной 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s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будет строка "Значение 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= 15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В связи с этим следует помнить, что если один из аргументов сложения будет строкой, сложение выполняется по строковому типу: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= 15;</a:t>
            </a:r>
            <a:br>
              <a:rPr lang="ru-RU" sz="2400" b="1" kern="0" dirty="0" smtClean="0">
                <a:solidFill>
                  <a:sysClr val="windowText" lastClr="000000"/>
                </a:solidFill>
              </a:rPr>
            </a:br>
            <a:r>
              <a:rPr lang="ru-RU" sz="2400" b="1" kern="0" dirty="0" err="1" smtClean="0">
                <a:solidFill>
                  <a:sysClr val="windowText" lastClr="000000"/>
                </a:solidFill>
              </a:rPr>
              <a:t>String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y1 = </a:t>
            </a:r>
            <a:r>
              <a:rPr lang="ru-RU" sz="2400" b="1" kern="0" dirty="0" err="1" smtClean="0">
                <a:solidFill>
                  <a:sysClr val="windowText" lastClr="000000"/>
                </a:solidFill>
              </a:rPr>
              <a:t>x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+ "20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";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В переменной y1 будет строковое значение "1520"</a:t>
            </a:r>
          </a:p>
        </p:txBody>
      </p:sp>
    </p:spTree>
    <p:extLst>
      <p:ext uri="{BB962C8B-B14F-4D97-AF65-F5344CB8AC3E}">
        <p14:creationId xmlns:p14="http://schemas.microsoft.com/office/powerpoint/2010/main" xmlns="" val="4408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552123" y="0"/>
            <a:ext cx="8280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Идентификаторы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8350" y="1122834"/>
            <a:ext cx="93090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Идентификатор в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является именем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переменной, класса или метода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может начинаться с символов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($)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,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(_)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и символов 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'A'-'Z', '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a'-'z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‘, '0'-'9'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не может начинаться с цифры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,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но могут быть в названии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является чувствительным к регистру (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CapsLock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и не имеет ограничений на длину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Примеры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идентификаторов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 smtClean="0">
                <a:solidFill>
                  <a:sysClr val="windowText" lastClr="000000"/>
                </a:solidFill>
              </a:rPr>
              <a:t>userName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,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user_name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,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_sys_var1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,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$change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2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07427" y="0"/>
            <a:ext cx="8280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Ключевые слова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Java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4" name="Рисунок 3" descr="slide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9732" y="1246402"/>
            <a:ext cx="83439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1763713" y="5084763"/>
            <a:ext cx="7552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Зарезервированные литералы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 null, true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и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false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9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nX85ptFrpR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375" y="535460"/>
            <a:ext cx="5302957" cy="53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60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731534" y="11206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Комментарии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23502" y="1774567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1.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//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comment on one 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2.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/*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comment on one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or more lines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3.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/**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documentation comment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can also span one or more lines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*/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1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0637" y="0"/>
            <a:ext cx="8280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Инструкции, блоки, пробельные символы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71550" y="1412875"/>
            <a:ext cx="756126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Инструкция – это одна или несколько строк кода, оканчивающихся символом точки с запятой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(;):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totals = a + b +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Блок – это набор из нуля или нескольких инструкций, находящихся внутри открытой и закрытой фигурных скобок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x = y + 1;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y = x + 1;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xmlns="" val="24173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412443" y="0"/>
            <a:ext cx="8280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Инструкции, блоки, пробельные символы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00113" y="1196975"/>
            <a:ext cx="756126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Блок используется при определении класса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public class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private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day;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private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month;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private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year;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412443" y="0"/>
            <a:ext cx="8280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Инструкции, блоки, пробельные символы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00113" y="1196975"/>
            <a:ext cx="756126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Блоки можно вкладывать друг в друга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while (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&lt; large 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a = a +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if ( a == max 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b = b + a;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a = 0;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=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+ 1;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709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909935" y="468012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Локальные переменные, их объявление, присваивание значений переменным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4" name="Прямоугольник 5"/>
          <p:cNvSpPr>
            <a:spLocks noChangeArrowheads="1"/>
          </p:cNvSpPr>
          <p:nvPr/>
        </p:nvSpPr>
        <p:spPr bwMode="auto">
          <a:xfrm>
            <a:off x="1042987" y="1412875"/>
            <a:ext cx="938647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public class Assign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public static void main (String[]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args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{ 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lvl="0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        char c;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String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str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// c = 'A'; //! Compilation error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str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= "Hi out there!";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 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}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0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190022" y="369158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Классы - модель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для объектов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2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884831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В промышленном производстве на основе единственой модели или чертежа может изготовляться огромное количество деталей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В объектно-ориентированном программировании класс – это аналог модели или чертежа для создания объектов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 описывает структуру данных, которые будут содержаться в объекте (состояние объекта), когда объект будет создан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2400" kern="0" dirty="0" smtClean="0">
                <a:solidFill>
                  <a:sysClr val="windowText" lastClr="000000"/>
                </a:solidFill>
              </a:rPr>
            </a:b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 описывает поведение, которым обладает каждый объект данного класса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(неизменное на протяжение всей жизни объекта)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.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9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552486" y="402110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Объявление классов в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Java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6" name="Прямоугольник 5"/>
          <p:cNvSpPr>
            <a:spLocks noChangeArrowheads="1"/>
          </p:cNvSpPr>
          <p:nvPr/>
        </p:nvSpPr>
        <p:spPr bwMode="auto">
          <a:xfrm>
            <a:off x="971550" y="1279046"/>
            <a:ext cx="712946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Базовый синтаксис объявления класса в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Java: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&lt;modifier&gt;* class &lt;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class_name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&gt; {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&lt;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attribute_declaration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&gt;*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&lt;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constructor_declaration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&gt;*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&lt;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method_declaration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&gt;*</a:t>
            </a:r>
          </a:p>
          <a:p>
            <a:pPr algn="just" defTabSz="914400"/>
            <a:r>
              <a:rPr lang="ru-RU" sz="2400" kern="0" dirty="0" smtClean="0">
                <a:solidFill>
                  <a:sysClr val="windowText" lastClr="000000"/>
                </a:solidFill>
              </a:rPr>
              <a:t>}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public class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HelloJava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{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public static void main(String[]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args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 {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System.out.println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("Hello,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Java!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It's: ");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System.out.println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(new Date());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    }</a:t>
            </a:r>
          </a:p>
          <a:p>
            <a:pPr algn="just"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1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503059" y="410347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Объявление атрибутов (полей, переменных) класса в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Java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4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854351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Базовый синтаксис объявления атрибута (класса в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)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&lt;modifier&gt;* &lt;type&gt; &lt;name&gt; [ = &lt;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initial_value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&gt;];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public class HelloWorld2 {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public static final String GREETING = "Hello, world! It's: ";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public static void main(String[]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args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 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System.out.println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(GREETING);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System.out.println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(new Date());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5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181783" y="451536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Объявление методов класса в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Java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4" name="Прямоугольник 5"/>
          <p:cNvSpPr>
            <a:spLocks noChangeArrowheads="1"/>
          </p:cNvSpPr>
          <p:nvPr/>
        </p:nvSpPr>
        <p:spPr bwMode="auto">
          <a:xfrm>
            <a:off x="1037811" y="1146177"/>
            <a:ext cx="10067511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Базовый синтаксис объявления метода класса в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&lt;modifier&gt;* &lt;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return_type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&gt; &lt;name&gt;(&lt;argument&gt;*)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&lt;statement&gt;*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public class Greeting 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private String greeting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=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"Hello, world!";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public String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getGreeting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() 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return greeting;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public void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setGreeting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(String greeting) 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this.greeting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= greeting;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5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21827" y="426823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Объявление конструкторов класса в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Java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4" name="Прямоугольник 5"/>
          <p:cNvSpPr>
            <a:spLocks noChangeArrowheads="1"/>
          </p:cNvSpPr>
          <p:nvPr/>
        </p:nvSpPr>
        <p:spPr bwMode="auto">
          <a:xfrm>
            <a:off x="971550" y="1504330"/>
            <a:ext cx="981572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Базовый синтаксис конструктора класса в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[modifier] &lt;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class_name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&gt;(&lt;argument&gt;*)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&lt;statement&gt;*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public class Greeting 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private String greeting;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public Greeting() 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greeting = "Hello, world!";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….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:\images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4141" y="832021"/>
            <a:ext cx="7957101" cy="4959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860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909935" y="426823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Конструктор класса по умолчанию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3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984222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Всегда существует хотя бы один конструктор в классе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Если программист не описал ни одного конструктора класса, то компилятор автоматически сгенерирует так называемый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“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конструктор по умолчанию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“: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SomeClass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() {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}</a:t>
            </a:r>
            <a:endParaRPr lang="en-US" sz="2400" b="1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Это позволяет вам создавать объекты класса с помощью инструкции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    new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SomeClass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1645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025264" y="443299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Обзор терминологии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3" name="Прямоугольник 5"/>
          <p:cNvSpPr>
            <a:spLocks noChangeArrowheads="1"/>
          </p:cNvSpPr>
          <p:nvPr/>
        </p:nvSpPr>
        <p:spPr bwMode="auto">
          <a:xfrm>
            <a:off x="971550" y="1268413"/>
            <a:ext cx="10332554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 –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“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модель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”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для создания многочисленных объектов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(без создания объектов возможно использование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static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методов и переменных класса)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Объект – некоторая сущность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c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поведением (методы) и состоянием (переменные),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которые определяются классом данного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Атрибут – элемент состояния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(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синонимы – член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/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класса, поле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/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класса, переменная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/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);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8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025264" y="443299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Обзор терминологии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3" name="Прямоугольник 5"/>
          <p:cNvSpPr>
            <a:spLocks noChangeArrowheads="1"/>
          </p:cNvSpPr>
          <p:nvPr/>
        </p:nvSpPr>
        <p:spPr bwMode="auto">
          <a:xfrm>
            <a:off x="971550" y="1268413"/>
            <a:ext cx="103325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defTabSz="914400"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Метод – элемент поведения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lvl="0" algn="just" defTabSz="914400"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(синонимы – функция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/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класса)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lvl="0" algn="just" defTabSz="914400"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lvl="0" algn="just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Конструктор – метод особого вида, вызывающийся при создании объектов класса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6808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387730" y="260350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Объектные типы в 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Java</a:t>
            </a:r>
            <a:b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</a:br>
            <a:endParaRPr 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913365" y="1186967"/>
            <a:ext cx="10457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Согласно терминологии языка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Java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все типы, не являющиеся примитивными (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, char, byte, short,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, long, float, double),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называются объектными типами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Переменные объектного типа являются ссылками, то есть неявными указателями на динамически создаваемые объекты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6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387730" y="260350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Объектные типы в 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Java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913365" y="1186967"/>
            <a:ext cx="10735296" cy="504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 lvl="0" defTabSz="914400">
              <a:defRPr/>
            </a:pPr>
            <a:r>
              <a:rPr lang="en-US" sz="36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36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:</a:t>
            </a:r>
            <a:endParaRPr lang="ru-RU" sz="3600" kern="0" dirty="0" smtClean="0">
              <a:solidFill>
                <a:sysClr val="windowText" lastClr="000000"/>
              </a:solidFill>
            </a:endParaRP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class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{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private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day = 1;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private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month = 1;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private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year = 2000;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public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day,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month,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year) { 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this.day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= day;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this.month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= month;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this.year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= year;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}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public void print() { }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</a:p>
          <a:p>
            <a:pPr lvl="0" defTabSz="914400"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public class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TestMyDate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{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public static void main(String[]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args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) {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today = null;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//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today.print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(); //!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NullPointerException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today = new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(22, 7, 1964);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today.print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();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}</a:t>
            </a:r>
          </a:p>
          <a:p>
            <a:pPr lvl="0" defTabSz="914400"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816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124118" y="402109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Хранение данных в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Java-</a:t>
            </a: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программе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971550" y="1412875"/>
            <a:ext cx="1063735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Регистры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. Самое быстрое хранилище. Находится внутри процессора. Программа не работает с регистрами напрямую.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Стек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. Расположен в RAM. Имеет прямую поддержку процессора. По скорости второй после регистров. Хранятся только локальные переменные. Динамически создаваемые объекты не помещаются в стек.</a:t>
            </a: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Куча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. Пул памяти общего назначения. Также в области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RAM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. Динамически создаваемые объекты помещаются в кучу. Нет ограничения по размеру выделяемой памяти и времени жизни объекта в куче. Медленнее стека. Дополнительный расход времени на выделение памяти из кучи и поддержку работы с ней. 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2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190021" y="275710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Создание и инициализация объектов</a:t>
            </a:r>
          </a:p>
        </p:txBody>
      </p: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1027954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Инструкция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new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ClassName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()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производит следующие действия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1.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Выделяет память под объект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2.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Проводит инициализацию полей объекта с использованием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    значений, указанных при объявлении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полей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   3.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Выполняет инструкции в теле конструктора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    4. Возвращает ссылку на объект с помощью оператора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new.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today = new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(22, 7, 1964);</a:t>
            </a:r>
          </a:p>
        </p:txBody>
      </p:sp>
    </p:spTree>
    <p:extLst>
      <p:ext uri="{BB962C8B-B14F-4D97-AF65-F5344CB8AC3E}">
        <p14:creationId xmlns:p14="http://schemas.microsoft.com/office/powerpoint/2010/main" xmlns="" val="36503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041740" y="308661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Работа с памятью при создании объекта</a:t>
            </a:r>
          </a:p>
        </p:txBody>
      </p:sp>
      <p:sp>
        <p:nvSpPr>
          <p:cNvPr id="22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1042532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Объявление локальной переменной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my_birth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объектного типа выделяет память в стеке под ссылку на объект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defTabSz="914400"/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defTabSz="914400"/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my_birth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new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(22, 7, 1964);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3" name="Рисунок 3" descr="slide26_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4189" y="3311387"/>
            <a:ext cx="749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57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041740" y="308661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Работа с памятью при создании объекта</a:t>
            </a:r>
          </a:p>
        </p:txBody>
      </p:sp>
      <p:sp>
        <p:nvSpPr>
          <p:cNvPr id="22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104253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Оператор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new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выделяет в куче память под объект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класса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my_birth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new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(22, 7, 1964);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Рисунок 5" descr="slide26_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5127" y="3341882"/>
            <a:ext cx="76771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57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115881" y="325137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Работа с памятью при создании объекта</a:t>
            </a:r>
          </a:p>
        </p:txBody>
      </p:sp>
      <p:sp>
        <p:nvSpPr>
          <p:cNvPr id="17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949766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Инициализация полей объекта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my_birth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new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(22, 7, 1964);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Используются значения, указанных при объявлении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полей в классе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.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8" name="Рисунок 6" descr="slide27_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8165" y="3082235"/>
            <a:ext cx="77343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98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7603" y="588229"/>
            <a:ext cx="573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Жизненный цикл проблемы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4240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Самостоятельно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Вопрос коллеге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Вопрос </a:t>
            </a:r>
            <a:r>
              <a:rPr lang="ru-RU" sz="2400" dirty="0" err="1" smtClean="0">
                <a:cs typeface="Times New Roman" panose="02020603050405020304" pitchFamily="18" charset="0"/>
              </a:rPr>
              <a:t>тим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cs typeface="Times New Roman" panose="02020603050405020304" pitchFamily="18" charset="0"/>
              </a:rPr>
              <a:t>лиду</a:t>
            </a:r>
            <a:r>
              <a:rPr lang="ru-RU" sz="2400" dirty="0" smtClean="0"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cs typeface="Times New Roman" panose="02020603050405020304" pitchFamily="18" charset="0"/>
              </a:rPr>
              <a:t>team lead</a:t>
            </a:r>
            <a:r>
              <a:rPr lang="ru-RU" sz="2400" dirty="0" smtClean="0">
                <a:cs typeface="Times New Roman" panose="02020603050405020304" pitchFamily="18" charset="0"/>
              </a:rPr>
              <a:t>)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0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330065" y="341613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Работа с памятью при создании объекта</a:t>
            </a:r>
          </a:p>
        </p:txBody>
      </p:sp>
      <p:sp>
        <p:nvSpPr>
          <p:cNvPr id="17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9444659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Выполнение инструкций в теле конструктора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my_birth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new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(22, 7, 1964);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defTabSz="914400"/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В случае наличия нескольких конструкторов в классе в теле одного конструктора может происходить вызов другого конструктора.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8" name="Рисунок 5" descr="slide28_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6861" y="2823679"/>
            <a:ext cx="69056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996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231210" y="366327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Работа с памятью при создании объекта</a:t>
            </a:r>
          </a:p>
        </p:txBody>
      </p:sp>
      <p:sp>
        <p:nvSpPr>
          <p:cNvPr id="18" name="Прямоугольник 5"/>
          <p:cNvSpPr>
            <a:spLocks noChangeArrowheads="1"/>
          </p:cNvSpPr>
          <p:nvPr/>
        </p:nvSpPr>
        <p:spPr bwMode="auto">
          <a:xfrm>
            <a:off x="971550" y="1557338"/>
            <a:ext cx="71294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Сохранение ссылки на созданный объект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my_birth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new </a:t>
            </a:r>
            <a:r>
              <a:rPr lang="en-US" sz="2400" b="1" kern="0" dirty="0" err="1" smtClean="0">
                <a:solidFill>
                  <a:sysClr val="windowText" lastClr="000000"/>
                </a:solidFill>
              </a:rPr>
              <a:t>MyDate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(22, 7, 1964);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9" name="Рисунок 6" descr="slide29_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2708275"/>
            <a:ext cx="7677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91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812" y="349332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Оператор 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if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072" y="1550020"/>
            <a:ext cx="27085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Линейные алгоритмы позволяют решать очень ограниченный</a:t>
            </a:r>
          </a:p>
          <a:p>
            <a:pPr marL="342900" indent="-342900"/>
            <a:r>
              <a:rPr lang="ru-RU" sz="2400" kern="0" dirty="0" smtClean="0">
                <a:solidFill>
                  <a:sysClr val="windowText" lastClr="000000"/>
                </a:solidFill>
              </a:rPr>
              <a:t> круг задач. Чаще встречаются ситуации, когда надо выполнить </a:t>
            </a:r>
          </a:p>
          <a:p>
            <a:pPr marL="342900" indent="-342900"/>
            <a:r>
              <a:rPr lang="ru-RU" sz="2400" kern="0" dirty="0" smtClean="0">
                <a:solidFill>
                  <a:sysClr val="windowText" lastClr="000000"/>
                </a:solidFill>
              </a:rPr>
              <a:t>различные действия в зависимости от условия. </a:t>
            </a:r>
          </a:p>
          <a:p>
            <a:pPr marL="342900" indent="-342900"/>
            <a:r>
              <a:rPr lang="ru-RU" sz="2400" kern="0" dirty="0" smtClean="0">
                <a:solidFill>
                  <a:sysClr val="windowText" lastClr="000000"/>
                </a:solidFill>
              </a:rPr>
              <a:t>Для этого служит оператор </a:t>
            </a:r>
            <a:r>
              <a:rPr lang="ru-RU" sz="2400" kern="0" dirty="0" err="1" smtClean="0">
                <a:solidFill>
                  <a:sysClr val="windowText" lastClr="000000"/>
                </a:solidFill>
              </a:rPr>
              <a:t>if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if</a:t>
            </a:r>
            <a:r>
              <a:rPr lang="ru-RU" sz="2400" b="1" dirty="0" smtClean="0"/>
              <a:t> (Условие)</a:t>
            </a:r>
            <a:br>
              <a:rPr lang="ru-RU" sz="2400" b="1" dirty="0" smtClean="0"/>
            </a:br>
            <a:r>
              <a:rPr lang="ru-RU" sz="2400" b="1" dirty="0" smtClean="0"/>
              <a:t>   Оператор1;</a:t>
            </a:r>
            <a:br>
              <a:rPr lang="ru-RU" sz="2400" b="1" dirty="0" smtClean="0"/>
            </a:br>
            <a:r>
              <a:rPr lang="ru-RU" sz="2400" b="1" dirty="0" err="1" smtClean="0"/>
              <a:t>else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  Оператор2;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Если Условие истинно, то будет выполняться Оператор1 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если Условие ложно, будет выполняться Оператор2 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260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354" y="349332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Сокращённый вид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9334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Бывают </a:t>
            </a:r>
            <a:r>
              <a:rPr lang="ru-RU" sz="2400" dirty="0" smtClean="0"/>
              <a:t>ситуации, когда надо выполнять действие если условие истинно, но не надо ничего делать, если условие ложно.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В </a:t>
            </a:r>
            <a:r>
              <a:rPr lang="ru-RU" sz="2400" dirty="0" smtClean="0"/>
              <a:t>этом случае часть: </a:t>
            </a:r>
            <a:r>
              <a:rPr lang="ru-RU" sz="2400" dirty="0" err="1" smtClean="0"/>
              <a:t>else</a:t>
            </a:r>
            <a:r>
              <a:rPr lang="ru-RU" sz="2400" dirty="0" smtClean="0"/>
              <a:t> Оператор2; может отсутствовать и тогда оператор </a:t>
            </a:r>
            <a:r>
              <a:rPr lang="ru-RU" sz="2400" dirty="0" err="1" smtClean="0"/>
              <a:t>if</a:t>
            </a:r>
            <a:r>
              <a:rPr lang="ru-RU" sz="2400" dirty="0" smtClean="0"/>
              <a:t> примет вид</a:t>
            </a:r>
            <a:r>
              <a:rPr lang="ru-RU" sz="2400" dirty="0" smtClean="0"/>
              <a:t>: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if</a:t>
            </a:r>
            <a:r>
              <a:rPr lang="ru-RU" sz="2400" b="1" dirty="0" smtClean="0"/>
              <a:t> (Условие)</a:t>
            </a:r>
            <a:br>
              <a:rPr lang="ru-RU" sz="2400" b="1" dirty="0" smtClean="0"/>
            </a:br>
            <a:r>
              <a:rPr lang="ru-RU" sz="2400" b="1" dirty="0" smtClean="0"/>
              <a:t>   Оператор1</a:t>
            </a:r>
            <a:r>
              <a:rPr lang="ru-RU" sz="2400" b="1" dirty="0" smtClean="0"/>
              <a:t>;</a:t>
            </a:r>
          </a:p>
          <a:p>
            <a:endParaRPr lang="ru-RU" sz="2400" b="1" dirty="0" smtClean="0"/>
          </a:p>
          <a:p>
            <a:r>
              <a:rPr lang="ru-RU" sz="2400" dirty="0" smtClean="0"/>
              <a:t>Такой вариант называется сокращенным оператором </a:t>
            </a:r>
            <a:r>
              <a:rPr lang="ru-RU" sz="2400" dirty="0" err="1" smtClean="0"/>
              <a:t>if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354" y="349332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Условное выражение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86717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В качестве условия в операторе </a:t>
            </a:r>
            <a:r>
              <a:rPr lang="ru-RU" sz="2400" dirty="0" err="1" smtClean="0"/>
              <a:t>if</a:t>
            </a:r>
            <a:r>
              <a:rPr lang="ru-RU" sz="2400" dirty="0" smtClean="0"/>
              <a:t> может использоваться любое выражение имеющее результат логического типа. Это может быть выражение с операторами сравнения, или логическими операторами:</a:t>
            </a:r>
          </a:p>
          <a:p>
            <a:r>
              <a:rPr lang="ru-RU" sz="2400" b="1" dirty="0" err="1" smtClean="0"/>
              <a:t>if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a</a:t>
            </a:r>
            <a:r>
              <a:rPr lang="ru-RU" sz="2400" b="1" dirty="0" smtClean="0"/>
              <a:t> &lt; </a:t>
            </a:r>
            <a:r>
              <a:rPr lang="ru-RU" sz="2400" b="1" dirty="0" err="1" smtClean="0"/>
              <a:t>b</a:t>
            </a:r>
            <a:r>
              <a:rPr lang="ru-RU" sz="2400" b="1" dirty="0" smtClean="0"/>
              <a:t> )</a:t>
            </a:r>
            <a:br>
              <a:rPr lang="ru-RU" sz="2400" b="1" dirty="0" smtClean="0"/>
            </a:br>
            <a:r>
              <a:rPr lang="ru-RU" sz="2400" b="1" dirty="0" smtClean="0"/>
              <a:t>   </a:t>
            </a:r>
            <a:r>
              <a:rPr lang="ru-RU" sz="2400" b="1" dirty="0" err="1" smtClean="0"/>
              <a:t>x</a:t>
            </a:r>
            <a:r>
              <a:rPr lang="ru-RU" sz="2400" b="1" dirty="0" smtClean="0"/>
              <a:t> = </a:t>
            </a:r>
            <a:r>
              <a:rPr lang="ru-RU" sz="2400" b="1" dirty="0" err="1" smtClean="0"/>
              <a:t>b</a:t>
            </a:r>
            <a:r>
              <a:rPr lang="ru-RU" sz="2400" b="1" dirty="0" smtClean="0"/>
              <a:t> </a:t>
            </a:r>
            <a:r>
              <a:rPr lang="en-US" sz="2400" b="1" dirty="0" smtClean="0"/>
              <a:t>- </a:t>
            </a:r>
            <a:r>
              <a:rPr lang="ru-RU" sz="2400" b="1" dirty="0" err="1" smtClean="0"/>
              <a:t>a</a:t>
            </a:r>
            <a:r>
              <a:rPr lang="ru-RU" sz="2400" b="1" dirty="0" smtClean="0"/>
              <a:t>;</a:t>
            </a:r>
            <a:br>
              <a:rPr lang="ru-RU" sz="2400" b="1" dirty="0" smtClean="0"/>
            </a:br>
            <a:r>
              <a:rPr lang="ru-RU" sz="2400" b="1" dirty="0" err="1" smtClean="0"/>
              <a:t>else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  </a:t>
            </a:r>
            <a:r>
              <a:rPr lang="ru-RU" sz="2400" b="1" dirty="0" err="1" smtClean="0"/>
              <a:t>x</a:t>
            </a:r>
            <a:r>
              <a:rPr lang="ru-RU" sz="2400" b="1" dirty="0" smtClean="0"/>
              <a:t> = </a:t>
            </a:r>
            <a:r>
              <a:rPr lang="ru-RU" sz="2400" b="1" dirty="0" err="1" smtClean="0"/>
              <a:t>a</a:t>
            </a:r>
            <a:r>
              <a:rPr lang="ru-RU" sz="2400" b="1" dirty="0" smtClean="0"/>
              <a:t> - </a:t>
            </a:r>
            <a:r>
              <a:rPr lang="ru-RU" sz="2400" b="1" dirty="0" err="1" smtClean="0"/>
              <a:t>b</a:t>
            </a:r>
            <a:r>
              <a:rPr lang="ru-RU" sz="2400" b="1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 данном примере вычисляется модуль разности двух чисел </a:t>
            </a:r>
            <a:r>
              <a:rPr lang="ru-RU" sz="2400" dirty="0" err="1" smtClean="0"/>
              <a:t>a</a:t>
            </a:r>
            <a:r>
              <a:rPr lang="ru-RU" sz="2400" dirty="0" smtClean="0"/>
              <a:t> и </a:t>
            </a:r>
            <a:r>
              <a:rPr lang="ru-RU" sz="2400" dirty="0" err="1" smtClean="0"/>
              <a:t>b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354" y="349332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Условное выражение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7800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Вопрос, какое значение получит переменная </a:t>
            </a:r>
            <a:r>
              <a:rPr lang="en-US" sz="2400" dirty="0" smtClean="0"/>
              <a:t>y</a:t>
            </a:r>
            <a:r>
              <a:rPr lang="en-US" sz="2400" dirty="0" smtClean="0"/>
              <a:t>?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y = false;</a:t>
            </a:r>
            <a:br>
              <a:rPr lang="en-US" sz="2400" b="1" dirty="0" smtClean="0"/>
            </a:b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smtClean="0"/>
              <a:t>x = 96</a:t>
            </a:r>
            <a:r>
              <a:rPr lang="en-US" sz="2400" b="1" dirty="0" smtClean="0"/>
              <a:t>;</a:t>
            </a:r>
            <a:br>
              <a:rPr lang="en-US" sz="2400" b="1" dirty="0" smtClean="0"/>
            </a:br>
            <a:r>
              <a:rPr lang="en-US" sz="2400" b="1" dirty="0" smtClean="0"/>
              <a:t>if (x % 16 == 0)</a:t>
            </a:r>
            <a:r>
              <a:rPr lang="ru-RU" sz="24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 y = true;</a:t>
            </a:r>
            <a:br>
              <a:rPr lang="en-US" sz="2400" b="1" dirty="0" smtClean="0"/>
            </a:br>
            <a:r>
              <a:rPr lang="en-US" sz="2400" b="1" dirty="0" smtClean="0"/>
              <a:t>else</a:t>
            </a:r>
            <a:br>
              <a:rPr lang="en-US" sz="2400" b="1" dirty="0" smtClean="0"/>
            </a:br>
            <a:r>
              <a:rPr lang="en-US" sz="2400" b="1" dirty="0" smtClean="0"/>
              <a:t>   y = false;</a:t>
            </a:r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354" y="349332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Составной оператор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9188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Важно </a:t>
            </a:r>
            <a:r>
              <a:rPr lang="ru-RU" sz="2400" dirty="0" smtClean="0"/>
              <a:t>еще учитывать то, что по условию, а также после </a:t>
            </a:r>
            <a:r>
              <a:rPr lang="ru-RU" sz="2400" dirty="0" err="1" smtClean="0"/>
              <a:t>else</a:t>
            </a:r>
            <a:r>
              <a:rPr lang="ru-RU" sz="2400" dirty="0" smtClean="0"/>
              <a:t> должен стоять только один оператор. Если между </a:t>
            </a:r>
            <a:r>
              <a:rPr lang="ru-RU" sz="2400" dirty="0" err="1" smtClean="0"/>
              <a:t>if</a:t>
            </a:r>
            <a:r>
              <a:rPr lang="ru-RU" sz="2400" dirty="0" smtClean="0"/>
              <a:t> и </a:t>
            </a:r>
            <a:r>
              <a:rPr lang="ru-RU" sz="2400" dirty="0" err="1" smtClean="0"/>
              <a:t>else</a:t>
            </a:r>
            <a:r>
              <a:rPr lang="ru-RU" sz="2400" dirty="0" smtClean="0"/>
              <a:t> будет несколько операторов, возникнет синтаксическая ошибка.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Чтобы </a:t>
            </a:r>
            <a:r>
              <a:rPr lang="ru-RU" sz="2400" dirty="0" smtClean="0"/>
              <a:t>обойти это требование, используется так называемый составной оператор, который представляет собой любое количество операторов (0 и более) взятых в фигурные скобки:</a:t>
            </a:r>
          </a:p>
          <a:p>
            <a:r>
              <a:rPr lang="ru-RU" sz="2400" b="1" dirty="0" smtClean="0"/>
              <a:t>{</a:t>
            </a:r>
            <a:br>
              <a:rPr lang="ru-RU" sz="2400" b="1" dirty="0" smtClean="0"/>
            </a:br>
            <a:r>
              <a:rPr lang="ru-RU" sz="2400" b="1" dirty="0" smtClean="0"/>
              <a:t>  операторы</a:t>
            </a:r>
            <a:br>
              <a:rPr lang="ru-RU" sz="2400" b="1" dirty="0" smtClean="0"/>
            </a:br>
            <a:r>
              <a:rPr lang="ru-RU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354" y="349332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Составной оператор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91355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Например:</a:t>
            </a:r>
          </a:p>
          <a:p>
            <a:r>
              <a:rPr lang="ru-RU" sz="2400" b="1" dirty="0" smtClean="0"/>
              <a:t>{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f</a:t>
            </a:r>
            <a:r>
              <a:rPr lang="ru-RU" sz="2400" b="1" dirty="0" smtClean="0"/>
              <a:t> = </a:t>
            </a:r>
            <a:r>
              <a:rPr lang="ru-RU" sz="2400" b="1" dirty="0" err="1" smtClean="0"/>
              <a:t>a</a:t>
            </a:r>
            <a:r>
              <a:rPr lang="ru-RU" sz="2400" b="1" dirty="0" smtClean="0"/>
              <a:t> + </a:t>
            </a:r>
            <a:r>
              <a:rPr lang="ru-RU" sz="2400" b="1" dirty="0" err="1" smtClean="0"/>
              <a:t>b</a:t>
            </a:r>
            <a:r>
              <a:rPr lang="ru-RU" sz="2400" b="1" dirty="0" smtClean="0"/>
              <a:t> 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c</a:t>
            </a:r>
            <a:r>
              <a:rPr lang="ru-RU" sz="2400" b="1" dirty="0" smtClean="0"/>
              <a:t> = </a:t>
            </a:r>
            <a:r>
              <a:rPr lang="ru-RU" sz="2400" b="1" dirty="0" err="1" smtClean="0"/>
              <a:t>f</a:t>
            </a:r>
            <a:r>
              <a:rPr lang="ru-RU" sz="2400" b="1" dirty="0" smtClean="0"/>
              <a:t> * </a:t>
            </a:r>
            <a:r>
              <a:rPr lang="ru-RU" sz="2400" b="1" dirty="0" err="1" smtClean="0"/>
              <a:t>a</a:t>
            </a:r>
            <a:r>
              <a:rPr lang="ru-RU" sz="2400" b="1" dirty="0" smtClean="0"/>
              <a:t> 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m</a:t>
            </a:r>
            <a:r>
              <a:rPr lang="ru-RU" sz="2400" b="1" dirty="0" smtClean="0"/>
              <a:t> = </a:t>
            </a:r>
            <a:r>
              <a:rPr lang="ru-RU" sz="2400" b="1" dirty="0" err="1" smtClean="0"/>
              <a:t>f</a:t>
            </a:r>
            <a:r>
              <a:rPr lang="ru-RU" sz="2400" b="1" dirty="0" smtClean="0"/>
              <a:t> * </a:t>
            </a:r>
            <a:r>
              <a:rPr lang="ru-RU" sz="2400" b="1" dirty="0" err="1" smtClean="0"/>
              <a:t>c</a:t>
            </a:r>
            <a:r>
              <a:rPr lang="ru-RU" sz="2400" b="1" dirty="0" smtClean="0"/>
              <a:t>;</a:t>
            </a:r>
            <a:br>
              <a:rPr lang="ru-RU" sz="2400" b="1" dirty="0" smtClean="0"/>
            </a:br>
            <a:r>
              <a:rPr lang="ru-RU" sz="2400" b="1" dirty="0" smtClean="0"/>
              <a:t>}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Такая группа воспринимается как один сложный оператор и может использоваться в операторе </a:t>
            </a:r>
            <a:r>
              <a:rPr lang="ru-RU" sz="2400" dirty="0" err="1" smtClean="0"/>
              <a:t>if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Следует помнить, что внутри составного оператора могут быть любые операторы, в т.ч. другие составные.</a:t>
            </a:r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354" y="349332"/>
            <a:ext cx="4586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200" kern="0" dirty="0" smtClean="0">
                <a:solidFill>
                  <a:srgbClr val="000000"/>
                </a:solidFill>
                <a:latin typeface="Arial"/>
              </a:rPr>
              <a:t>Вложенные операторы</a:t>
            </a:r>
            <a:endParaRPr lang="ru-RU" altLang="ru-RU" sz="32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1" y="1361209"/>
            <a:ext cx="96921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В качестве оператора, выполняемого по условию, в операторе </a:t>
            </a:r>
            <a:r>
              <a:rPr lang="ru-RU" sz="2400" dirty="0" err="1" smtClean="0"/>
              <a:t>if</a:t>
            </a:r>
            <a:r>
              <a:rPr lang="ru-RU" sz="2400" dirty="0" smtClean="0"/>
              <a:t> может использоваться другой оператор </a:t>
            </a:r>
            <a:r>
              <a:rPr lang="ru-RU" sz="2400" dirty="0" err="1" smtClean="0"/>
              <a:t>if</a:t>
            </a:r>
            <a:r>
              <a:rPr lang="ru-RU" sz="2400" dirty="0" smtClean="0"/>
              <a:t> . В таком случае говорят о вложенных условных операторах. Такая конструкция имеет вид</a:t>
            </a:r>
            <a:r>
              <a:rPr lang="ru-RU" sz="2400" dirty="0" smtClean="0"/>
              <a:t>: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if</a:t>
            </a:r>
            <a:r>
              <a:rPr lang="ru-RU" sz="2400" b="1" dirty="0" smtClean="0"/>
              <a:t> (Условие1)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if</a:t>
            </a:r>
            <a:r>
              <a:rPr lang="ru-RU" sz="2400" b="1" dirty="0" smtClean="0"/>
              <a:t> (</a:t>
            </a:r>
            <a:r>
              <a:rPr lang="ru-RU" sz="2400" b="1" dirty="0" smtClean="0"/>
              <a:t>Условие2)</a:t>
            </a:r>
            <a:br>
              <a:rPr lang="ru-RU" sz="2400" b="1" dirty="0" smtClean="0"/>
            </a:br>
            <a:r>
              <a:rPr lang="ru-RU" sz="2400" b="1" dirty="0" smtClean="0"/>
              <a:t>    Оператор1;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else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   Оператор2;</a:t>
            </a:r>
            <a:br>
              <a:rPr lang="ru-RU" sz="2400" b="1" dirty="0" smtClean="0"/>
            </a:br>
            <a:r>
              <a:rPr lang="ru-RU" sz="2400" b="1" dirty="0" err="1" smtClean="0"/>
              <a:t>else</a:t>
            </a:r>
            <a:r>
              <a:rPr lang="ru-RU" sz="2400" b="1" dirty="0" smtClean="0"/>
              <a:t> </a:t>
            </a:r>
            <a:br>
              <a:rPr lang="ru-RU" sz="2400" b="1" dirty="0" smtClean="0"/>
            </a:br>
            <a:r>
              <a:rPr lang="ru-RU" sz="2400" b="1" dirty="0" smtClean="0"/>
              <a:t> Оператор3;</a:t>
            </a:r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235" y="33285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if else if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1" y="1361209"/>
            <a:ext cx="9983729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Встречаются </a:t>
            </a:r>
            <a:r>
              <a:rPr lang="ru-RU" sz="2400" dirty="0" smtClean="0"/>
              <a:t>задачи, в которых выбор следует сделать между более чем двумя возможными вариантами. </a:t>
            </a:r>
            <a:r>
              <a:rPr lang="ru-RU" sz="2400" dirty="0" smtClean="0"/>
              <a:t>Тогда применяется конструкция </a:t>
            </a:r>
            <a:r>
              <a:rPr lang="ru-RU" sz="2400" dirty="0" err="1" smtClean="0"/>
              <a:t>if</a:t>
            </a:r>
            <a:r>
              <a:rPr lang="ru-RU" sz="2400" dirty="0" smtClean="0"/>
              <a:t> </a:t>
            </a:r>
            <a:r>
              <a:rPr lang="ru-RU" sz="2400" dirty="0" err="1" smtClean="0"/>
              <a:t>else</a:t>
            </a:r>
            <a:r>
              <a:rPr lang="ru-RU" sz="2400" dirty="0" smtClean="0"/>
              <a:t> </a:t>
            </a:r>
            <a:r>
              <a:rPr lang="ru-RU" sz="2400" dirty="0" err="1" smtClean="0"/>
              <a:t>if</a:t>
            </a:r>
            <a:r>
              <a:rPr lang="ru-RU" sz="2400" dirty="0" smtClean="0"/>
              <a:t>.</a:t>
            </a:r>
          </a:p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 dirty="0" smtClean="0"/>
              <a:t>	</a:t>
            </a:r>
            <a:r>
              <a:rPr lang="ru-RU" sz="2400" b="1" dirty="0" err="1" smtClean="0"/>
              <a:t>if</a:t>
            </a:r>
            <a:r>
              <a:rPr lang="ru-RU" sz="2400" b="1" dirty="0" smtClean="0"/>
              <a:t> </a:t>
            </a:r>
            <a:r>
              <a:rPr lang="ru-RU" sz="2400" b="1" dirty="0" smtClean="0"/>
              <a:t>(условие1)</a:t>
            </a:r>
            <a:br>
              <a:rPr lang="ru-RU" sz="2400" b="1" dirty="0" smtClean="0"/>
            </a:br>
            <a:r>
              <a:rPr lang="ru-RU" sz="2400" b="1" dirty="0" smtClean="0"/>
              <a:t>  Оператор1;</a:t>
            </a:r>
            <a:br>
              <a:rPr lang="ru-RU" sz="2400" b="1" dirty="0" smtClean="0"/>
            </a:br>
            <a:r>
              <a:rPr lang="ru-RU" sz="2400" b="1" dirty="0" err="1" smtClean="0"/>
              <a:t>else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if</a:t>
            </a:r>
            <a:r>
              <a:rPr lang="en-US" sz="2400" b="1" dirty="0" smtClean="0"/>
              <a:t> </a:t>
            </a:r>
            <a:r>
              <a:rPr lang="ru-RU" sz="2400" b="1" dirty="0" smtClean="0"/>
              <a:t>(</a:t>
            </a:r>
            <a:r>
              <a:rPr lang="ru-RU" sz="2400" b="1" dirty="0" smtClean="0"/>
              <a:t>условие2)</a:t>
            </a:r>
            <a:br>
              <a:rPr lang="ru-RU" sz="2400" b="1" dirty="0" smtClean="0"/>
            </a:br>
            <a:r>
              <a:rPr lang="ru-RU" sz="2400" b="1" dirty="0" smtClean="0"/>
              <a:t>  Оператор2;</a:t>
            </a:r>
            <a:br>
              <a:rPr lang="ru-RU" sz="2400" b="1" dirty="0" smtClean="0"/>
            </a:br>
            <a:r>
              <a:rPr lang="ru-RU" sz="2400" b="1" dirty="0" err="1" smtClean="0"/>
              <a:t>else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if</a:t>
            </a:r>
            <a:r>
              <a:rPr lang="en-US" sz="2400" b="1" dirty="0" smtClean="0"/>
              <a:t> </a:t>
            </a:r>
            <a:r>
              <a:rPr lang="ru-RU" sz="2400" b="1" dirty="0" smtClean="0"/>
              <a:t>(</a:t>
            </a:r>
            <a:r>
              <a:rPr lang="ru-RU" sz="2400" b="1" dirty="0" smtClean="0"/>
              <a:t>условие3)</a:t>
            </a:r>
            <a:br>
              <a:rPr lang="ru-RU" sz="2400" b="1" dirty="0" smtClean="0"/>
            </a:br>
            <a:r>
              <a:rPr lang="ru-RU" sz="2400" b="1" dirty="0" smtClean="0"/>
              <a:t>  Оператор3;</a:t>
            </a:r>
            <a:br>
              <a:rPr lang="ru-RU" sz="2400" b="1" dirty="0" smtClean="0"/>
            </a:br>
            <a:r>
              <a:rPr lang="ru-RU" sz="2400" b="1" dirty="0" err="1" smtClean="0"/>
              <a:t>else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 Оператор4;</a:t>
            </a:r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23921" y="476250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Примитивные типы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4" name="Прямоугольник 5"/>
          <p:cNvSpPr>
            <a:spLocks noChangeArrowheads="1"/>
          </p:cNvSpPr>
          <p:nvPr/>
        </p:nvSpPr>
        <p:spPr bwMode="auto">
          <a:xfrm>
            <a:off x="1927158" y="1557338"/>
            <a:ext cx="71294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>
                <a:cs typeface="Times New Roman" panose="02020603050405020304" pitchFamily="18" charset="0"/>
              </a:rPr>
              <a:t>В языке </a:t>
            </a:r>
            <a:r>
              <a:rPr lang="en-US" sz="2400" dirty="0" smtClean="0">
                <a:cs typeface="Times New Roman" panose="02020603050405020304" pitchFamily="18" charset="0"/>
              </a:rPr>
              <a:t>Java </a:t>
            </a:r>
            <a:r>
              <a:rPr lang="ru-RU" sz="2400" dirty="0" smtClean="0">
                <a:cs typeface="Times New Roman" panose="02020603050405020304" pitchFamily="18" charset="0"/>
              </a:rPr>
              <a:t>определены 8 примитивных типов</a:t>
            </a:r>
            <a:r>
              <a:rPr lang="en-US" sz="2400" dirty="0" smtClean="0">
                <a:cs typeface="Times New Roman" panose="02020603050405020304" pitchFamily="18" charset="0"/>
              </a:rPr>
              <a:t>: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400" dirty="0" smtClean="0">
                <a:cs typeface="Times New Roman" panose="02020603050405020304" pitchFamily="18" charset="0"/>
              </a:rPr>
              <a:t>Логический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cs typeface="Times New Roman" panose="02020603050405020304" pitchFamily="18" charset="0"/>
              </a:rPr>
              <a:t>boolean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400" dirty="0" smtClean="0">
                <a:cs typeface="Times New Roman" panose="02020603050405020304" pitchFamily="18" charset="0"/>
              </a:rPr>
              <a:t>Символьный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– char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400" dirty="0" smtClean="0">
                <a:cs typeface="Times New Roman" panose="02020603050405020304" pitchFamily="18" charset="0"/>
              </a:rPr>
              <a:t>Целочисленные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– byte, short, </a:t>
            </a:r>
            <a:r>
              <a:rPr lang="en-US" sz="2400" dirty="0" err="1" smtClean="0"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cs typeface="Times New Roman" panose="02020603050405020304" pitchFamily="18" charset="0"/>
              </a:rPr>
              <a:t>, long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400" dirty="0" smtClean="0"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cs typeface="Times New Roman" panose="02020603050405020304" pitchFamily="18" charset="0"/>
              </a:rPr>
              <a:t>плавающей точкой</a:t>
            </a:r>
            <a:r>
              <a:rPr lang="en-US" sz="2400" dirty="0" smtClean="0">
                <a:cs typeface="Times New Roman" panose="02020603050405020304" pitchFamily="18" charset="0"/>
              </a:rPr>
              <a:t> – double, </a:t>
            </a:r>
            <a:r>
              <a:rPr lang="en-US" sz="2400" dirty="0" smtClean="0">
                <a:cs typeface="Times New Roman" panose="02020603050405020304" pitchFamily="18" charset="0"/>
              </a:rPr>
              <a:t>float</a:t>
            </a:r>
            <a:endParaRPr lang="ru-RU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6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235" y="33285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if else if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89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Имеются два варианта  программы. Чему равны </a:t>
            </a:r>
            <a:r>
              <a:rPr lang="en-US" sz="2400" dirty="0" smtClean="0"/>
              <a:t>x </a:t>
            </a:r>
            <a:r>
              <a:rPr lang="ru-RU" sz="2400" dirty="0" smtClean="0"/>
              <a:t>и </a:t>
            </a:r>
            <a:r>
              <a:rPr lang="en-US" sz="2400" dirty="0" smtClean="0"/>
              <a:t>y </a:t>
            </a:r>
            <a:r>
              <a:rPr lang="ru-RU" sz="2400" dirty="0" smtClean="0"/>
              <a:t>на выходе?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9705" y="2236751"/>
            <a:ext cx="6811618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x=5, y =7;</a:t>
            </a:r>
            <a:br>
              <a:rPr lang="en-US" sz="2400" dirty="0" smtClean="0"/>
            </a:br>
            <a:r>
              <a:rPr lang="en-US" sz="2400" dirty="0" smtClean="0"/>
              <a:t>if (x == 5) {</a:t>
            </a:r>
            <a:br>
              <a:rPr lang="en-US" sz="2400" dirty="0" smtClean="0"/>
            </a:br>
            <a:r>
              <a:rPr lang="en-US" sz="2400" dirty="0" smtClean="0"/>
              <a:t>    y = 9;</a:t>
            </a:r>
          </a:p>
          <a:p>
            <a:r>
              <a:rPr lang="en-US" sz="2400" dirty="0" smtClean="0"/>
              <a:t>} else {</a:t>
            </a:r>
          </a:p>
          <a:p>
            <a:r>
              <a:rPr lang="en-US" sz="2400" dirty="0" smtClean="0"/>
              <a:t>  if (y==9) {</a:t>
            </a:r>
            <a:br>
              <a:rPr lang="en-US" sz="2400" dirty="0" smtClean="0"/>
            </a:br>
            <a:r>
              <a:rPr lang="en-US" sz="2400" dirty="0" smtClean="0"/>
              <a:t>      x = 3;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x=5, y =7;</a:t>
            </a:r>
            <a:br>
              <a:rPr lang="en-US" sz="2400" dirty="0" smtClean="0"/>
            </a:br>
            <a:r>
              <a:rPr lang="en-US" sz="2400" dirty="0" smtClean="0"/>
              <a:t>if (x == 5) {</a:t>
            </a:r>
            <a:br>
              <a:rPr lang="en-US" sz="2400" dirty="0" smtClean="0"/>
            </a:br>
            <a:r>
              <a:rPr lang="en-US" sz="2400" dirty="0" smtClean="0"/>
              <a:t>    y = 9;</a:t>
            </a:r>
          </a:p>
          <a:p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if (y==9) {</a:t>
            </a:r>
            <a:br>
              <a:rPr lang="en-US" sz="2400" dirty="0" smtClean="0"/>
            </a:br>
            <a:r>
              <a:rPr lang="en-US" sz="2400" dirty="0" smtClean="0"/>
              <a:t>  x = 3;</a:t>
            </a:r>
          </a:p>
          <a:p>
            <a:r>
              <a:rPr lang="en-US" sz="2400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235" y="33285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switch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1" y="1163497"/>
            <a:ext cx="10255220" cy="577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 smtClean="0"/>
              <a:t>скобках </a:t>
            </a:r>
            <a:r>
              <a:rPr lang="ru-RU" sz="2400" dirty="0" err="1" smtClean="0"/>
              <a:t>switch</a:t>
            </a:r>
            <a:r>
              <a:rPr lang="ru-RU" sz="2400" dirty="0" smtClean="0"/>
              <a:t> должно стоять выражение, результат которого далее будет сравниваться. После </a:t>
            </a:r>
            <a:r>
              <a:rPr lang="ru-RU" sz="2400" dirty="0" err="1" smtClean="0"/>
              <a:t>case</a:t>
            </a:r>
            <a:r>
              <a:rPr lang="ru-RU" sz="2400" dirty="0" smtClean="0"/>
              <a:t> ставится значение, и если результат выражения совпал с этим значением, выполняются операторы после двоеточия и до </a:t>
            </a:r>
            <a:r>
              <a:rPr lang="ru-RU" sz="2400" dirty="0" err="1" smtClean="0"/>
              <a:t>break</a:t>
            </a:r>
            <a:r>
              <a:rPr lang="ru-RU" sz="2400" dirty="0" smtClean="0"/>
              <a:t>. Если ни одно из предложенных значений не совпало с результатом выражения, выполняются операторы после </a:t>
            </a:r>
            <a:r>
              <a:rPr lang="ru-RU" sz="2400" dirty="0" err="1" smtClean="0"/>
              <a:t>default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 b="1" dirty="0" smtClean="0"/>
              <a:t>	</a:t>
            </a:r>
            <a:r>
              <a:rPr lang="ru-RU" sz="2400" b="1" dirty="0" err="1" smtClean="0"/>
              <a:t>switch</a:t>
            </a:r>
            <a:r>
              <a:rPr lang="ru-RU" sz="2400" b="1" dirty="0" smtClean="0"/>
              <a:t> </a:t>
            </a:r>
            <a:r>
              <a:rPr lang="ru-RU" sz="2400" b="1" dirty="0" smtClean="0"/>
              <a:t>(выражение) {</a:t>
            </a:r>
            <a:br>
              <a:rPr lang="ru-RU" sz="2400" b="1" dirty="0" smtClean="0"/>
            </a:br>
            <a:r>
              <a:rPr lang="ru-RU" sz="2400" b="1" dirty="0" smtClean="0"/>
              <a:t> 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case</a:t>
            </a:r>
            <a:r>
              <a:rPr lang="ru-RU" sz="2400" b="1" dirty="0" smtClean="0"/>
              <a:t> значение1: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en-US" sz="2400" b="1" dirty="0" smtClean="0"/>
              <a:t> </a:t>
            </a:r>
            <a:r>
              <a:rPr lang="ru-RU" sz="2400" b="1" dirty="0" smtClean="0"/>
              <a:t>операторы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break</a:t>
            </a:r>
            <a:r>
              <a:rPr lang="ru-RU" sz="2400" b="1" dirty="0" smtClean="0"/>
              <a:t>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en-US" sz="2400" b="1" dirty="0" smtClean="0"/>
              <a:t> </a:t>
            </a:r>
            <a:r>
              <a:rPr lang="ru-RU" sz="2400" b="1" dirty="0" smtClean="0"/>
              <a:t>...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en-US" sz="2400" b="1" dirty="0" smtClean="0"/>
              <a:t> </a:t>
            </a:r>
            <a:r>
              <a:rPr lang="ru-RU" sz="2400" b="1" dirty="0" err="1" smtClean="0"/>
              <a:t>default</a:t>
            </a:r>
            <a:r>
              <a:rPr lang="ru-RU" sz="2400" b="1" dirty="0" smtClean="0"/>
              <a:t>: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en-US" sz="2400" b="1" dirty="0" smtClean="0"/>
              <a:t> </a:t>
            </a:r>
            <a:r>
              <a:rPr lang="ru-RU" sz="2400" b="1" dirty="0" smtClean="0"/>
              <a:t>операторы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}</a:t>
            </a:r>
          </a:p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235" y="33285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switch</a:t>
            </a:r>
            <a:endParaRPr lang="ru-RU" altLang="ru-RU" sz="3200" kern="0" dirty="0" smtClean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1" y="1163497"/>
            <a:ext cx="102552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 b="1" dirty="0" smtClean="0"/>
              <a:t>switch (n) {</a:t>
            </a:r>
            <a:br>
              <a:rPr lang="en-US" sz="2400" b="1" dirty="0" smtClean="0"/>
            </a:br>
            <a:r>
              <a:rPr lang="en-US" sz="2400" b="1" dirty="0" smtClean="0"/>
              <a:t>  case 1:</a:t>
            </a:r>
            <a:br>
              <a:rPr lang="en-US" sz="2400" b="1" dirty="0" smtClean="0"/>
            </a:br>
            <a:r>
              <a:rPr lang="en-US" sz="2400" b="1" dirty="0" smtClean="0"/>
              <a:t>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</a:t>
            </a:r>
            <a:r>
              <a:rPr lang="ru-RU" sz="2400" b="1" dirty="0" smtClean="0"/>
              <a:t>Понедельник");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en-US" sz="2400" b="1" dirty="0" smtClean="0"/>
              <a:t>break;</a:t>
            </a:r>
            <a:br>
              <a:rPr lang="en-US" sz="2400" b="1" dirty="0" smtClean="0"/>
            </a:br>
            <a:r>
              <a:rPr lang="en-US" sz="2400" b="1" dirty="0" smtClean="0"/>
              <a:t>  case 2:</a:t>
            </a:r>
            <a:br>
              <a:rPr lang="en-US" sz="2400" b="1" dirty="0" smtClean="0"/>
            </a:br>
            <a:r>
              <a:rPr lang="en-US" sz="2400" b="1" dirty="0" smtClean="0"/>
              <a:t>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</a:t>
            </a:r>
            <a:r>
              <a:rPr lang="ru-RU" sz="2400" b="1" dirty="0" smtClean="0"/>
              <a:t>Вторник");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en-US" sz="2400" b="1" dirty="0" smtClean="0"/>
              <a:t>break;</a:t>
            </a:r>
            <a:br>
              <a:rPr lang="en-US" sz="2400" b="1" dirty="0" smtClean="0"/>
            </a:br>
            <a:r>
              <a:rPr lang="en-US" sz="2400" b="1" dirty="0" smtClean="0"/>
              <a:t>  case 3:</a:t>
            </a:r>
            <a:br>
              <a:rPr lang="en-US" sz="2400" b="1" dirty="0" smtClean="0"/>
            </a:br>
            <a:r>
              <a:rPr lang="en-US" sz="2400" b="1" dirty="0" smtClean="0"/>
              <a:t>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</a:t>
            </a:r>
            <a:r>
              <a:rPr lang="ru-RU" sz="2400" b="1" dirty="0" smtClean="0"/>
              <a:t>Среда");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en-US" sz="2400" b="1" dirty="0" smtClean="0"/>
              <a:t>break;</a:t>
            </a:r>
            <a:br>
              <a:rPr lang="en-US" sz="2400" b="1" dirty="0" smtClean="0"/>
            </a:br>
            <a:r>
              <a:rPr lang="en-US" sz="2400" b="1" dirty="0" smtClean="0"/>
              <a:t>  ...</a:t>
            </a:r>
            <a:br>
              <a:rPr lang="en-US" sz="2400" b="1" dirty="0" smtClean="0"/>
            </a:br>
            <a:r>
              <a:rPr lang="en-US" sz="2400" b="1" dirty="0" smtClean="0"/>
              <a:t>  default:</a:t>
            </a:r>
            <a:br>
              <a:rPr lang="en-US" sz="2400" b="1" dirty="0" smtClean="0"/>
            </a:br>
            <a:r>
              <a:rPr lang="en-US" sz="2400" b="1" dirty="0" smtClean="0"/>
              <a:t>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</a:t>
            </a:r>
            <a:r>
              <a:rPr lang="ru-RU" sz="2400" b="1" dirty="0" smtClean="0"/>
              <a:t>Дня с таким номером не существует</a:t>
            </a:r>
            <a:r>
              <a:rPr lang="ru-RU" sz="2400" b="1" dirty="0" smtClean="0"/>
              <a:t>");</a:t>
            </a:r>
            <a:br>
              <a:rPr lang="ru-RU" sz="2400" b="1" dirty="0" smtClean="0"/>
            </a:br>
            <a:r>
              <a:rPr lang="ru-RU" sz="2400" b="1" dirty="0" smtClean="0"/>
              <a:t>}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235" y="33285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switch</a:t>
            </a:r>
            <a:endParaRPr lang="ru-RU" alt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1" y="1163497"/>
            <a:ext cx="10255220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 dirty="0" smtClean="0"/>
              <a:t>	</a:t>
            </a:r>
            <a:r>
              <a:rPr lang="ru-RU" sz="2400" dirty="0" smtClean="0"/>
              <a:t>Надо </a:t>
            </a:r>
            <a:r>
              <a:rPr lang="ru-RU" sz="2400" dirty="0" smtClean="0"/>
              <a:t>учитывать, что если какой либо из разделов </a:t>
            </a:r>
            <a:r>
              <a:rPr lang="ru-RU" sz="2400" dirty="0" err="1" smtClean="0"/>
              <a:t>switch</a:t>
            </a:r>
            <a:r>
              <a:rPr lang="ru-RU" sz="2400" dirty="0" smtClean="0"/>
              <a:t> не </a:t>
            </a:r>
            <a:r>
              <a:rPr lang="ru-RU" sz="2400" dirty="0" smtClean="0"/>
              <a:t>заканчивается</a:t>
            </a:r>
            <a:r>
              <a:rPr lang="en-US" sz="2400" dirty="0" smtClean="0"/>
              <a:t> </a:t>
            </a:r>
            <a:r>
              <a:rPr lang="ru-RU" sz="2400" dirty="0" smtClean="0"/>
              <a:t>оператором </a:t>
            </a:r>
            <a:r>
              <a:rPr lang="ru-RU" sz="2400" dirty="0" err="1" smtClean="0"/>
              <a:t>break</a:t>
            </a:r>
            <a:r>
              <a:rPr lang="ru-RU" sz="2400" dirty="0" smtClean="0"/>
              <a:t>, начнут выполняться операторы из следующего раздела:</a:t>
            </a:r>
          </a:p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 b="1" dirty="0" smtClean="0"/>
              <a:t>	</a:t>
            </a:r>
            <a:r>
              <a:rPr lang="ru-RU" sz="2400" b="1" dirty="0" err="1" smtClean="0"/>
              <a:t>switch</a:t>
            </a:r>
            <a:r>
              <a:rPr lang="ru-RU" sz="2400" b="1" dirty="0" smtClean="0"/>
              <a:t> 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n</a:t>
            </a:r>
            <a:r>
              <a:rPr lang="ru-RU" sz="2400" b="1" dirty="0" smtClean="0"/>
              <a:t>) {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case</a:t>
            </a:r>
            <a:r>
              <a:rPr lang="ru-RU" sz="2400" b="1" dirty="0" smtClean="0"/>
              <a:t> 1: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System.out.println</a:t>
            </a:r>
            <a:r>
              <a:rPr lang="ru-RU" sz="2400" b="1" dirty="0" smtClean="0"/>
              <a:t>("Понедельник");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case</a:t>
            </a:r>
            <a:r>
              <a:rPr lang="ru-RU" sz="2400" b="1" dirty="0" smtClean="0"/>
              <a:t> 2: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System.out.println</a:t>
            </a:r>
            <a:r>
              <a:rPr lang="ru-RU" sz="2400" b="1" dirty="0" smtClean="0"/>
              <a:t>("Вторник");</a:t>
            </a:r>
            <a:br>
              <a:rPr lang="ru-RU" sz="2400" b="1" dirty="0" smtClean="0"/>
            </a:br>
            <a:r>
              <a:rPr lang="ru-RU" sz="2400" b="1" dirty="0" smtClean="0"/>
              <a:t>  </a:t>
            </a:r>
            <a:r>
              <a:rPr lang="ru-RU" sz="2400" b="1" dirty="0" err="1" smtClean="0"/>
              <a:t>break</a:t>
            </a:r>
            <a:r>
              <a:rPr lang="ru-RU" sz="2400" b="1" dirty="0" smtClean="0"/>
              <a:t>;</a:t>
            </a:r>
            <a:r>
              <a:rPr lang="en-US" sz="2400" b="1" dirty="0" smtClean="0"/>
              <a:t>}</a:t>
            </a:r>
            <a:endParaRPr lang="ru-RU" sz="2400" b="1" dirty="0" smtClean="0"/>
          </a:p>
          <a:p>
            <a:pPr marL="333375" indent="-333375">
              <a:spcBef>
                <a:spcPts val="2000"/>
              </a:spcBef>
              <a:buClr>
                <a:srgbClr val="FFC000"/>
              </a:buClr>
              <a:buSzPct val="7500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 smtClean="0"/>
              <a:t>данном фрагменте, если </a:t>
            </a:r>
            <a:r>
              <a:rPr lang="ru-RU" sz="2400" dirty="0" err="1" smtClean="0"/>
              <a:t>n</a:t>
            </a:r>
            <a:r>
              <a:rPr lang="ru-RU" sz="2400" dirty="0" smtClean="0"/>
              <a:t> имеет значение 1 будут выведены и Понедельник, и Вторник.</a:t>
            </a:r>
          </a:p>
        </p:txBody>
      </p:sp>
    </p:spTree>
    <p:extLst>
      <p:ext uri="{BB962C8B-B14F-4D97-AF65-F5344CB8AC3E}">
        <p14:creationId xmlns:p14="http://schemas.microsoft.com/office/powerpoint/2010/main" xmlns="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5850" y="349332"/>
            <a:ext cx="402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Домашнее задание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10157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ru-RU" sz="2000" dirty="0" err="1" smtClean="0"/>
              <a:t>аккаунт</a:t>
            </a:r>
            <a:r>
              <a:rPr lang="ru-RU" sz="2000" dirty="0" smtClean="0"/>
              <a:t> на сайте </a:t>
            </a:r>
            <a:r>
              <a:rPr lang="ru-RU" sz="2000" dirty="0" err="1" smtClean="0">
                <a:hlinkClick r:id="rId4"/>
              </a:rPr>
              <a:t>GitHub.com</a:t>
            </a:r>
            <a:r>
              <a:rPr lang="ru-RU" sz="2000" dirty="0" smtClean="0"/>
              <a:t> и установить себе на компьютер их </a:t>
            </a:r>
            <a:r>
              <a:rPr lang="ru-RU" sz="2000" dirty="0" smtClean="0"/>
              <a:t>приложение</a:t>
            </a:r>
            <a:r>
              <a:rPr lang="en-US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Далее </a:t>
            </a:r>
            <a:r>
              <a:rPr lang="ru-RU" sz="2000" dirty="0" smtClean="0"/>
              <a:t>создать на сайте в своем </a:t>
            </a:r>
            <a:r>
              <a:rPr lang="ru-RU" sz="2000" dirty="0" err="1" smtClean="0"/>
              <a:t>аккаунте</a:t>
            </a:r>
            <a:r>
              <a:rPr lang="ru-RU" sz="2000" dirty="0" smtClean="0"/>
              <a:t> новый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и синхронизировать его со </a:t>
            </a:r>
            <a:r>
              <a:rPr lang="ru-RU" sz="2000" dirty="0" smtClean="0"/>
              <a:t>своим компьютером</a:t>
            </a:r>
            <a:r>
              <a:rPr lang="en-US" sz="2000" dirty="0" smtClean="0"/>
              <a:t>. </a:t>
            </a:r>
            <a:r>
              <a:rPr lang="ru-RU" sz="2000" dirty="0" smtClean="0"/>
              <a:t>Краткая теория по </a:t>
            </a:r>
            <a:r>
              <a:rPr lang="ru-RU" sz="2000" dirty="0" err="1" smtClean="0"/>
              <a:t>Git</a:t>
            </a:r>
            <a:r>
              <a:rPr lang="ru-RU" sz="2000" dirty="0" smtClean="0"/>
              <a:t> = </a:t>
            </a:r>
            <a:r>
              <a:rPr lang="ru-RU" sz="2000" dirty="0" smtClean="0">
                <a:hlinkClick r:id="rId5"/>
              </a:rPr>
              <a:t>http://maxsite.org/page/how-to-put-your-project-on-github-com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Почитать уроки № 1-3, 6-8 с сайта:</a:t>
            </a:r>
          </a:p>
          <a:p>
            <a:pPr marL="342900" indent="-342900"/>
            <a:r>
              <a:rPr lang="ru-RU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6"/>
              </a:rPr>
              <a:t>http://study-java.ru/category/uroki-java/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342900" indent="-342900"/>
            <a:r>
              <a:rPr lang="ru-RU" sz="2000" dirty="0" smtClean="0"/>
              <a:t>	А </a:t>
            </a:r>
            <a:r>
              <a:rPr lang="ru-RU" sz="2000" dirty="0" smtClean="0"/>
              <a:t>также: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hlinkClick r:id="rId7"/>
              </a:rPr>
              <a:t>http</a:t>
            </a:r>
            <a:r>
              <a:rPr lang="en-US" sz="2000" dirty="0" smtClean="0">
                <a:hlinkClick r:id="rId7"/>
              </a:rPr>
              <a:t>://study-java.ru/uroki-java/arifmeticheskie-operatory-i-matematika-v-java/</a:t>
            </a:r>
            <a:endParaRPr lang="ru-RU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hlinkClick r:id="rId8"/>
              </a:rPr>
              <a:t>http://study-java.ru/uroki-java/rabota-so-strokami-v-java-osnovnye-metody-klassa-string</a:t>
            </a:r>
            <a:r>
              <a:rPr lang="en-US" sz="2000" dirty="0" smtClean="0">
                <a:hlinkClick r:id="rId8"/>
              </a:rPr>
              <a:t>/</a:t>
            </a:r>
            <a:endParaRPr lang="ru-RU" sz="2000" dirty="0" smtClean="0"/>
          </a:p>
          <a:p>
            <a:pPr marL="800100" lvl="1" indent="-342900"/>
            <a:endParaRPr lang="ru-RU" sz="2000" dirty="0" smtClean="0"/>
          </a:p>
          <a:p>
            <a:pPr marL="800100" lvl="1" indent="-342900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5234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5850" y="349332"/>
            <a:ext cx="402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Домашнее задание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101571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ru-RU" sz="2000" dirty="0" smtClean="0"/>
              <a:t>Прочитать лекции </a:t>
            </a:r>
            <a:r>
              <a:rPr lang="ru-RU" sz="2000" dirty="0" err="1" smtClean="0"/>
              <a:t>Вязовика</a:t>
            </a:r>
            <a:r>
              <a:rPr lang="ru-RU" sz="2000" dirty="0" smtClean="0"/>
              <a:t> 3-7</a:t>
            </a:r>
            <a:r>
              <a:rPr lang="en-US" sz="2000" dirty="0" smtClean="0"/>
              <a:t>: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 smtClean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drive.google.com/drive/folders/0BzkVEw0Vena6ZHMtQnh3OTBabG8</a:t>
            </a: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 smtClean="0"/>
              <a:t>4.	</a:t>
            </a:r>
            <a:r>
              <a:rPr lang="ru-RU" sz="2000" dirty="0" smtClean="0"/>
              <a:t>Выполнить практическую часть</a:t>
            </a:r>
            <a:r>
              <a:rPr lang="en-US" sz="2000" dirty="0" smtClean="0"/>
              <a:t> </a:t>
            </a:r>
            <a:r>
              <a:rPr lang="ru-RU" sz="2000" dirty="0" smtClean="0"/>
              <a:t>и залить в </a:t>
            </a:r>
            <a:r>
              <a:rPr lang="en-US" sz="2000" dirty="0" err="1" smtClean="0"/>
              <a:t>git</a:t>
            </a:r>
            <a:r>
              <a:rPr lang="en-US" sz="2000" dirty="0" smtClean="0"/>
              <a:t>: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 smtClean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docs.google.com/document/d/14N-GpPDLud7qyeeXST0bfgrVAF1Ftemd2JeukJjuJzw</a:t>
            </a:r>
            <a:endParaRPr lang="en-US" sz="2000" dirty="0" smtClean="0"/>
          </a:p>
          <a:p>
            <a:pPr marL="457200" indent="-457200">
              <a:buAutoNum type="arabicPeriod" startAt="5"/>
            </a:pPr>
            <a:endParaRPr lang="en-US" sz="2000" dirty="0" smtClean="0"/>
          </a:p>
          <a:p>
            <a:pPr marL="457200" indent="-457200">
              <a:buAutoNum type="arabicPeriod" startAt="5"/>
            </a:pPr>
            <a:r>
              <a:rPr lang="ru-RU" sz="2000" dirty="0" smtClean="0"/>
              <a:t>Комментарии</a:t>
            </a:r>
          </a:p>
          <a:p>
            <a:pPr marL="457200" indent="-457200">
              <a:buAutoNum type="arabicPeriod" startAt="5"/>
            </a:pPr>
            <a:endParaRPr lang="ru-RU" sz="2000" dirty="0" smtClean="0"/>
          </a:p>
          <a:p>
            <a:pPr marL="457200" indent="-457200"/>
            <a:r>
              <a:rPr lang="ru-RU" sz="2000" dirty="0" smtClean="0"/>
              <a:t>Дополнительно: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Сгенерировать </a:t>
            </a:r>
            <a:r>
              <a:rPr lang="en-US" sz="2000" dirty="0" err="1" smtClean="0"/>
              <a:t>JavaDoc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hlinkClick r:id="rId6"/>
              </a:rPr>
              <a:t>https://ru.wikipedia.org/wiki/%D0%A1%D0%B1%D0%BE%D1%80%D0%BA%D0%B0_%D0%BC%D1%83%D1%81%D0%BE%D1%80%D0%B0_(%D0%BF%D1%80%D0%BE%D0%B3%D1%80%D0%B0%D0%BC%D0%BC%D0%B8%D1%80%D0%BE%D0%B2%D0%B0%D0%BD%D0%B8%D0%B5</a:t>
            </a:r>
            <a:r>
              <a:rPr lang="en-US" sz="2000" dirty="0" smtClean="0">
                <a:hlinkClick r:id="rId6"/>
              </a:rPr>
              <a:t>)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crypto.pp.ua/2010/06/sborka-musora-i-osvobozhdenie-resursov-v-java/</a:t>
            </a:r>
            <a:endParaRPr lang="en-US" sz="2000" dirty="0" smtClean="0"/>
          </a:p>
          <a:p>
            <a:pPr marL="457200" indent="-457200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5234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9822" y="696951"/>
            <a:ext cx="5795530" cy="49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4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781730" y="330476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 defTabSz="914400" eaLnBrk="0" hangingPunct="0">
              <a:defRPr/>
            </a:pPr>
            <a:r>
              <a:rPr 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Особенности примитивных типов</a:t>
            </a:r>
            <a:endParaRPr 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4" name="Прямоугольник 5"/>
          <p:cNvSpPr>
            <a:spLocks noChangeArrowheads="1"/>
          </p:cNvSpPr>
          <p:nvPr/>
        </p:nvSpPr>
        <p:spPr bwMode="auto">
          <a:xfrm>
            <a:off x="1927158" y="1557338"/>
            <a:ext cx="776548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>
                <a:cs typeface="Times New Roman" panose="02020603050405020304" pitchFamily="18" charset="0"/>
              </a:rPr>
              <a:t>• </a:t>
            </a:r>
            <a:r>
              <a:rPr lang="ru-RU" sz="2400" dirty="0" smtClean="0">
                <a:cs typeface="Times New Roman" panose="02020603050405020304" pitchFamily="18" charset="0"/>
              </a:rPr>
              <a:t>Эффективное использование памяти (переменные примитивного типа хранят не ссылку на значение переменной, а само значение переменной)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</a:p>
          <a:p>
            <a:pPr marL="342900" indent="-342900"/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smtClean="0">
                <a:cs typeface="Times New Roman" panose="02020603050405020304" pitchFamily="18" charset="0"/>
              </a:rPr>
              <a:t>• </a:t>
            </a:r>
            <a:r>
              <a:rPr lang="ru-RU" sz="2400" dirty="0" smtClean="0">
                <a:cs typeface="Times New Roman" panose="02020603050405020304" pitchFamily="18" charset="0"/>
              </a:rPr>
              <a:t>Фиксированное количество битов памяти, выделяемое под значение переменных примитивного типа.</a:t>
            </a:r>
            <a:endParaRPr lang="ru-RU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6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05135" y="492726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Логический тип 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</a:t>
            </a:r>
            <a:r>
              <a:rPr 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"/>
                <a:ea typeface="+mj-ea"/>
                <a:cs typeface="+mj-cs"/>
              </a:rPr>
              <a:t>boolean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/>
            </a:r>
            <a:b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</a:br>
            <a:endParaRPr lang="ru-RU" sz="32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2" name="Прямоугольник 5"/>
          <p:cNvSpPr>
            <a:spLocks noChangeArrowheads="1"/>
          </p:cNvSpPr>
          <p:nvPr/>
        </p:nvSpPr>
        <p:spPr bwMode="auto">
          <a:xfrm>
            <a:off x="971550" y="1628775"/>
            <a:ext cx="8782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• </a:t>
            </a:r>
            <a:r>
              <a:rPr lang="ru-RU" sz="2400" dirty="0">
                <a:cs typeface="Times New Roman" panose="02020603050405020304" pitchFamily="18" charset="0"/>
              </a:rPr>
              <a:t>Главная особенность примитивного типа </a:t>
            </a:r>
            <a:r>
              <a:rPr lang="en-US" sz="2400" b="1" dirty="0" err="1">
                <a:cs typeface="Times New Roman" panose="02020603050405020304" pitchFamily="18" charset="0"/>
              </a:rPr>
              <a:t>boolean</a:t>
            </a:r>
            <a:r>
              <a:rPr lang="en-US" sz="2400" dirty="0">
                <a:cs typeface="Times New Roman" panose="02020603050405020304" pitchFamily="18" charset="0"/>
              </a:rPr>
              <a:t>: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cs typeface="Times New Roman" panose="02020603050405020304" pitchFamily="18" charset="0"/>
              </a:rPr>
              <a:t>c</a:t>
            </a:r>
            <a:r>
              <a:rPr lang="ru-RU" sz="2400" dirty="0" err="1">
                <a:cs typeface="Times New Roman" panose="02020603050405020304" pitchFamily="18" charset="0"/>
              </a:rPr>
              <a:t>уществует</a:t>
            </a:r>
            <a:r>
              <a:rPr lang="ru-RU" sz="2400" dirty="0">
                <a:cs typeface="Times New Roman" panose="02020603050405020304" pitchFamily="18" charset="0"/>
              </a:rPr>
              <a:t> только два возможных значения </a:t>
            </a:r>
            <a:r>
              <a:rPr lang="en-US" sz="2400" dirty="0">
                <a:cs typeface="Times New Roman" panose="02020603050405020304" pitchFamily="18" charset="0"/>
              </a:rPr>
              <a:t>– </a:t>
            </a:r>
            <a:r>
              <a:rPr lang="en-US" sz="2400" b="1" dirty="0">
                <a:cs typeface="Times New Roman" panose="02020603050405020304" pitchFamily="18" charset="0"/>
              </a:rPr>
              <a:t>true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ru-RU" sz="2400" dirty="0">
                <a:cs typeface="Times New Roman" panose="02020603050405020304" pitchFamily="18" charset="0"/>
              </a:rPr>
              <a:t>и </a:t>
            </a:r>
            <a:r>
              <a:rPr lang="en-US" sz="2400" b="1" dirty="0">
                <a:cs typeface="Times New Roman" panose="02020603050405020304" pitchFamily="18" charset="0"/>
              </a:rPr>
              <a:t>false</a:t>
            </a:r>
            <a:r>
              <a:rPr lang="en-US" sz="2400" dirty="0"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cs typeface="Times New Roman" panose="02020603050405020304" pitchFamily="18" charset="0"/>
              </a:rPr>
              <a:t>• </a:t>
            </a:r>
            <a:r>
              <a:rPr lang="ru-RU" sz="2400" dirty="0">
                <a:cs typeface="Times New Roman" panose="02020603050405020304" pitchFamily="18" charset="0"/>
              </a:rPr>
              <a:t>Пример</a:t>
            </a:r>
            <a:r>
              <a:rPr lang="en-US" sz="2400" dirty="0">
                <a:cs typeface="Times New Roman" panose="02020603050405020304" pitchFamily="18" charset="0"/>
              </a:rPr>
              <a:t>: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cs typeface="Times New Roman" panose="02020603050405020304" pitchFamily="18" charset="0"/>
              </a:rPr>
              <a:t>boolean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cs typeface="Times New Roman" panose="02020603050405020304" pitchFamily="18" charset="0"/>
              </a:rPr>
              <a:t>= true;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cs typeface="Times New Roman" panose="02020603050405020304" pitchFamily="18" charset="0"/>
              </a:rPr>
              <a:t>• </a:t>
            </a:r>
            <a:r>
              <a:rPr lang="ru-RU" sz="2400" dirty="0">
                <a:cs typeface="Times New Roman" panose="02020603050405020304" pitchFamily="18" charset="0"/>
              </a:rPr>
              <a:t>Данная инструкция объявляет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ru-RU" sz="2400" dirty="0">
                <a:cs typeface="Times New Roman" panose="02020603050405020304" pitchFamily="18" charset="0"/>
              </a:rPr>
              <a:t>переменную </a:t>
            </a:r>
            <a:r>
              <a:rPr lang="en-US" sz="2400" dirty="0">
                <a:cs typeface="Times New Roman" panose="02020603050405020304" pitchFamily="18" charset="0"/>
              </a:rPr>
              <a:t>c </a:t>
            </a:r>
            <a:r>
              <a:rPr lang="ru-RU" sz="2400" dirty="0">
                <a:cs typeface="Times New Roman" panose="02020603050405020304" pitchFamily="18" charset="0"/>
              </a:rPr>
              <a:t>именем </a:t>
            </a:r>
            <a:r>
              <a:rPr lang="en-US" sz="2400" b="1" dirty="0" smtClean="0"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cs typeface="Times New Roman" panose="02020603050405020304" pitchFamily="18" charset="0"/>
              </a:rPr>
              <a:t>примитивного </a:t>
            </a:r>
            <a:r>
              <a:rPr lang="ru-RU" sz="2400" dirty="0">
                <a:cs typeface="Times New Roman" panose="02020603050405020304" pitchFamily="18" charset="0"/>
              </a:rPr>
              <a:t>типа </a:t>
            </a:r>
            <a:r>
              <a:rPr lang="en-US" sz="2400" b="1" dirty="0" err="1">
                <a:cs typeface="Times New Roman" panose="02020603050405020304" pitchFamily="18" charset="0"/>
              </a:rPr>
              <a:t>boolean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ru-RU" sz="2400" dirty="0">
                <a:cs typeface="Times New Roman" panose="02020603050405020304" pitchFamily="18" charset="0"/>
              </a:rPr>
              <a:t>и присваивает ей значение </a:t>
            </a:r>
            <a:r>
              <a:rPr lang="en-US" sz="2400" b="1" dirty="0">
                <a:cs typeface="Times New Roman" panose="02020603050405020304" pitchFamily="18" charset="0"/>
              </a:rPr>
              <a:t>true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9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63945" y="451536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Символьный тип 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</a:t>
            </a:r>
            <a:r>
              <a:rPr 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char</a:t>
            </a:r>
            <a:br>
              <a:rPr lang="en-US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</a:br>
            <a:endParaRPr lang="ru-RU" sz="3200" b="1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2" name="Прямоугольник 5"/>
          <p:cNvSpPr>
            <a:spLocks noChangeArrowheads="1"/>
          </p:cNvSpPr>
          <p:nvPr/>
        </p:nvSpPr>
        <p:spPr bwMode="auto">
          <a:xfrm>
            <a:off x="971550" y="1403488"/>
            <a:ext cx="91663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Представляет собой 16-битное значение в кодировке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Unicode;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Литералы данного примитивного типа должны содержаться  в одинарных кавычках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(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’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’).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Пример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char sym1 =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’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a’;</a:t>
            </a:r>
          </a:p>
          <a:p>
            <a:pPr lvl="0" defTabSz="914400"/>
            <a:r>
              <a:rPr lang="en-US" sz="2400" b="1" kern="0" dirty="0" smtClean="0">
                <a:solidFill>
                  <a:sysClr val="windowText" lastClr="000000"/>
                </a:solidFill>
              </a:rPr>
              <a:t>char sym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2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’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\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u042E’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; //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Буква 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‘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Ю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’</a:t>
            </a:r>
            <a:endParaRPr lang="ru-RU" sz="2400" b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char sym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3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’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\t’;</a:t>
            </a:r>
            <a:endParaRPr lang="ru-RU" sz="2400" b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char sym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4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 = </a:t>
            </a:r>
            <a:r>
              <a:rPr lang="ru-RU" sz="2400" b="1" kern="0" dirty="0" smtClean="0">
                <a:solidFill>
                  <a:sysClr val="windowText" lastClr="000000"/>
                </a:solidFill>
              </a:rPr>
              <a:t>’</a:t>
            </a:r>
            <a:r>
              <a:rPr lang="en-US" sz="2400" b="1" kern="0" dirty="0" smtClean="0">
                <a:solidFill>
                  <a:sysClr val="windowText" lastClr="000000"/>
                </a:solidFill>
              </a:rPr>
              <a:t>\n’;</a:t>
            </a:r>
          </a:p>
        </p:txBody>
      </p:sp>
    </p:spTree>
    <p:extLst>
      <p:ext uri="{BB962C8B-B14F-4D97-AF65-F5344CB8AC3E}">
        <p14:creationId xmlns:p14="http://schemas.microsoft.com/office/powerpoint/2010/main" xmlns="" val="33472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10748" y="410349"/>
            <a:ext cx="1038970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32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Целочисленные типы </a:t>
            </a:r>
            <a:r>
              <a:rPr lang="en-US" altLang="ru-RU" sz="32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 </a:t>
            </a:r>
            <a:r>
              <a:rPr lang="en-US" altLang="ru-RU" sz="3200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byte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, short, </a:t>
            </a:r>
            <a:r>
              <a:rPr lang="en-US" altLang="ru-RU" sz="3200" b="1" kern="0" dirty="0" err="1">
                <a:solidFill>
                  <a:srgbClr val="000000"/>
                </a:solidFill>
                <a:latin typeface="Arial"/>
                <a:ea typeface="+mj-ea"/>
                <a:cs typeface="+mj-cs"/>
              </a:rPr>
              <a:t>int</a:t>
            </a:r>
            <a:r>
              <a:rPr lang="en-US" altLang="ru-RU" sz="32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, long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1042988" y="1346971"/>
            <a:ext cx="103671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Целочисленные типы могут задаваться литералами в четырех формах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: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	1.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десятичной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(например, 2), 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	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2.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восьмеричной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(например, 02)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,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 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	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3.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шестнадцатеричной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(например, 0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x2)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	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4.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двоичной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(0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b01101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)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•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Литералы имеют по умолчанию примитивный тип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(например, 1, 10, 100, 10000, 1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0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00000)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;</a:t>
            </a: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4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234409</TotalTime>
  <Words>2369</Words>
  <Application>Microsoft Office PowerPoint</Application>
  <PresentationFormat>Произвольный</PresentationFormat>
  <Paragraphs>573</Paragraphs>
  <Slides>56</Slides>
  <Notes>56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7" baseType="lpstr">
      <vt:lpstr>Ретро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v_radchykau</cp:lastModifiedBy>
  <cp:revision>83</cp:revision>
  <dcterms:created xsi:type="dcterms:W3CDTF">2015-09-27T08:29:24Z</dcterms:created>
  <dcterms:modified xsi:type="dcterms:W3CDTF">2015-10-02T15:06:00Z</dcterms:modified>
</cp:coreProperties>
</file>