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5" r:id="rId3"/>
    <p:sldId id="284" r:id="rId4"/>
    <p:sldId id="318" r:id="rId5"/>
    <p:sldId id="285" r:id="rId6"/>
    <p:sldId id="319" r:id="rId7"/>
    <p:sldId id="287" r:id="rId8"/>
    <p:sldId id="300" r:id="rId9"/>
    <p:sldId id="301" r:id="rId10"/>
    <p:sldId id="302" r:id="rId11"/>
    <p:sldId id="288" r:id="rId12"/>
    <p:sldId id="331" r:id="rId13"/>
    <p:sldId id="306" r:id="rId14"/>
    <p:sldId id="313" r:id="rId15"/>
    <p:sldId id="323" r:id="rId16"/>
    <p:sldId id="324" r:id="rId17"/>
    <p:sldId id="307" r:id="rId18"/>
    <p:sldId id="332" r:id="rId19"/>
    <p:sldId id="308" r:id="rId20"/>
    <p:sldId id="317" r:id="rId21"/>
    <p:sldId id="333" r:id="rId22"/>
    <p:sldId id="320" r:id="rId23"/>
    <p:sldId id="334" r:id="rId24"/>
    <p:sldId id="309" r:id="rId25"/>
    <p:sldId id="329" r:id="rId26"/>
    <p:sldId id="336" r:id="rId27"/>
    <p:sldId id="330" r:id="rId28"/>
    <p:sldId id="279" r:id="rId29"/>
  </p:sldIdLst>
  <p:sldSz cx="9144000" cy="5143500" type="screen16x9"/>
  <p:notesSz cx="6858000" cy="9144000"/>
  <p:embeddedFontLst>
    <p:embeddedFont>
      <p:font typeface="Dosis" panose="020B0604020202020204" charset="0"/>
      <p:regular r:id="rId32"/>
      <p:bold r:id="rId33"/>
    </p:embeddedFont>
    <p:embeddedFont>
      <p:font typeface="Dosis Light" panose="020B0604020202020204" charset="0"/>
      <p:regular r:id="rId34"/>
      <p:bold r:id="rId35"/>
    </p:embeddedFont>
    <p:embeddedFont>
      <p:font typeface="Titillium Web" panose="020B0604020202020204" charset="0"/>
      <p:regular r:id="rId36"/>
      <p:bold r:id="rId37"/>
      <p:italic r:id="rId38"/>
      <p:boldItalic r:id="rId39"/>
    </p:embeddedFont>
    <p:embeddedFont>
      <p:font typeface="Titillium Web Ligh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C000"/>
    <a:srgbClr val="FFD347"/>
    <a:srgbClr val="FDEB67"/>
    <a:srgbClr val="FFD243"/>
    <a:srgbClr val="FFECAF"/>
    <a:srgbClr val="FFF1C5"/>
    <a:srgbClr val="FEF194"/>
    <a:srgbClr val="FFE285"/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03/12/2019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87989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99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6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942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77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5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498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50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7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59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rgbClr val="FFC71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 dirty="0">
              <a:solidFill>
                <a:srgbClr val="FFC71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1035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F1C5"/>
          </a:solidFill>
        </p:grpSpPr>
        <p:sp>
          <p:nvSpPr>
            <p:cNvPr id="1036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92;p2"/>
          <p:cNvGrpSpPr/>
          <p:nvPr userDrawn="1"/>
        </p:nvGrpSpPr>
        <p:grpSpPr>
          <a:xfrm rot="10800000">
            <a:off x="6655901" y="28532"/>
            <a:ext cx="2309844" cy="5086302"/>
            <a:chOff x="986700" y="238125"/>
            <a:chExt cx="2379075" cy="5238750"/>
          </a:xfrm>
          <a:solidFill>
            <a:srgbClr val="FFECAF"/>
          </a:solidFill>
        </p:grpSpPr>
        <p:sp>
          <p:nvSpPr>
            <p:cNvPr id="1119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212;p2"/>
          <p:cNvGrpSpPr/>
          <p:nvPr userDrawn="1"/>
        </p:nvGrpSpPr>
        <p:grpSpPr>
          <a:xfrm rot="10800000">
            <a:off x="6655900" y="31804"/>
            <a:ext cx="2017554" cy="5086302"/>
            <a:chOff x="1588750" y="238125"/>
            <a:chExt cx="2078025" cy="5238750"/>
          </a:xfrm>
          <a:solidFill>
            <a:srgbClr val="FFDE75"/>
          </a:solidFill>
        </p:grpSpPr>
        <p:sp>
          <p:nvSpPr>
            <p:cNvPr id="1239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83;p2"/>
            <p:cNvSpPr/>
            <p:nvPr/>
          </p:nvSpPr>
          <p:spPr>
            <a:xfrm>
              <a:off x="2182585" y="4151401"/>
              <a:ext cx="121426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422;p2"/>
          <p:cNvGrpSpPr/>
          <p:nvPr userDrawn="1"/>
        </p:nvGrpSpPr>
        <p:grpSpPr>
          <a:xfrm rot="10800000">
            <a:off x="6363152" y="28533"/>
            <a:ext cx="2309820" cy="5086302"/>
            <a:chOff x="1287725" y="238125"/>
            <a:chExt cx="2379050" cy="5238750"/>
          </a:xfrm>
          <a:solidFill>
            <a:srgbClr val="FFD243"/>
          </a:solidFill>
        </p:grpSpPr>
        <p:sp>
          <p:nvSpPr>
            <p:cNvPr id="1449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5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25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826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884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947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1049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7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FFD347"/>
          </a:solidFill>
        </p:grpSpPr>
        <p:sp>
          <p:nvSpPr>
            <p:cNvPr id="278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1624;p5"/>
          <p:cNvGrpSpPr/>
          <p:nvPr userDrawn="1"/>
        </p:nvGrpSpPr>
        <p:grpSpPr>
          <a:xfrm rot="10800000">
            <a:off x="7840797" y="28324"/>
            <a:ext cx="1140783" cy="5086302"/>
            <a:chOff x="5458325" y="238125"/>
            <a:chExt cx="1174975" cy="5238750"/>
          </a:xfrm>
          <a:solidFill>
            <a:srgbClr val="FFDE75"/>
          </a:solidFill>
        </p:grpSpPr>
        <p:sp>
          <p:nvSpPr>
            <p:cNvPr id="336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687;p5"/>
          <p:cNvGrpSpPr/>
          <p:nvPr userDrawn="1"/>
        </p:nvGrpSpPr>
        <p:grpSpPr>
          <a:xfrm rot="10800000">
            <a:off x="7699567" y="24384"/>
            <a:ext cx="994639" cy="4940182"/>
            <a:chOff x="5759350" y="388625"/>
            <a:chExt cx="1024450" cy="5088250"/>
          </a:xfrm>
          <a:solidFill>
            <a:srgbClr val="FFF1C5"/>
          </a:solidFill>
        </p:grpSpPr>
        <p:sp>
          <p:nvSpPr>
            <p:cNvPr id="399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1789;p5"/>
          <p:cNvGrpSpPr/>
          <p:nvPr userDrawn="1"/>
        </p:nvGrpSpPr>
        <p:grpSpPr>
          <a:xfrm rot="10800000">
            <a:off x="7693283" y="24269"/>
            <a:ext cx="1140783" cy="5086302"/>
            <a:chOff x="5608825" y="238125"/>
            <a:chExt cx="1174975" cy="5238750"/>
          </a:xfrm>
          <a:solidFill>
            <a:srgbClr val="FFE285"/>
          </a:solidFill>
        </p:grpSpPr>
        <p:sp>
          <p:nvSpPr>
            <p:cNvPr id="501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C715"/>
                </a:solidFill>
              </a:rPr>
              <a:t>Researching Mental Health Disorders in the Era of Social Media: Systematic Review</a:t>
            </a:r>
          </a:p>
          <a:p>
            <a:pPr marL="0" lvl="0" indent="0">
              <a:buNone/>
            </a:pPr>
            <a:endParaRPr lang="en-US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r>
              <a:rPr lang="en-US" sz="2400" dirty="0" err="1">
                <a:solidFill>
                  <a:srgbClr val="FFC715"/>
                </a:solidFill>
              </a:rPr>
              <a:t>Akkapon</a:t>
            </a:r>
            <a:r>
              <a:rPr lang="en-US" sz="2400" dirty="0">
                <a:solidFill>
                  <a:srgbClr val="FFC715"/>
                </a:solidFill>
              </a:rPr>
              <a:t> </a:t>
            </a:r>
            <a:r>
              <a:rPr lang="en-US" sz="2400" dirty="0" err="1">
                <a:solidFill>
                  <a:srgbClr val="FFC715"/>
                </a:solidFill>
              </a:rPr>
              <a:t>Wongkoblab</a:t>
            </a:r>
            <a:r>
              <a:rPr lang="en-US" sz="2400" dirty="0">
                <a:solidFill>
                  <a:srgbClr val="FFC715"/>
                </a:solidFill>
              </a:rPr>
              <a:t>, Miguel A. </a:t>
            </a:r>
            <a:r>
              <a:rPr lang="en-US" sz="2400" dirty="0" err="1">
                <a:solidFill>
                  <a:srgbClr val="FFC715"/>
                </a:solidFill>
              </a:rPr>
              <a:t>Vadillo</a:t>
            </a:r>
            <a:r>
              <a:rPr lang="en-US" sz="2400" dirty="0">
                <a:solidFill>
                  <a:srgbClr val="FFC715"/>
                </a:solidFill>
              </a:rPr>
              <a:t>, Vasa </a:t>
            </a:r>
            <a:r>
              <a:rPr lang="en-US" sz="2400" dirty="0" err="1">
                <a:solidFill>
                  <a:srgbClr val="FFC715"/>
                </a:solidFill>
              </a:rPr>
              <a:t>Curcin</a:t>
            </a:r>
            <a:endParaRPr lang="en-US" sz="2400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endParaRPr dirty="0">
              <a:solidFill>
                <a:srgbClr val="FFC715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ector angulado 48">
            <a:extLst>
              <a:ext uri="{FF2B5EF4-FFF2-40B4-BE49-F238E27FC236}">
                <a16:creationId xmlns:a16="http://schemas.microsoft.com/office/drawing/2014/main" id="{5359E4A3-9257-45C6-883F-C8E1F093F000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>
            <a:off x="727830" y="2258290"/>
            <a:ext cx="660856" cy="2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angulado 44">
            <a:extLst>
              <a:ext uri="{FF2B5EF4-FFF2-40B4-BE49-F238E27FC236}">
                <a16:creationId xmlns:a16="http://schemas.microsoft.com/office/drawing/2014/main" id="{0FB2E712-D3CE-48B3-A11B-AB71FA93B426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3683428" y="1591964"/>
            <a:ext cx="432000" cy="52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539181C-F20A-4A08-B988-292D11968EF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895266" y="3024435"/>
            <a:ext cx="0" cy="756000"/>
          </a:xfrm>
          <a:prstGeom prst="line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Google Shape;3977;p29">
            <a:extLst>
              <a:ext uri="{FF2B5EF4-FFF2-40B4-BE49-F238E27FC236}">
                <a16:creationId xmlns:a16="http://schemas.microsoft.com/office/drawing/2014/main" id="{543D133F-C5CF-47BF-82E7-DE5B7C7DC014}"/>
              </a:ext>
            </a:extLst>
          </p:cNvPr>
          <p:cNvSpPr/>
          <p:nvPr/>
        </p:nvSpPr>
        <p:spPr>
          <a:xfrm>
            <a:off x="3202388" y="177679"/>
            <a:ext cx="1401503" cy="505348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6" name="Google Shape;3978;p29">
            <a:extLst>
              <a:ext uri="{FF2B5EF4-FFF2-40B4-BE49-F238E27FC236}">
                <a16:creationId xmlns:a16="http://schemas.microsoft.com/office/drawing/2014/main" id="{401BACE7-F865-44AF-BE4B-BEA16963C08A}"/>
              </a:ext>
            </a:extLst>
          </p:cNvPr>
          <p:cNvSpPr/>
          <p:nvPr/>
        </p:nvSpPr>
        <p:spPr>
          <a:xfrm>
            <a:off x="3179165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8" name="Google Shape;3978;p29">
            <a:extLst>
              <a:ext uri="{FF2B5EF4-FFF2-40B4-BE49-F238E27FC236}">
                <a16:creationId xmlns:a16="http://schemas.microsoft.com/office/drawing/2014/main" id="{D9A4379F-DC93-4461-BE20-BC3E3A6768BC}"/>
              </a:ext>
            </a:extLst>
          </p:cNvPr>
          <p:cNvSpPr/>
          <p:nvPr/>
        </p:nvSpPr>
        <p:spPr>
          <a:xfrm>
            <a:off x="338257" y="1808226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9" name="Google Shape;3978;p29">
            <a:extLst>
              <a:ext uri="{FF2B5EF4-FFF2-40B4-BE49-F238E27FC236}">
                <a16:creationId xmlns:a16="http://schemas.microsoft.com/office/drawing/2014/main" id="{C91DAAB5-A8DA-4A22-951F-3C5F0894DAE8}"/>
              </a:ext>
            </a:extLst>
          </p:cNvPr>
          <p:cNvSpPr/>
          <p:nvPr/>
        </p:nvSpPr>
        <p:spPr>
          <a:xfrm>
            <a:off x="6153294" y="1840034"/>
            <a:ext cx="1440000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0" name="Google Shape;3978;p29">
            <a:extLst>
              <a:ext uri="{FF2B5EF4-FFF2-40B4-BE49-F238E27FC236}">
                <a16:creationId xmlns:a16="http://schemas.microsoft.com/office/drawing/2014/main" id="{9C3BAFC1-7678-4748-B610-14DBD940CFF2}"/>
              </a:ext>
            </a:extLst>
          </p:cNvPr>
          <p:cNvSpPr/>
          <p:nvPr/>
        </p:nvSpPr>
        <p:spPr>
          <a:xfrm>
            <a:off x="3200287" y="4074026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1" name="Google Shape;3979;p29">
            <a:extLst>
              <a:ext uri="{FF2B5EF4-FFF2-40B4-BE49-F238E27FC236}">
                <a16:creationId xmlns:a16="http://schemas.microsoft.com/office/drawing/2014/main" id="{06430A0E-872A-423D-AE02-037530511363}"/>
              </a:ext>
            </a:extLst>
          </p:cNvPr>
          <p:cNvSpPr/>
          <p:nvPr/>
        </p:nvSpPr>
        <p:spPr>
          <a:xfrm>
            <a:off x="338258" y="1072835"/>
            <a:ext cx="7255036" cy="432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3" name="Google Shape;3979;p29">
            <a:extLst>
              <a:ext uri="{FF2B5EF4-FFF2-40B4-BE49-F238E27FC236}">
                <a16:creationId xmlns:a16="http://schemas.microsoft.com/office/drawing/2014/main" id="{F405DA63-C7A5-4291-BD04-51A4EB6AD4EF}"/>
              </a:ext>
            </a:extLst>
          </p:cNvPr>
          <p:cNvSpPr/>
          <p:nvPr/>
        </p:nvSpPr>
        <p:spPr>
          <a:xfrm>
            <a:off x="1905297" y="2582672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Pronomes Pessoais</a:t>
            </a:r>
          </a:p>
        </p:txBody>
      </p:sp>
      <p:sp>
        <p:nvSpPr>
          <p:cNvPr id="24" name="Google Shape;3979;p29">
            <a:extLst>
              <a:ext uri="{FF2B5EF4-FFF2-40B4-BE49-F238E27FC236}">
                <a16:creationId xmlns:a16="http://schemas.microsoft.com/office/drawing/2014/main" id="{6A81D9A4-51EA-4371-AB3A-2D17F727AC32}"/>
              </a:ext>
            </a:extLst>
          </p:cNvPr>
          <p:cNvSpPr/>
          <p:nvPr/>
        </p:nvSpPr>
        <p:spPr>
          <a:xfrm>
            <a:off x="3265266" y="2585236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negativas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9;p29">
            <a:extLst>
              <a:ext uri="{FF2B5EF4-FFF2-40B4-BE49-F238E27FC236}">
                <a16:creationId xmlns:a16="http://schemas.microsoft.com/office/drawing/2014/main" id="{033331FD-0258-4767-8C13-C94B6D235A3D}"/>
              </a:ext>
            </a:extLst>
          </p:cNvPr>
          <p:cNvSpPr/>
          <p:nvPr/>
        </p:nvSpPr>
        <p:spPr>
          <a:xfrm>
            <a:off x="4718480" y="2589409"/>
            <a:ext cx="126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Palavras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absolutistas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6" name="Google Shape;3979;p29">
            <a:extLst>
              <a:ext uri="{FF2B5EF4-FFF2-40B4-BE49-F238E27FC236}">
                <a16:creationId xmlns:a16="http://schemas.microsoft.com/office/drawing/2014/main" id="{E67CFD4C-FB29-4AEB-BA1D-ED0C86C6706D}"/>
              </a:ext>
            </a:extLst>
          </p:cNvPr>
          <p:cNvSpPr/>
          <p:nvPr/>
        </p:nvSpPr>
        <p:spPr>
          <a:xfrm>
            <a:off x="338257" y="2588719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Emoções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7" name="Google Shape;3978;p29">
            <a:extLst>
              <a:ext uri="{FF2B5EF4-FFF2-40B4-BE49-F238E27FC236}">
                <a16:creationId xmlns:a16="http://schemas.microsoft.com/office/drawing/2014/main" id="{8B5605AE-8B15-4404-8119-86E0BD2AC7DB}"/>
              </a:ext>
            </a:extLst>
          </p:cNvPr>
          <p:cNvSpPr/>
          <p:nvPr/>
        </p:nvSpPr>
        <p:spPr>
          <a:xfrm>
            <a:off x="3200895" y="3494093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 .</a:t>
            </a:r>
            <a:r>
              <a:rPr lang="pt-BR" sz="1200" dirty="0" err="1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csv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8" name="Conector angulado 43">
            <a:extLst>
              <a:ext uri="{FF2B5EF4-FFF2-40B4-BE49-F238E27FC236}">
                <a16:creationId xmlns:a16="http://schemas.microsoft.com/office/drawing/2014/main" id="{7D54EFB4-6D61-489F-8523-8954FF7184A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3718874" y="867292"/>
            <a:ext cx="368533" cy="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angulado 45">
            <a:extLst>
              <a:ext uri="{FF2B5EF4-FFF2-40B4-BE49-F238E27FC236}">
                <a16:creationId xmlns:a16="http://schemas.microsoft.com/office/drawing/2014/main" id="{41D22E23-5D60-4857-BBB9-DDB4E05DF9A3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rot="5400000">
            <a:off x="3724711" y="2410782"/>
            <a:ext cx="345010" cy="3899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angulado 47">
            <a:extLst>
              <a:ext uri="{FF2B5EF4-FFF2-40B4-BE49-F238E27FC236}">
                <a16:creationId xmlns:a16="http://schemas.microsoft.com/office/drawing/2014/main" id="{269FD430-88D1-4E41-BA49-2866CE6DB0BE}"/>
              </a:ext>
            </a:extLst>
          </p:cNvPr>
          <p:cNvCxnSpPr>
            <a:cxnSpLocks/>
            <a:endCxn id="27" idx="0"/>
          </p:cNvCxnSpPr>
          <p:nvPr/>
        </p:nvCxnSpPr>
        <p:spPr>
          <a:xfrm rot="16200000" flipH="1">
            <a:off x="3720331" y="3313866"/>
            <a:ext cx="352866" cy="7587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ector angulado 55">
            <a:extLst>
              <a:ext uri="{FF2B5EF4-FFF2-40B4-BE49-F238E27FC236}">
                <a16:creationId xmlns:a16="http://schemas.microsoft.com/office/drawing/2014/main" id="{4D33EB45-C083-4C53-A5C6-B7E310B521C8}"/>
              </a:ext>
            </a:extLst>
          </p:cNvPr>
          <p:cNvCxnSpPr>
            <a:cxnSpLocks/>
          </p:cNvCxnSpPr>
          <p:nvPr/>
        </p:nvCxnSpPr>
        <p:spPr>
          <a:xfrm rot="5400000">
            <a:off x="878623" y="1667173"/>
            <a:ext cx="360000" cy="731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Conector angulado 57">
            <a:extLst>
              <a:ext uri="{FF2B5EF4-FFF2-40B4-BE49-F238E27FC236}">
                <a16:creationId xmlns:a16="http://schemas.microsoft.com/office/drawing/2014/main" id="{5AAC4D31-DF14-44A9-8954-FE5E2232BEA1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3790288" y="3963755"/>
            <a:ext cx="219933" cy="60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ector angulado 59">
            <a:extLst>
              <a:ext uri="{FF2B5EF4-FFF2-40B4-BE49-F238E27FC236}">
                <a16:creationId xmlns:a16="http://schemas.microsoft.com/office/drawing/2014/main" id="{BBA66006-0974-43A0-938A-4590098B641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5400000">
            <a:off x="3046008" y="1729515"/>
            <a:ext cx="342446" cy="1363868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ector angulado 60">
            <a:extLst>
              <a:ext uri="{FF2B5EF4-FFF2-40B4-BE49-F238E27FC236}">
                <a16:creationId xmlns:a16="http://schemas.microsoft.com/office/drawing/2014/main" id="{51DC28D3-5412-4926-9114-860469F5CE97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4449231" y="1690159"/>
            <a:ext cx="349183" cy="1449315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ctor angulado 65">
            <a:extLst>
              <a:ext uri="{FF2B5EF4-FFF2-40B4-BE49-F238E27FC236}">
                <a16:creationId xmlns:a16="http://schemas.microsoft.com/office/drawing/2014/main" id="{5A12C9FB-9407-49A2-B114-A23E406D69C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2246320" y="1839855"/>
            <a:ext cx="466174" cy="284230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ector angulado 66">
            <a:extLst>
              <a:ext uri="{FF2B5EF4-FFF2-40B4-BE49-F238E27FC236}">
                <a16:creationId xmlns:a16="http://schemas.microsoft.com/office/drawing/2014/main" id="{0CE22F6C-3752-4D4C-9A8B-1F807112A0CE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2981817" y="2575351"/>
            <a:ext cx="472221" cy="1365261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ector angulado 67">
            <a:extLst>
              <a:ext uri="{FF2B5EF4-FFF2-40B4-BE49-F238E27FC236}">
                <a16:creationId xmlns:a16="http://schemas.microsoft.com/office/drawing/2014/main" id="{399F1158-8323-4A46-B6A8-E63D74E347D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4391777" y="2537390"/>
            <a:ext cx="465484" cy="1447922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Conector angulado 89">
            <a:extLst>
              <a:ext uri="{FF2B5EF4-FFF2-40B4-BE49-F238E27FC236}">
                <a16:creationId xmlns:a16="http://schemas.microsoft.com/office/drawing/2014/main" id="{4CC92D36-096F-4D1A-9337-AFE6FCFB625B}"/>
              </a:ext>
            </a:extLst>
          </p:cNvPr>
          <p:cNvCxnSpPr>
            <a:cxnSpLocks/>
          </p:cNvCxnSpPr>
          <p:nvPr/>
        </p:nvCxnSpPr>
        <p:spPr>
          <a:xfrm rot="5400000">
            <a:off x="6693561" y="1662324"/>
            <a:ext cx="360000" cy="524"/>
          </a:xfrm>
          <a:prstGeom prst="bentConnector3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ector angulado 120">
            <a:extLst>
              <a:ext uri="{FF2B5EF4-FFF2-40B4-BE49-F238E27FC236}">
                <a16:creationId xmlns:a16="http://schemas.microsoft.com/office/drawing/2014/main" id="{0F913C39-9BA1-4A7A-99EB-202EA1516835}"/>
              </a:ext>
            </a:extLst>
          </p:cNvPr>
          <p:cNvCxnSpPr>
            <a:cxnSpLocks/>
            <a:stCxn id="51" idx="2"/>
            <a:endCxn id="27" idx="0"/>
          </p:cNvCxnSpPr>
          <p:nvPr/>
        </p:nvCxnSpPr>
        <p:spPr>
          <a:xfrm rot="5400000">
            <a:off x="5154736" y="1775534"/>
            <a:ext cx="464381" cy="2972736"/>
          </a:xfrm>
          <a:prstGeom prst="bentConnector3">
            <a:avLst>
              <a:gd name="adj1" fmla="val 50000"/>
            </a:avLst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5366BC79-B9E6-4F04-8229-FC541E38AA4B}"/>
              </a:ext>
            </a:extLst>
          </p:cNvPr>
          <p:cNvSpPr/>
          <p:nvPr/>
        </p:nvSpPr>
        <p:spPr>
          <a:xfrm>
            <a:off x="172348" y="4703352"/>
            <a:ext cx="256802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fld id="{00000000-1234-1234-1234-123412341234}" type="slidenum">
              <a:rPr lang="en" sz="1200">
                <a:solidFill>
                  <a:srgbClr val="FFD347"/>
                </a:solidFill>
                <a:latin typeface="Dosis Light" charset="0"/>
              </a:rPr>
              <a:pPr/>
              <a:t>12</a:t>
            </a:fld>
            <a:endParaRPr lang="pt-BR" sz="1200" dirty="0">
              <a:solidFill>
                <a:srgbClr val="FFD347"/>
              </a:solidFill>
              <a:latin typeface="Dosis Light" charset="0"/>
            </a:endParaRPr>
          </a:p>
        </p:txBody>
      </p:sp>
      <p:sp>
        <p:nvSpPr>
          <p:cNvPr id="51" name="Google Shape;3979;p29">
            <a:extLst>
              <a:ext uri="{FF2B5EF4-FFF2-40B4-BE49-F238E27FC236}">
                <a16:creationId xmlns:a16="http://schemas.microsoft.com/office/drawing/2014/main" id="{7ACC03E4-2963-41F1-9F9D-90D36EC4D464}"/>
              </a:ext>
            </a:extLst>
          </p:cNvPr>
          <p:cNvSpPr/>
          <p:nvPr/>
        </p:nvSpPr>
        <p:spPr>
          <a:xfrm>
            <a:off x="6153294" y="2590512"/>
            <a:ext cx="1440000" cy="4392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Positivo + Negativo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70" name="Google Shape;3978;p29">
            <a:extLst>
              <a:ext uri="{FF2B5EF4-FFF2-40B4-BE49-F238E27FC236}">
                <a16:creationId xmlns:a16="http://schemas.microsoft.com/office/drawing/2014/main" id="{39D93D19-99D9-47C7-8C82-07783125C6A1}"/>
              </a:ext>
            </a:extLst>
          </p:cNvPr>
          <p:cNvSpPr/>
          <p:nvPr/>
        </p:nvSpPr>
        <p:spPr>
          <a:xfrm>
            <a:off x="3200287" y="4653959"/>
            <a:ext cx="1399325" cy="360000"/>
          </a:xfrm>
          <a:prstGeom prst="roundRect">
            <a:avLst/>
          </a:prstGeom>
          <a:ln>
            <a:solidFill>
              <a:srgbClr val="FFC715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200" dirty="0">
              <a:solidFill>
                <a:schemeClr val="tx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1031" name="Conector de Seta Reta 1030">
            <a:extLst>
              <a:ext uri="{FF2B5EF4-FFF2-40B4-BE49-F238E27FC236}">
                <a16:creationId xmlns:a16="http://schemas.microsoft.com/office/drawing/2014/main" id="{E036954A-E8E3-4D32-88E5-A26A1B30177B}"/>
              </a:ext>
            </a:extLst>
          </p:cNvPr>
          <p:cNvCxnSpPr>
            <a:cxnSpLocks/>
            <a:stCxn id="20" idx="2"/>
            <a:endCxn id="70" idx="0"/>
          </p:cNvCxnSpPr>
          <p:nvPr/>
        </p:nvCxnSpPr>
        <p:spPr>
          <a:xfrm>
            <a:off x="3899950" y="4434026"/>
            <a:ext cx="0" cy="219933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9530132-C72D-47EE-91C2-9001D443D4C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>
            <a:off x="6873294" y="2272034"/>
            <a:ext cx="0" cy="318478"/>
          </a:xfrm>
          <a:prstGeom prst="straightConnector1">
            <a:avLst/>
          </a:prstGeom>
          <a:ln>
            <a:solidFill>
              <a:srgbClr val="FFC715"/>
            </a:solidFill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107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51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Pré-processamento</a:t>
            </a:r>
          </a:p>
        </p:txBody>
      </p:sp>
    </p:spTree>
    <p:extLst>
      <p:ext uri="{BB962C8B-B14F-4D97-AF65-F5344CB8AC3E}">
        <p14:creationId xmlns:p14="http://schemas.microsoft.com/office/powerpoint/2010/main" val="411784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08994" y="571210"/>
            <a:ext cx="6417854" cy="469315"/>
          </a:xfrm>
        </p:spPr>
        <p:txBody>
          <a:bodyPr/>
          <a:lstStyle/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Eu amo rosas. Elas são adoráveis e amorosas.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1849821" y="1707274"/>
            <a:ext cx="1828800" cy="63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7" name="Forma 6"/>
          <p:cNvCxnSpPr>
            <a:endCxn id="5" idx="0"/>
          </p:cNvCxnSpPr>
          <p:nvPr/>
        </p:nvCxnSpPr>
        <p:spPr>
          <a:xfrm>
            <a:off x="1807779" y="977461"/>
            <a:ext cx="956442" cy="729813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Forma 6"/>
          <p:cNvCxnSpPr>
            <a:stCxn id="5" idx="0"/>
          </p:cNvCxnSpPr>
          <p:nvPr/>
        </p:nvCxnSpPr>
        <p:spPr>
          <a:xfrm rot="5400000" flipH="1" flipV="1">
            <a:off x="4270158" y="-496941"/>
            <a:ext cx="698279" cy="3710152"/>
          </a:xfrm>
          <a:prstGeom prst="curvedConnector2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Seta para baixo 32"/>
          <p:cNvSpPr/>
          <p:nvPr/>
        </p:nvSpPr>
        <p:spPr>
          <a:xfrm>
            <a:off x="2364827" y="2249214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paço Reservado para Texto 3"/>
          <p:cNvSpPr txBox="1">
            <a:spLocks/>
          </p:cNvSpPr>
          <p:nvPr/>
        </p:nvSpPr>
        <p:spPr>
          <a:xfrm>
            <a:off x="2159877" y="2522483"/>
            <a:ext cx="688427" cy="40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am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V="1">
            <a:off x="1534510" y="924434"/>
            <a:ext cx="599090" cy="10510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5764924" y="940676"/>
            <a:ext cx="1213945" cy="5255"/>
          </a:xfrm>
          <a:prstGeom prst="line">
            <a:avLst/>
          </a:prstGeom>
          <a:ln w="19050">
            <a:solidFill>
              <a:srgbClr val="FFD34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5475890" y="536028"/>
            <a:ext cx="189186" cy="409903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Espaço Reservado para Texto 3"/>
          <p:cNvSpPr txBox="1">
            <a:spLocks/>
          </p:cNvSpPr>
          <p:nvPr/>
        </p:nvSpPr>
        <p:spPr>
          <a:xfrm>
            <a:off x="5286704" y="78828"/>
            <a:ext cx="1828800" cy="352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Word</a:t>
            </a:r>
          </a:p>
        </p:txBody>
      </p:sp>
      <p:cxnSp>
        <p:nvCxnSpPr>
          <p:cNvPr id="22" name="Forma 6"/>
          <p:cNvCxnSpPr>
            <a:endCxn id="26" idx="0"/>
          </p:cNvCxnSpPr>
          <p:nvPr/>
        </p:nvCxnSpPr>
        <p:spPr>
          <a:xfrm>
            <a:off x="1144493" y="957956"/>
            <a:ext cx="5530054" cy="582870"/>
          </a:xfrm>
          <a:prstGeom prst="curvedConnector2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3"/>
          <p:cNvSpPr txBox="1">
            <a:spLocks/>
          </p:cNvSpPr>
          <p:nvPr/>
        </p:nvSpPr>
        <p:spPr>
          <a:xfrm>
            <a:off x="5203098" y="1540826"/>
            <a:ext cx="2942897" cy="87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Named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Entity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Recognition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classificação em categorias</a:t>
            </a: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</p:txBody>
      </p:sp>
      <p:sp>
        <p:nvSpPr>
          <p:cNvPr id="31" name="Espaço Reservado para Texto 3"/>
          <p:cNvSpPr txBox="1">
            <a:spLocks/>
          </p:cNvSpPr>
          <p:nvPr/>
        </p:nvSpPr>
        <p:spPr>
          <a:xfrm>
            <a:off x="5510407" y="2730238"/>
            <a:ext cx="2006402" cy="45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Pronome pessoal  	+1</a:t>
            </a:r>
          </a:p>
        </p:txBody>
      </p:sp>
      <p:sp>
        <p:nvSpPr>
          <p:cNvPr id="32" name="Seta para baixo 32"/>
          <p:cNvSpPr/>
          <p:nvPr/>
        </p:nvSpPr>
        <p:spPr>
          <a:xfrm>
            <a:off x="6371896" y="2432549"/>
            <a:ext cx="241738" cy="45194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971550" y="430925"/>
            <a:ext cx="562960" cy="578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3">
            <a:extLst>
              <a:ext uri="{FF2B5EF4-FFF2-40B4-BE49-F238E27FC236}">
                <a16:creationId xmlns:a16="http://schemas.microsoft.com/office/drawing/2014/main" id="{F600AA04-278A-4195-A957-D8C2F85B5617}"/>
              </a:ext>
            </a:extLst>
          </p:cNvPr>
          <p:cNvSpPr txBox="1">
            <a:spLocks/>
          </p:cNvSpPr>
          <p:nvPr/>
        </p:nvSpPr>
        <p:spPr>
          <a:xfrm>
            <a:off x="232964" y="3440298"/>
            <a:ext cx="638067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utiliza todas as palavras do texto, a frequência 	               de cada palavra e associa isso a classe do treino</a:t>
            </a:r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FE81B8BC-A658-41B8-949C-94A8D27C4B68}"/>
              </a:ext>
            </a:extLst>
          </p:cNvPr>
          <p:cNvSpPr txBox="1">
            <a:spLocks/>
          </p:cNvSpPr>
          <p:nvPr/>
        </p:nvSpPr>
        <p:spPr>
          <a:xfrm>
            <a:off x="232964" y="4214521"/>
            <a:ext cx="6070797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: - palavras do texto são associadas a 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47" grpId="0"/>
      <p:bldP spid="55" grpId="0"/>
      <p:bldP spid="26" grpId="0"/>
      <p:bldP spid="31" grpId="0"/>
      <p:bldP spid="32" grpId="0" animBg="1"/>
      <p:bldP spid="15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7"/>
            <a:ext cx="4050242" cy="3946925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92384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098501" y="287674"/>
            <a:ext cx="3458785" cy="469315"/>
          </a:xfrm>
        </p:spPr>
        <p:txBody>
          <a:bodyPr/>
          <a:lstStyle/>
          <a:p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Vc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esta muito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carent</a:t>
            </a:r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  </a:t>
            </a:r>
            <a:r>
              <a:rPr lang="pt-BR" sz="2800" dirty="0" err="1">
                <a:solidFill>
                  <a:schemeClr val="tx2">
                    <a:lumMod val="10000"/>
                  </a:schemeClr>
                </a:solidFill>
              </a:rPr>
              <a:t>hj</a:t>
            </a:r>
            <a:endParaRPr lang="pt-BR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ABF9135-B7BD-415D-8935-A07591D483E0}"/>
              </a:ext>
            </a:extLst>
          </p:cNvPr>
          <p:cNvSpPr/>
          <p:nvPr/>
        </p:nvSpPr>
        <p:spPr>
          <a:xfrm>
            <a:off x="2112681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0B5DC94-CBC2-41EC-80C4-A8C41D91392F}"/>
              </a:ext>
            </a:extLst>
          </p:cNvPr>
          <p:cNvCxnSpPr>
            <a:cxnSpLocks/>
          </p:cNvCxnSpPr>
          <p:nvPr/>
        </p:nvCxnSpPr>
        <p:spPr>
          <a:xfrm>
            <a:off x="4038537" y="628787"/>
            <a:ext cx="864637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3" name="Seta para baixo 32">
            <a:extLst>
              <a:ext uri="{FF2B5EF4-FFF2-40B4-BE49-F238E27FC236}">
                <a16:creationId xmlns:a16="http://schemas.microsoft.com/office/drawing/2014/main" id="{16128E0B-EB53-4544-88B3-7377FD327A9F}"/>
              </a:ext>
            </a:extLst>
          </p:cNvPr>
          <p:cNvSpPr/>
          <p:nvPr/>
        </p:nvSpPr>
        <p:spPr>
          <a:xfrm>
            <a:off x="4351810" y="795718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C9CA82-7D25-4AE3-820A-A8A9189CB1FF}"/>
              </a:ext>
            </a:extLst>
          </p:cNvPr>
          <p:cNvSpPr txBox="1"/>
          <p:nvPr/>
        </p:nvSpPr>
        <p:spPr>
          <a:xfrm>
            <a:off x="4203269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45" name="Seta para baixo 32">
            <a:extLst>
              <a:ext uri="{FF2B5EF4-FFF2-40B4-BE49-F238E27FC236}">
                <a16:creationId xmlns:a16="http://schemas.microsoft.com/office/drawing/2014/main" id="{95886A1B-C680-483C-BCE1-F0FB94395CCD}"/>
              </a:ext>
            </a:extLst>
          </p:cNvPr>
          <p:cNvSpPr/>
          <p:nvPr/>
        </p:nvSpPr>
        <p:spPr>
          <a:xfrm>
            <a:off x="2229100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EB6135-C931-4666-8181-792DCDB4B18F}"/>
              </a:ext>
            </a:extLst>
          </p:cNvPr>
          <p:cNvSpPr txBox="1"/>
          <p:nvPr/>
        </p:nvSpPr>
        <p:spPr>
          <a:xfrm>
            <a:off x="2082384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A667050-6BD0-48C3-8E69-0851995DC298}"/>
              </a:ext>
            </a:extLst>
          </p:cNvPr>
          <p:cNvSpPr/>
          <p:nvPr/>
        </p:nvSpPr>
        <p:spPr>
          <a:xfrm>
            <a:off x="4942502" y="202617"/>
            <a:ext cx="474579" cy="5331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baixo 32">
            <a:extLst>
              <a:ext uri="{FF2B5EF4-FFF2-40B4-BE49-F238E27FC236}">
                <a16:creationId xmlns:a16="http://schemas.microsoft.com/office/drawing/2014/main" id="{78F9C0A8-0A57-4DE4-B1E9-EA2FD0022F9D}"/>
              </a:ext>
            </a:extLst>
          </p:cNvPr>
          <p:cNvSpPr/>
          <p:nvPr/>
        </p:nvSpPr>
        <p:spPr>
          <a:xfrm>
            <a:off x="5058922" y="794200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EB9A34A-E253-4D0A-850A-E4E0EBA77FBD}"/>
              </a:ext>
            </a:extLst>
          </p:cNvPr>
          <p:cNvSpPr txBox="1"/>
          <p:nvPr/>
        </p:nvSpPr>
        <p:spPr>
          <a:xfrm>
            <a:off x="4942502" y="1340272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Gíria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16460D-9CEC-4161-A469-CC12F4812856}"/>
              </a:ext>
            </a:extLst>
          </p:cNvPr>
          <p:cNvCxnSpPr>
            <a:cxnSpLocks/>
          </p:cNvCxnSpPr>
          <p:nvPr/>
        </p:nvCxnSpPr>
        <p:spPr>
          <a:xfrm>
            <a:off x="2617555" y="628787"/>
            <a:ext cx="529686" cy="0"/>
          </a:xfrm>
          <a:prstGeom prst="line">
            <a:avLst/>
          </a:prstGeom>
          <a:solidFill>
            <a:srgbClr val="FFD347"/>
          </a:solidFill>
          <a:ln>
            <a:solidFill>
              <a:srgbClr val="FFD347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7" name="Seta para baixo 32">
            <a:extLst>
              <a:ext uri="{FF2B5EF4-FFF2-40B4-BE49-F238E27FC236}">
                <a16:creationId xmlns:a16="http://schemas.microsoft.com/office/drawing/2014/main" id="{0E68C0E3-D0F0-479F-92E2-1F218476FE03}"/>
              </a:ext>
            </a:extLst>
          </p:cNvPr>
          <p:cNvSpPr/>
          <p:nvPr/>
        </p:nvSpPr>
        <p:spPr>
          <a:xfrm>
            <a:off x="2761529" y="794201"/>
            <a:ext cx="241738" cy="451945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CDBD861-1285-4DA4-B1AD-0943FE72874B}"/>
              </a:ext>
            </a:extLst>
          </p:cNvPr>
          <p:cNvSpPr txBox="1"/>
          <p:nvPr/>
        </p:nvSpPr>
        <p:spPr>
          <a:xfrm>
            <a:off x="2617555" y="1340785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Erro</a:t>
            </a:r>
          </a:p>
        </p:txBody>
      </p:sp>
      <p:sp>
        <p:nvSpPr>
          <p:cNvPr id="60" name="Seta para baixo 32">
            <a:extLst>
              <a:ext uri="{FF2B5EF4-FFF2-40B4-BE49-F238E27FC236}">
                <a16:creationId xmlns:a16="http://schemas.microsoft.com/office/drawing/2014/main" id="{D16EC92D-BE48-4CA6-AF0A-5D3953D01B06}"/>
              </a:ext>
            </a:extLst>
          </p:cNvPr>
          <p:cNvSpPr/>
          <p:nvPr/>
        </p:nvSpPr>
        <p:spPr>
          <a:xfrm>
            <a:off x="3147241" y="1912954"/>
            <a:ext cx="978928" cy="1035808"/>
          </a:xfrm>
          <a:prstGeom prst="downArrow">
            <a:avLst/>
          </a:prstGeom>
          <a:solidFill>
            <a:srgbClr val="FFC7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2">
            <a:extLst>
              <a:ext uri="{FF2B5EF4-FFF2-40B4-BE49-F238E27FC236}">
                <a16:creationId xmlns:a16="http://schemas.microsoft.com/office/drawing/2014/main" id="{3D646D5C-2AD6-49AB-82E6-63830148111E}"/>
              </a:ext>
            </a:extLst>
          </p:cNvPr>
          <p:cNvSpPr txBox="1">
            <a:spLocks/>
          </p:cNvSpPr>
          <p:nvPr/>
        </p:nvSpPr>
        <p:spPr>
          <a:xfrm>
            <a:off x="4126168" y="2092304"/>
            <a:ext cx="2083245" cy="38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1400" dirty="0">
                <a:solidFill>
                  <a:schemeClr val="tx2">
                    <a:lumMod val="10000"/>
                  </a:schemeClr>
                </a:solidFill>
              </a:rPr>
              <a:t>Após passar pelo corretor ortográfico</a:t>
            </a:r>
          </a:p>
        </p:txBody>
      </p:sp>
      <p:sp>
        <p:nvSpPr>
          <p:cNvPr id="62" name="Título 2">
            <a:extLst>
              <a:ext uri="{FF2B5EF4-FFF2-40B4-BE49-F238E27FC236}">
                <a16:creationId xmlns:a16="http://schemas.microsoft.com/office/drawing/2014/main" id="{AA5AA210-C53D-4073-8E5E-1E8832D3E4BB}"/>
              </a:ext>
            </a:extLst>
          </p:cNvPr>
          <p:cNvSpPr txBox="1">
            <a:spLocks/>
          </p:cNvSpPr>
          <p:nvPr/>
        </p:nvSpPr>
        <p:spPr>
          <a:xfrm>
            <a:off x="1781870" y="3182377"/>
            <a:ext cx="4092045" cy="46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800" dirty="0">
                <a:solidFill>
                  <a:schemeClr val="tx2">
                    <a:lumMod val="10000"/>
                  </a:schemeClr>
                </a:solidFill>
              </a:rPr>
              <a:t>Você está muito carente hoje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515C4F-DA33-4660-A537-59B73A1FE55A}"/>
              </a:ext>
            </a:extLst>
          </p:cNvPr>
          <p:cNvSpPr txBox="1"/>
          <p:nvPr/>
        </p:nvSpPr>
        <p:spPr>
          <a:xfrm>
            <a:off x="2419366" y="4010745"/>
            <a:ext cx="189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Diminui erros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9FDEBC0-AB67-4CFD-94C5-9AAE8B7828E2}"/>
              </a:ext>
            </a:extLst>
          </p:cNvPr>
          <p:cNvSpPr txBox="1"/>
          <p:nvPr/>
        </p:nvSpPr>
        <p:spPr>
          <a:xfrm>
            <a:off x="2419367" y="4360101"/>
            <a:ext cx="2639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10000"/>
                  </a:schemeClr>
                </a:solidFill>
                <a:latin typeface="Dosis Light"/>
                <a:sym typeface="Dosis Light"/>
              </a:rPr>
              <a:t>Garante integridade das análises</a:t>
            </a:r>
          </a:p>
        </p:txBody>
      </p:sp>
      <p:sp>
        <p:nvSpPr>
          <p:cNvPr id="68" name="Seta para baixo 32">
            <a:extLst>
              <a:ext uri="{FF2B5EF4-FFF2-40B4-BE49-F238E27FC236}">
                <a16:creationId xmlns:a16="http://schemas.microsoft.com/office/drawing/2014/main" id="{D0667198-3E47-4F1D-9D8F-DB61E298D085}"/>
              </a:ext>
            </a:extLst>
          </p:cNvPr>
          <p:cNvSpPr/>
          <p:nvPr/>
        </p:nvSpPr>
        <p:spPr>
          <a:xfrm rot="16200000">
            <a:off x="1961515" y="4028219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Seta para baixo 32">
            <a:extLst>
              <a:ext uri="{FF2B5EF4-FFF2-40B4-BE49-F238E27FC236}">
                <a16:creationId xmlns:a16="http://schemas.microsoft.com/office/drawing/2014/main" id="{200AD4FB-FDD7-4E63-BA59-7788C8B42EAB}"/>
              </a:ext>
            </a:extLst>
          </p:cNvPr>
          <p:cNvSpPr/>
          <p:nvPr/>
        </p:nvSpPr>
        <p:spPr>
          <a:xfrm rot="16200000">
            <a:off x="1956429" y="4424231"/>
            <a:ext cx="241738" cy="303605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0000">
        <p:fade/>
      </p:transition>
    </mc:Choice>
    <mc:Fallback xmlns="">
      <p:transition spd="med" advTm="4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35" grpId="0"/>
      <p:bldP spid="45" grpId="0" animBg="1"/>
      <p:bldP spid="46" grpId="0"/>
      <p:bldP spid="48" grpId="0" animBg="1"/>
      <p:bldP spid="49" grpId="0" animBg="1"/>
      <p:bldP spid="52" grpId="0"/>
      <p:bldP spid="57" grpId="0" animBg="1"/>
      <p:bldP spid="58" grpId="0"/>
      <p:bldP spid="60" grpId="0" animBg="1"/>
      <p:bldP spid="61" grpId="0"/>
      <p:bldP spid="62" grpId="0"/>
      <p:bldP spid="64" grpId="0"/>
      <p:bldP spid="66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</a:t>
            </a:r>
          </a:p>
        </p:txBody>
      </p:sp>
    </p:spTree>
    <p:extLst>
      <p:ext uri="{BB962C8B-B14F-4D97-AF65-F5344CB8AC3E}">
        <p14:creationId xmlns:p14="http://schemas.microsoft.com/office/powerpoint/2010/main" val="40694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F5DE1C1-1CD6-437B-B1C9-98FFA21EB9FF}"/>
              </a:ext>
            </a:extLst>
          </p:cNvPr>
          <p:cNvGrpSpPr/>
          <p:nvPr/>
        </p:nvGrpSpPr>
        <p:grpSpPr>
          <a:xfrm>
            <a:off x="231227" y="189186"/>
            <a:ext cx="903405" cy="1176010"/>
            <a:chOff x="231227" y="189186"/>
            <a:chExt cx="903405" cy="1176010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227" y="189186"/>
              <a:ext cx="903405" cy="903405"/>
            </a:xfrm>
            <a:prstGeom prst="rect">
              <a:avLst/>
            </a:prstGeom>
          </p:spPr>
        </p:pic>
        <p:sp>
          <p:nvSpPr>
            <p:cNvPr id="27" name="CaixaDeTexto 26"/>
            <p:cNvSpPr txBox="1"/>
            <p:nvPr/>
          </p:nvSpPr>
          <p:spPr>
            <a:xfrm>
              <a:off x="385717" y="110358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tx1"/>
                  </a:solidFill>
                </a:rPr>
                <a:t>Texto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C724C9C-75B7-490B-8EB8-24D26370EA7A}"/>
              </a:ext>
            </a:extLst>
          </p:cNvPr>
          <p:cNvGrpSpPr/>
          <p:nvPr/>
        </p:nvGrpSpPr>
        <p:grpSpPr>
          <a:xfrm>
            <a:off x="5394209" y="3149426"/>
            <a:ext cx="2044496" cy="1135089"/>
            <a:chOff x="5394209" y="3149426"/>
            <a:chExt cx="2044496" cy="1135089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8322" y="3149426"/>
              <a:ext cx="780841" cy="779621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5394209" y="4038294"/>
              <a:ext cx="20444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err="1">
                  <a:solidFill>
                    <a:schemeClr val="tx1"/>
                  </a:solidFill>
                </a:rPr>
                <a:t>Named</a:t>
              </a:r>
              <a:r>
                <a:rPr lang="pt-BR" sz="1000" b="1" dirty="0">
                  <a:solidFill>
                    <a:schemeClr val="tx1"/>
                  </a:solidFill>
                </a:rPr>
                <a:t> </a:t>
              </a:r>
              <a:r>
                <a:rPr lang="pt-BR" sz="1000" b="1" dirty="0" err="1">
                  <a:solidFill>
                    <a:schemeClr val="tx1"/>
                  </a:solidFill>
                </a:rPr>
                <a:t>Entity</a:t>
              </a:r>
              <a:r>
                <a:rPr lang="pt-BR" sz="1000" b="1" dirty="0">
                  <a:solidFill>
                    <a:schemeClr val="tx1"/>
                  </a:solidFill>
                </a:rPr>
                <a:t> </a:t>
              </a:r>
              <a:r>
                <a:rPr lang="pt-BR" sz="1000" b="1" dirty="0" err="1">
                  <a:solidFill>
                    <a:schemeClr val="tx1"/>
                  </a:solidFill>
                </a:rPr>
                <a:t>Recognition</a:t>
              </a:r>
              <a:endParaRPr lang="pt-B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65BE163-A414-468E-89FA-6FDF6C69F13F}"/>
              </a:ext>
            </a:extLst>
          </p:cNvPr>
          <p:cNvGrpSpPr/>
          <p:nvPr/>
        </p:nvGrpSpPr>
        <p:grpSpPr>
          <a:xfrm>
            <a:off x="2817668" y="656165"/>
            <a:ext cx="924030" cy="714929"/>
            <a:chOff x="2817668" y="656165"/>
            <a:chExt cx="924030" cy="714929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481" y="656165"/>
              <a:ext cx="436912" cy="436912"/>
            </a:xfrm>
            <a:prstGeom prst="rect">
              <a:avLst/>
            </a:prstGeom>
          </p:spPr>
        </p:pic>
        <p:sp>
          <p:nvSpPr>
            <p:cNvPr id="42" name="CaixaDeTexto 41"/>
            <p:cNvSpPr txBox="1"/>
            <p:nvPr/>
          </p:nvSpPr>
          <p:spPr>
            <a:xfrm>
              <a:off x="2817668" y="1140262"/>
              <a:ext cx="9240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tx1"/>
                  </a:solidFill>
                </a:rPr>
                <a:t>Stop </a:t>
              </a:r>
              <a:r>
                <a:rPr lang="pt-BR" sz="900" b="1" dirty="0" err="1">
                  <a:solidFill>
                    <a:schemeClr val="tx1"/>
                  </a:solidFill>
                </a:rPr>
                <a:t>words</a:t>
              </a:r>
              <a:endParaRPr lang="pt-BR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Retângulo de cantos arredondados 42"/>
          <p:cNvSpPr/>
          <p:nvPr/>
        </p:nvSpPr>
        <p:spPr>
          <a:xfrm>
            <a:off x="1818291" y="556748"/>
            <a:ext cx="4456386" cy="10723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86893" y="230549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Pré-processamento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B39429B-6256-4D83-9C4F-CE1138659532}"/>
              </a:ext>
            </a:extLst>
          </p:cNvPr>
          <p:cNvGrpSpPr/>
          <p:nvPr/>
        </p:nvGrpSpPr>
        <p:grpSpPr>
          <a:xfrm>
            <a:off x="2871512" y="2304332"/>
            <a:ext cx="883575" cy="1134598"/>
            <a:chOff x="2871512" y="2304332"/>
            <a:chExt cx="883575" cy="1134598"/>
          </a:xfrm>
        </p:grpSpPr>
        <p:sp>
          <p:nvSpPr>
            <p:cNvPr id="29" name="CaixaDeTexto 28"/>
            <p:cNvSpPr txBox="1"/>
            <p:nvPr/>
          </p:nvSpPr>
          <p:spPr>
            <a:xfrm>
              <a:off x="3143008" y="2304332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EU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946782" y="2474984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minha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911214" y="270030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MEU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3143008" y="2908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mim</a:t>
              </a:r>
            </a:p>
          </p:txBody>
        </p:sp>
        <p:sp>
          <p:nvSpPr>
            <p:cNvPr id="33" name="Canto dobrado 32"/>
            <p:cNvSpPr/>
            <p:nvPr/>
          </p:nvSpPr>
          <p:spPr>
            <a:xfrm>
              <a:off x="2946782" y="2325714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871512" y="3161931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Pronomes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59F07BF-2B65-4C3E-B61E-C4F3BFC4063F}"/>
              </a:ext>
            </a:extLst>
          </p:cNvPr>
          <p:cNvGrpSpPr/>
          <p:nvPr/>
        </p:nvGrpSpPr>
        <p:grpSpPr>
          <a:xfrm>
            <a:off x="1939539" y="3866842"/>
            <a:ext cx="1011815" cy="1100913"/>
            <a:chOff x="1939539" y="3866842"/>
            <a:chExt cx="1011815" cy="1100913"/>
          </a:xfrm>
        </p:grpSpPr>
        <p:sp>
          <p:nvSpPr>
            <p:cNvPr id="34" name="CaixaDeTexto 33"/>
            <p:cNvSpPr txBox="1"/>
            <p:nvPr/>
          </p:nvSpPr>
          <p:spPr>
            <a:xfrm>
              <a:off x="2030929" y="4154611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NUNCA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059177" y="4383305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SEMPRE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110400" y="3897477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nada</a:t>
              </a:r>
            </a:p>
          </p:txBody>
        </p:sp>
        <p:sp>
          <p:nvSpPr>
            <p:cNvPr id="37" name="Canto dobrado 36"/>
            <p:cNvSpPr/>
            <p:nvPr/>
          </p:nvSpPr>
          <p:spPr>
            <a:xfrm>
              <a:off x="2063914" y="3866842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1939539" y="4690756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Absolutistas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688427B-9381-4FD4-B187-F4890B8B9870}"/>
              </a:ext>
            </a:extLst>
          </p:cNvPr>
          <p:cNvGrpSpPr/>
          <p:nvPr/>
        </p:nvGrpSpPr>
        <p:grpSpPr>
          <a:xfrm>
            <a:off x="874207" y="3036353"/>
            <a:ext cx="884762" cy="1117047"/>
            <a:chOff x="874207" y="3036353"/>
            <a:chExt cx="884762" cy="1117047"/>
          </a:xfrm>
        </p:grpSpPr>
        <p:sp>
          <p:nvSpPr>
            <p:cNvPr id="38" name="CaixaDeTexto 37"/>
            <p:cNvSpPr txBox="1"/>
            <p:nvPr/>
          </p:nvSpPr>
          <p:spPr>
            <a:xfrm>
              <a:off x="924059" y="306914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morrer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874207" y="3563455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desânimo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104709" y="331840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DOR</a:t>
              </a:r>
            </a:p>
          </p:txBody>
        </p:sp>
        <p:sp>
          <p:nvSpPr>
            <p:cNvPr id="41" name="Canto dobrado 40"/>
            <p:cNvSpPr/>
            <p:nvPr/>
          </p:nvSpPr>
          <p:spPr>
            <a:xfrm>
              <a:off x="928797" y="3036353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893026" y="3876401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Negativas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BEECC69-514D-41F6-9B8A-B38042EB8A30}"/>
              </a:ext>
            </a:extLst>
          </p:cNvPr>
          <p:cNvGrpSpPr/>
          <p:nvPr/>
        </p:nvGrpSpPr>
        <p:grpSpPr>
          <a:xfrm>
            <a:off x="1920991" y="325817"/>
            <a:ext cx="969365" cy="1189034"/>
            <a:chOff x="1920991" y="325817"/>
            <a:chExt cx="969365" cy="118903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2039022" y="689252"/>
              <a:ext cx="494394" cy="370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CaixaDeTexto 52"/>
            <p:cNvSpPr txBox="1"/>
            <p:nvPr/>
          </p:nvSpPr>
          <p:spPr>
            <a:xfrm>
              <a:off x="2245710" y="325817"/>
              <a:ext cx="444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✔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920991" y="1145519"/>
              <a:ext cx="96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tx1"/>
                  </a:solidFill>
                </a:rPr>
                <a:t>Corretor Ortográfico</a:t>
              </a:r>
            </a:p>
          </p:txBody>
        </p:sp>
      </p:grpSp>
      <p:cxnSp>
        <p:nvCxnSpPr>
          <p:cNvPr id="64" name="Forma 63"/>
          <p:cNvCxnSpPr>
            <a:stCxn id="24" idx="3"/>
            <a:endCxn id="43" idx="1"/>
          </p:cNvCxnSpPr>
          <p:nvPr/>
        </p:nvCxnSpPr>
        <p:spPr>
          <a:xfrm>
            <a:off x="1134632" y="640889"/>
            <a:ext cx="683659" cy="45203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3"/>
            <a:endCxn id="26" idx="3"/>
          </p:cNvCxnSpPr>
          <p:nvPr/>
        </p:nvCxnSpPr>
        <p:spPr>
          <a:xfrm>
            <a:off x="6274677" y="1092926"/>
            <a:ext cx="374486" cy="2446311"/>
          </a:xfrm>
          <a:prstGeom prst="curvedConnector3">
            <a:avLst>
              <a:gd name="adj1" fmla="val 30698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3"/>
          <p:cNvCxnSpPr>
            <a:stCxn id="26" idx="1"/>
            <a:endCxn id="33" idx="3"/>
          </p:cNvCxnSpPr>
          <p:nvPr/>
        </p:nvCxnSpPr>
        <p:spPr>
          <a:xfrm rot="10800000">
            <a:off x="3606598" y="2751983"/>
            <a:ext cx="2261725" cy="7872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stCxn id="26" idx="1"/>
            <a:endCxn id="37" idx="3"/>
          </p:cNvCxnSpPr>
          <p:nvPr/>
        </p:nvCxnSpPr>
        <p:spPr>
          <a:xfrm rot="10800000" flipV="1">
            <a:off x="2723730" y="3539237"/>
            <a:ext cx="3144593" cy="7538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stCxn id="26" idx="1"/>
            <a:endCxn id="41" idx="3"/>
          </p:cNvCxnSpPr>
          <p:nvPr/>
        </p:nvCxnSpPr>
        <p:spPr>
          <a:xfrm rot="10800000">
            <a:off x="1588612" y="3462623"/>
            <a:ext cx="4279710" cy="766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BCB1843-3EA1-40AB-9B69-526D9B35EFF4}"/>
              </a:ext>
            </a:extLst>
          </p:cNvPr>
          <p:cNvGrpSpPr/>
          <p:nvPr/>
        </p:nvGrpSpPr>
        <p:grpSpPr>
          <a:xfrm>
            <a:off x="3831916" y="652136"/>
            <a:ext cx="930269" cy="734724"/>
            <a:chOff x="3831916" y="652136"/>
            <a:chExt cx="930269" cy="734724"/>
          </a:xfrm>
        </p:grpSpPr>
        <p:pic>
          <p:nvPicPr>
            <p:cNvPr id="11275" name="Picture 11" descr="C:\Users\Fefe\Documents\TCC\TCC\para a monografia\slide\imgs slide\trade-tokens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951904" y="652136"/>
              <a:ext cx="810281" cy="459644"/>
            </a:xfrm>
            <a:prstGeom prst="rect">
              <a:avLst/>
            </a:prstGeom>
            <a:noFill/>
          </p:spPr>
        </p:pic>
        <p:sp>
          <p:nvSpPr>
            <p:cNvPr id="131" name="CaixaDeTexto 130"/>
            <p:cNvSpPr txBox="1"/>
            <p:nvPr/>
          </p:nvSpPr>
          <p:spPr>
            <a:xfrm>
              <a:off x="3831916" y="1156028"/>
              <a:ext cx="9240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tx1"/>
                  </a:solidFill>
                </a:rPr>
                <a:t>Tokenization</a:t>
              </a:r>
              <a:endParaRPr lang="pt-BR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568BE5-15CA-42AE-9C6D-9802582E3562}"/>
              </a:ext>
            </a:extLst>
          </p:cNvPr>
          <p:cNvGrpSpPr/>
          <p:nvPr/>
        </p:nvGrpSpPr>
        <p:grpSpPr>
          <a:xfrm>
            <a:off x="5018702" y="420041"/>
            <a:ext cx="935423" cy="977329"/>
            <a:chOff x="5018702" y="420041"/>
            <a:chExt cx="935423" cy="977329"/>
          </a:xfrm>
        </p:grpSpPr>
        <p:sp>
          <p:nvSpPr>
            <p:cNvPr id="119" name="CaixaDeTexto 118"/>
            <p:cNvSpPr txBox="1"/>
            <p:nvPr/>
          </p:nvSpPr>
          <p:spPr>
            <a:xfrm>
              <a:off x="5018702" y="717737"/>
              <a:ext cx="909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800" dirty="0">
                  <a:solidFill>
                    <a:schemeClr val="tx1"/>
                  </a:solidFill>
                  <a:sym typeface="Wingdings"/>
                </a:rPr>
                <a:t>“amor”</a:t>
              </a:r>
              <a:endParaRPr lang="pt-BR" sz="1800" dirty="0">
                <a:solidFill>
                  <a:schemeClr val="tx1"/>
                </a:solidFill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 rot="3295482">
              <a:off x="5234164" y="386663"/>
              <a:ext cx="6411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>
                  <a:solidFill>
                    <a:srgbClr val="FFC71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Wingdings"/>
                </a:rPr>
                <a:t></a:t>
              </a:r>
              <a:endParaRPr lang="pt-BR" sz="4000" dirty="0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5030095" y="1166538"/>
              <a:ext cx="9240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tx1"/>
                  </a:solidFill>
                </a:rPr>
                <a:t>Stemming</a:t>
              </a:r>
              <a:endParaRPr lang="pt-BR" sz="9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 advTm="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</a:p>
        </p:txBody>
      </p:sp>
    </p:spTree>
    <p:extLst>
      <p:ext uri="{BB962C8B-B14F-4D97-AF65-F5344CB8AC3E}">
        <p14:creationId xmlns:p14="http://schemas.microsoft.com/office/powerpoint/2010/main" val="7714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4" name="Google Shape;3851;p15">
            <a:extLst>
              <a:ext uri="{FF2B5EF4-FFF2-40B4-BE49-F238E27FC236}">
                <a16:creationId xmlns:a16="http://schemas.microsoft.com/office/drawing/2014/main" id="{568E4EEB-3E9C-48BB-8D91-E2D57907F97F}"/>
              </a:ext>
            </a:extLst>
          </p:cNvPr>
          <p:cNvSpPr txBox="1">
            <a:spLocks/>
          </p:cNvSpPr>
          <p:nvPr/>
        </p:nvSpPr>
        <p:spPr>
          <a:xfrm>
            <a:off x="4282440" y="2195703"/>
            <a:ext cx="2827021" cy="202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endParaRPr lang="pt-BR" sz="1800" b="1" dirty="0">
              <a:solidFill>
                <a:srgbClr val="FFC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</a:t>
            </a: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endParaRPr lang="pt-BR" sz="2000" b="1" dirty="0">
              <a:solidFill>
                <a:srgbClr val="FFC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Font typeface="Titillium Web Light"/>
              <a:buNone/>
            </a:pPr>
            <a:r>
              <a:rPr lang="pt-BR" sz="2000" b="1" dirty="0">
                <a:solidFill>
                  <a:srgbClr val="FFC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Professor Orientador: Tiago Sanches</a:t>
            </a:r>
          </a:p>
        </p:txBody>
      </p:sp>
      <p:pic>
        <p:nvPicPr>
          <p:cNvPr id="5" name="Picture 2" descr="C:\Users\Fefe\Documents\TCC\imgs slide\simb.png">
            <a:extLst>
              <a:ext uri="{FF2B5EF4-FFF2-40B4-BE49-F238E27FC236}">
                <a16:creationId xmlns:a16="http://schemas.microsoft.com/office/drawing/2014/main" id="{02DE6619-664B-421A-955E-2F5575E4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  <p:sp>
        <p:nvSpPr>
          <p:cNvPr id="6" name="Google Shape;3850;p15">
            <a:extLst>
              <a:ext uri="{FF2B5EF4-FFF2-40B4-BE49-F238E27FC236}">
                <a16:creationId xmlns:a16="http://schemas.microsoft.com/office/drawing/2014/main" id="{6DD3D897-EA27-4ACD-9950-2ED652A67F8E}"/>
              </a:ext>
            </a:extLst>
          </p:cNvPr>
          <p:cNvSpPr txBox="1">
            <a:spLocks/>
          </p:cNvSpPr>
          <p:nvPr/>
        </p:nvSpPr>
        <p:spPr>
          <a:xfrm>
            <a:off x="3903820" y="668338"/>
            <a:ext cx="4950619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FFC000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>
              <a:buClr>
                <a:srgbClr val="80BFB7"/>
              </a:buClr>
              <a:buSzPts val="6000"/>
              <a:buFont typeface="Dosis Light"/>
              <a:buNone/>
              <a:defRPr sz="6000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dirty="0"/>
              <a:t>Integrantes</a:t>
            </a:r>
          </a:p>
        </p:txBody>
      </p:sp>
    </p:spTree>
    <p:extLst>
      <p:ext uri="{BB962C8B-B14F-4D97-AF65-F5344CB8AC3E}">
        <p14:creationId xmlns:p14="http://schemas.microsoft.com/office/powerpoint/2010/main" val="8950839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8" name="Nuvem 17">
            <a:extLst>
              <a:ext uri="{FF2B5EF4-FFF2-40B4-BE49-F238E27FC236}">
                <a16:creationId xmlns:a16="http://schemas.microsoft.com/office/drawing/2014/main" id="{AE4AB748-AA1F-4FD8-AEA1-993A8E1CB104}"/>
              </a:ext>
            </a:extLst>
          </p:cNvPr>
          <p:cNvSpPr/>
          <p:nvPr/>
        </p:nvSpPr>
        <p:spPr>
          <a:xfrm>
            <a:off x="625745" y="2571750"/>
            <a:ext cx="3166253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9" name="Espaço Reservado para Texto 3">
            <a:extLst>
              <a:ext uri="{FF2B5EF4-FFF2-40B4-BE49-F238E27FC236}">
                <a16:creationId xmlns:a16="http://schemas.microsoft.com/office/drawing/2014/main" id="{50EE5827-1F27-4E9C-9E2A-4FC3195C553B}"/>
              </a:ext>
            </a:extLst>
          </p:cNvPr>
          <p:cNvSpPr txBox="1">
            <a:spLocks/>
          </p:cNvSpPr>
          <p:nvPr/>
        </p:nvSpPr>
        <p:spPr>
          <a:xfrm>
            <a:off x="2642118" y="291890"/>
            <a:ext cx="3436592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Stop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,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Stemming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, Bag-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of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-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words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Tokenization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0" name="Seta para baixo 32">
            <a:extLst>
              <a:ext uri="{FF2B5EF4-FFF2-40B4-BE49-F238E27FC236}">
                <a16:creationId xmlns:a16="http://schemas.microsoft.com/office/drawing/2014/main" id="{7F9B9221-031B-490C-A450-C8AAF9BB7388}"/>
              </a:ext>
            </a:extLst>
          </p:cNvPr>
          <p:cNvSpPr/>
          <p:nvPr/>
        </p:nvSpPr>
        <p:spPr>
          <a:xfrm>
            <a:off x="3885676" y="1933388"/>
            <a:ext cx="482490" cy="661300"/>
          </a:xfrm>
          <a:prstGeom prst="downArrow">
            <a:avLst/>
          </a:prstGeom>
          <a:solidFill>
            <a:srgbClr val="FFD34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D9BC9459-074A-4006-91DC-7797A4143307}"/>
              </a:ext>
            </a:extLst>
          </p:cNvPr>
          <p:cNvSpPr txBox="1">
            <a:spLocks/>
          </p:cNvSpPr>
          <p:nvPr/>
        </p:nvSpPr>
        <p:spPr>
          <a:xfrm>
            <a:off x="528662" y="3303739"/>
            <a:ext cx="99553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Alegria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A2BAE17-F57F-4829-96D6-573D73366ACE}"/>
              </a:ext>
            </a:extLst>
          </p:cNvPr>
          <p:cNvSpPr txBox="1">
            <a:spLocks/>
          </p:cNvSpPr>
          <p:nvPr/>
        </p:nvSpPr>
        <p:spPr>
          <a:xfrm>
            <a:off x="1062343" y="3995172"/>
            <a:ext cx="1098316" cy="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Tristeza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2CD1377F-A12A-4794-AB80-EE9FD1E3333E}"/>
              </a:ext>
            </a:extLst>
          </p:cNvPr>
          <p:cNvSpPr txBox="1">
            <a:spLocks/>
          </p:cNvSpPr>
          <p:nvPr/>
        </p:nvSpPr>
        <p:spPr>
          <a:xfrm>
            <a:off x="1415786" y="2890469"/>
            <a:ext cx="910474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Raiva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4B925867-B2F2-413F-9C12-6603DE05E0D8}"/>
              </a:ext>
            </a:extLst>
          </p:cNvPr>
          <p:cNvSpPr txBox="1">
            <a:spLocks/>
          </p:cNvSpPr>
          <p:nvPr/>
        </p:nvSpPr>
        <p:spPr>
          <a:xfrm>
            <a:off x="2164112" y="2741873"/>
            <a:ext cx="1165655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Desgosto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BD48C521-8E21-4C0B-92CA-52B928915734}"/>
              </a:ext>
            </a:extLst>
          </p:cNvPr>
          <p:cNvSpPr txBox="1">
            <a:spLocks/>
          </p:cNvSpPr>
          <p:nvPr/>
        </p:nvSpPr>
        <p:spPr>
          <a:xfrm>
            <a:off x="1530086" y="3460994"/>
            <a:ext cx="814781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Medo</a:t>
            </a:r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B00B8C72-5631-4091-A535-33864CE92F1C}"/>
              </a:ext>
            </a:extLst>
          </p:cNvPr>
          <p:cNvSpPr txBox="1">
            <a:spLocks/>
          </p:cNvSpPr>
          <p:nvPr/>
        </p:nvSpPr>
        <p:spPr>
          <a:xfrm>
            <a:off x="2326260" y="3303480"/>
            <a:ext cx="130387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Surpresa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84442558-38BA-4956-A5F3-D8E035176FAE}"/>
              </a:ext>
            </a:extLst>
          </p:cNvPr>
          <p:cNvSpPr txBox="1">
            <a:spLocks/>
          </p:cNvSpPr>
          <p:nvPr/>
        </p:nvSpPr>
        <p:spPr>
          <a:xfrm>
            <a:off x="209523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28" name="Espaço Reservado para Texto 3">
            <a:extLst>
              <a:ext uri="{FF2B5EF4-FFF2-40B4-BE49-F238E27FC236}">
                <a16:creationId xmlns:a16="http://schemas.microsoft.com/office/drawing/2014/main" id="{C416CC49-F611-4073-88ED-6D557A012579}"/>
              </a:ext>
            </a:extLst>
          </p:cNvPr>
          <p:cNvSpPr txBox="1">
            <a:spLocks/>
          </p:cNvSpPr>
          <p:nvPr/>
        </p:nvSpPr>
        <p:spPr>
          <a:xfrm>
            <a:off x="2742890" y="1326189"/>
            <a:ext cx="4157169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Algoritmo de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Naive</a:t>
            </a: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  <a:r>
              <a:rPr lang="pt-BR" sz="2000" dirty="0" err="1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Bayes</a:t>
            </a:r>
            <a:endParaRPr lang="pt-BR" sz="2000" dirty="0">
              <a:solidFill>
                <a:schemeClr val="tx2">
                  <a:lumMod val="10000"/>
                </a:schemeClr>
              </a:solidFill>
              <a:latin typeface="Dosis Light"/>
              <a:ea typeface="Dosis Light"/>
              <a:cs typeface="Dosis Light"/>
              <a:sym typeface="Titillium Web Light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tabLst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 </a:t>
            </a:r>
          </a:p>
        </p:txBody>
      </p:sp>
      <p:sp>
        <p:nvSpPr>
          <p:cNvPr id="29" name="Mais 27">
            <a:extLst>
              <a:ext uri="{FF2B5EF4-FFF2-40B4-BE49-F238E27FC236}">
                <a16:creationId xmlns:a16="http://schemas.microsoft.com/office/drawing/2014/main" id="{2101D8CD-87C1-4FBD-979A-07D5ABACA096}"/>
              </a:ext>
            </a:extLst>
          </p:cNvPr>
          <p:cNvSpPr/>
          <p:nvPr/>
        </p:nvSpPr>
        <p:spPr>
          <a:xfrm>
            <a:off x="3938415" y="1123578"/>
            <a:ext cx="361507" cy="382771"/>
          </a:xfrm>
          <a:prstGeom prst="mathPlus">
            <a:avLst>
              <a:gd name="adj1" fmla="val 526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Nuvem 29">
            <a:extLst>
              <a:ext uri="{FF2B5EF4-FFF2-40B4-BE49-F238E27FC236}">
                <a16:creationId xmlns:a16="http://schemas.microsoft.com/office/drawing/2014/main" id="{CDA967F3-B1C3-4C85-B76B-D29204BB469B}"/>
              </a:ext>
            </a:extLst>
          </p:cNvPr>
          <p:cNvSpPr/>
          <p:nvPr/>
        </p:nvSpPr>
        <p:spPr>
          <a:xfrm flipH="1">
            <a:off x="4376773" y="2571750"/>
            <a:ext cx="3166252" cy="2406970"/>
          </a:xfrm>
          <a:prstGeom prst="cloud">
            <a:avLst/>
          </a:prstGeom>
          <a:noFill/>
          <a:ln>
            <a:solidFill>
              <a:srgbClr val="FFD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id="{3ACC8927-EBD8-413E-92A9-2CC04E0E63D6}"/>
              </a:ext>
            </a:extLst>
          </p:cNvPr>
          <p:cNvSpPr txBox="1">
            <a:spLocks/>
          </p:cNvSpPr>
          <p:nvPr/>
        </p:nvSpPr>
        <p:spPr>
          <a:xfrm>
            <a:off x="4696339" y="3270981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Neutro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1E560468-AD00-446F-878B-FBD5B72FD5FE}"/>
              </a:ext>
            </a:extLst>
          </p:cNvPr>
          <p:cNvSpPr txBox="1">
            <a:spLocks/>
          </p:cNvSpPr>
          <p:nvPr/>
        </p:nvSpPr>
        <p:spPr>
          <a:xfrm>
            <a:off x="5798199" y="3995172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Negativo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6EBFDDBA-A63C-46AA-94BF-E53F98271CEA}"/>
              </a:ext>
            </a:extLst>
          </p:cNvPr>
          <p:cNvSpPr txBox="1">
            <a:spLocks/>
          </p:cNvSpPr>
          <p:nvPr/>
        </p:nvSpPr>
        <p:spPr>
          <a:xfrm>
            <a:off x="5832044" y="2960873"/>
            <a:ext cx="1101860" cy="40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lvl="0" indent="-381000"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2000" dirty="0">
                <a:solidFill>
                  <a:schemeClr val="tx2">
                    <a:lumMod val="10000"/>
                  </a:schemeClr>
                </a:solidFill>
                <a:latin typeface="Dosis Light"/>
                <a:ea typeface="Dosis Light"/>
                <a:cs typeface="Dosis Light"/>
                <a:sym typeface="Titillium Web Light"/>
              </a:rPr>
              <a:t>Positivo</a:t>
            </a:r>
          </a:p>
        </p:txBody>
      </p:sp>
    </p:spTree>
    <p:extLst>
      <p:ext uri="{BB962C8B-B14F-4D97-AF65-F5344CB8AC3E}">
        <p14:creationId xmlns:p14="http://schemas.microsoft.com/office/powerpoint/2010/main" val="244259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build="p"/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  <p:bldP spid="28" grpId="0"/>
      <p:bldP spid="29" grpId="0" animBg="1"/>
      <p:bldP spid="30" grpId="0" animBg="1"/>
      <p:bldP spid="31" grpId="0" build="p"/>
      <p:bldP spid="32" grpId="0" build="p"/>
      <p:bldP spid="3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Polaridade</a:t>
            </a:r>
          </a:p>
        </p:txBody>
      </p:sp>
    </p:spTree>
    <p:extLst>
      <p:ext uri="{BB962C8B-B14F-4D97-AF65-F5344CB8AC3E}">
        <p14:creationId xmlns:p14="http://schemas.microsoft.com/office/powerpoint/2010/main" val="25789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00">
        <p:fade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22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0CBDF53-8442-40C1-9772-06D4A477D0BB}"/>
              </a:ext>
            </a:extLst>
          </p:cNvPr>
          <p:cNvGrpSpPr/>
          <p:nvPr/>
        </p:nvGrpSpPr>
        <p:grpSpPr>
          <a:xfrm>
            <a:off x="6462640" y="264348"/>
            <a:ext cx="903405" cy="1136781"/>
            <a:chOff x="6462640" y="264348"/>
            <a:chExt cx="903405" cy="1136781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2640" y="264348"/>
              <a:ext cx="903405" cy="903405"/>
            </a:xfrm>
            <a:prstGeom prst="rect">
              <a:avLst/>
            </a:prstGeom>
          </p:spPr>
        </p:pic>
        <p:sp>
          <p:nvSpPr>
            <p:cNvPr id="27" name="CaixaDeTexto 26"/>
            <p:cNvSpPr txBox="1"/>
            <p:nvPr/>
          </p:nvSpPr>
          <p:spPr>
            <a:xfrm>
              <a:off x="6633656" y="1139519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tx1"/>
                  </a:solidFill>
                </a:rPr>
                <a:t>Texto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B25B7C-D527-4A60-BA65-66F64C5198EC}"/>
              </a:ext>
            </a:extLst>
          </p:cNvPr>
          <p:cNvGrpSpPr/>
          <p:nvPr/>
        </p:nvGrpSpPr>
        <p:grpSpPr>
          <a:xfrm>
            <a:off x="16293" y="1490135"/>
            <a:ext cx="2044496" cy="1047120"/>
            <a:chOff x="16293" y="1490135"/>
            <a:chExt cx="2044496" cy="1047120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80" y="1490135"/>
              <a:ext cx="780841" cy="779621"/>
            </a:xfrm>
            <a:prstGeom prst="rect">
              <a:avLst/>
            </a:prstGeom>
          </p:spPr>
        </p:pic>
        <p:sp>
          <p:nvSpPr>
            <p:cNvPr id="28" name="CaixaDeTexto 27"/>
            <p:cNvSpPr txBox="1"/>
            <p:nvPr/>
          </p:nvSpPr>
          <p:spPr>
            <a:xfrm>
              <a:off x="16293" y="2291034"/>
              <a:ext cx="20444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 err="1">
                  <a:solidFill>
                    <a:schemeClr val="tx1"/>
                  </a:solidFill>
                </a:rPr>
                <a:t>Named</a:t>
              </a:r>
              <a:r>
                <a:rPr lang="pt-BR" sz="1000" b="1" dirty="0">
                  <a:solidFill>
                    <a:schemeClr val="tx1"/>
                  </a:solidFill>
                </a:rPr>
                <a:t> </a:t>
              </a:r>
              <a:r>
                <a:rPr lang="pt-BR" sz="1000" b="1" dirty="0" err="1">
                  <a:solidFill>
                    <a:schemeClr val="tx1"/>
                  </a:solidFill>
                </a:rPr>
                <a:t>Entity</a:t>
              </a:r>
              <a:r>
                <a:rPr lang="pt-BR" sz="1000" b="1" dirty="0">
                  <a:solidFill>
                    <a:schemeClr val="tx1"/>
                  </a:solidFill>
                </a:rPr>
                <a:t> </a:t>
              </a:r>
              <a:r>
                <a:rPr lang="pt-BR" sz="1000" b="1" dirty="0" err="1">
                  <a:solidFill>
                    <a:schemeClr val="tx1"/>
                  </a:solidFill>
                </a:rPr>
                <a:t>Recognition</a:t>
              </a:r>
              <a:endParaRPr lang="pt-B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097D432-461B-4352-BB16-DB6A33870A8E}"/>
              </a:ext>
            </a:extLst>
          </p:cNvPr>
          <p:cNvGrpSpPr/>
          <p:nvPr/>
        </p:nvGrpSpPr>
        <p:grpSpPr>
          <a:xfrm>
            <a:off x="2835351" y="625124"/>
            <a:ext cx="2007475" cy="1442847"/>
            <a:chOff x="2835351" y="625124"/>
            <a:chExt cx="2007475" cy="1442847"/>
          </a:xfrm>
        </p:grpSpPr>
        <p:sp>
          <p:nvSpPr>
            <p:cNvPr id="43" name="Retângulo de cantos arredondados 42"/>
            <p:cNvSpPr/>
            <p:nvPr/>
          </p:nvSpPr>
          <p:spPr>
            <a:xfrm>
              <a:off x="2835351" y="995615"/>
              <a:ext cx="2007475" cy="10723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966092" y="625124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Pré-processamento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F6AA7E6-C584-4380-838E-E87AF496C32A}"/>
              </a:ext>
            </a:extLst>
          </p:cNvPr>
          <p:cNvGrpSpPr/>
          <p:nvPr/>
        </p:nvGrpSpPr>
        <p:grpSpPr>
          <a:xfrm>
            <a:off x="2731017" y="2374462"/>
            <a:ext cx="1016625" cy="1100913"/>
            <a:chOff x="2332455" y="2373396"/>
            <a:chExt cx="1016625" cy="1100913"/>
          </a:xfrm>
        </p:grpSpPr>
        <p:sp>
          <p:nvSpPr>
            <p:cNvPr id="34" name="CaixaDeTexto 33"/>
            <p:cNvSpPr txBox="1"/>
            <p:nvPr/>
          </p:nvSpPr>
          <p:spPr>
            <a:xfrm>
              <a:off x="2423845" y="266116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AMO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452093" y="2889859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ótimo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503316" y="2404031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feliz</a:t>
              </a:r>
            </a:p>
          </p:txBody>
        </p:sp>
        <p:sp>
          <p:nvSpPr>
            <p:cNvPr id="37" name="Canto dobrado 36"/>
            <p:cNvSpPr/>
            <p:nvPr/>
          </p:nvSpPr>
          <p:spPr>
            <a:xfrm>
              <a:off x="2456830" y="2373396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332455" y="319731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Positivas +1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5A5CE33-1E75-4308-8A13-255324A80B2B}"/>
              </a:ext>
            </a:extLst>
          </p:cNvPr>
          <p:cNvGrpSpPr/>
          <p:nvPr/>
        </p:nvGrpSpPr>
        <p:grpSpPr>
          <a:xfrm>
            <a:off x="2734948" y="3645584"/>
            <a:ext cx="1045479" cy="1125168"/>
            <a:chOff x="2216256" y="3634465"/>
            <a:chExt cx="1045479" cy="1125168"/>
          </a:xfrm>
        </p:grpSpPr>
        <p:sp>
          <p:nvSpPr>
            <p:cNvPr id="38" name="CaixaDeTexto 37"/>
            <p:cNvSpPr txBox="1"/>
            <p:nvPr/>
          </p:nvSpPr>
          <p:spPr>
            <a:xfrm>
              <a:off x="2357498" y="3667258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triste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2307646" y="4161567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abissal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2391003" y="3906006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RUIM</a:t>
              </a:r>
            </a:p>
          </p:txBody>
        </p:sp>
        <p:sp>
          <p:nvSpPr>
            <p:cNvPr id="41" name="Canto dobrado 40"/>
            <p:cNvSpPr/>
            <p:nvPr/>
          </p:nvSpPr>
          <p:spPr>
            <a:xfrm>
              <a:off x="2362236" y="3634465"/>
              <a:ext cx="659815" cy="852538"/>
            </a:xfrm>
            <a:prstGeom prst="foldedCorne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216256" y="4482634"/>
              <a:ext cx="1045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/>
                  </a:solidFill>
                </a:rPr>
                <a:t>Negativas -1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B122E5-E58C-4D4B-AA1C-ACEF98A360CC}"/>
              </a:ext>
            </a:extLst>
          </p:cNvPr>
          <p:cNvGrpSpPr/>
          <p:nvPr/>
        </p:nvGrpSpPr>
        <p:grpSpPr>
          <a:xfrm>
            <a:off x="2938051" y="764684"/>
            <a:ext cx="969365" cy="1189034"/>
            <a:chOff x="2938051" y="764684"/>
            <a:chExt cx="969365" cy="118903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3056082" y="1128119"/>
              <a:ext cx="494394" cy="370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CaixaDeTexto 52"/>
            <p:cNvSpPr txBox="1"/>
            <p:nvPr/>
          </p:nvSpPr>
          <p:spPr>
            <a:xfrm>
              <a:off x="3262770" y="764684"/>
              <a:ext cx="444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✔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2938051" y="1584386"/>
              <a:ext cx="96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solidFill>
                    <a:schemeClr val="tx1"/>
                  </a:solidFill>
                </a:rPr>
                <a:t>Corretor Ortográfico</a:t>
              </a:r>
            </a:p>
          </p:txBody>
        </p:sp>
      </p:grpSp>
      <p:cxnSp>
        <p:nvCxnSpPr>
          <p:cNvPr id="64" name="Forma 63"/>
          <p:cNvCxnSpPr>
            <a:cxnSpLocks/>
            <a:stCxn id="27" idx="2"/>
            <a:endCxn id="43" idx="3"/>
          </p:cNvCxnSpPr>
          <p:nvPr/>
        </p:nvCxnSpPr>
        <p:spPr>
          <a:xfrm rot="5400000">
            <a:off x="5813252" y="430703"/>
            <a:ext cx="130664" cy="2071516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Forma 73"/>
          <p:cNvCxnSpPr>
            <a:stCxn id="43" idx="1"/>
            <a:endCxn id="26" idx="3"/>
          </p:cNvCxnSpPr>
          <p:nvPr/>
        </p:nvCxnSpPr>
        <p:spPr>
          <a:xfrm rot="10800000" flipV="1">
            <a:off x="1423121" y="1531792"/>
            <a:ext cx="1412230" cy="34815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ma 73"/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798736" y="1777060"/>
            <a:ext cx="263476" cy="1783866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Forma 73"/>
          <p:cNvCxnSpPr>
            <a:cxnSpLocks/>
            <a:stCxn id="28" idx="2"/>
            <a:endCxn id="41" idx="1"/>
          </p:cNvCxnSpPr>
          <p:nvPr/>
        </p:nvCxnSpPr>
        <p:spPr>
          <a:xfrm rot="16200000" flipH="1">
            <a:off x="1192435" y="2383360"/>
            <a:ext cx="1534598" cy="1842387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A7CB7BE-6C2F-4973-9F5A-47121385DAD9}"/>
              </a:ext>
            </a:extLst>
          </p:cNvPr>
          <p:cNvGrpSpPr/>
          <p:nvPr/>
        </p:nvGrpSpPr>
        <p:grpSpPr>
          <a:xfrm>
            <a:off x="3776921" y="1059472"/>
            <a:ext cx="930269" cy="734724"/>
            <a:chOff x="3776921" y="1059472"/>
            <a:chExt cx="930269" cy="734724"/>
          </a:xfrm>
        </p:grpSpPr>
        <p:pic>
          <p:nvPicPr>
            <p:cNvPr id="11275" name="Picture 11" descr="C:\Users\Fefe\Documents\TCC\TCC\para a monografia\slide\imgs slide\trade-tokens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96909" y="1059472"/>
              <a:ext cx="810281" cy="459644"/>
            </a:xfrm>
            <a:prstGeom prst="rect">
              <a:avLst/>
            </a:prstGeom>
            <a:noFill/>
          </p:spPr>
        </p:pic>
        <p:sp>
          <p:nvSpPr>
            <p:cNvPr id="131" name="CaixaDeTexto 130"/>
            <p:cNvSpPr txBox="1"/>
            <p:nvPr/>
          </p:nvSpPr>
          <p:spPr>
            <a:xfrm>
              <a:off x="3776921" y="1563364"/>
              <a:ext cx="9240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solidFill>
                    <a:schemeClr val="tx1"/>
                  </a:solidFill>
                </a:rPr>
                <a:t>Tokenization</a:t>
              </a:r>
              <a:endParaRPr lang="pt-BR" sz="9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5" name="Forma 73"/>
          <p:cNvCxnSpPr>
            <a:stCxn id="37" idx="3"/>
            <a:endCxn id="129" idx="2"/>
          </p:cNvCxnSpPr>
          <p:nvPr/>
        </p:nvCxnSpPr>
        <p:spPr>
          <a:xfrm>
            <a:off x="3515207" y="2800731"/>
            <a:ext cx="2240186" cy="56777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Forma 73"/>
          <p:cNvCxnSpPr>
            <a:stCxn id="41" idx="3"/>
            <a:endCxn id="129" idx="2"/>
          </p:cNvCxnSpPr>
          <p:nvPr/>
        </p:nvCxnSpPr>
        <p:spPr>
          <a:xfrm flipV="1">
            <a:off x="3540743" y="3368506"/>
            <a:ext cx="2214650" cy="70334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51CD669-DBC4-4CE1-9BCA-65B8A84184E9}"/>
              </a:ext>
            </a:extLst>
          </p:cNvPr>
          <p:cNvGrpSpPr/>
          <p:nvPr/>
        </p:nvGrpSpPr>
        <p:grpSpPr>
          <a:xfrm>
            <a:off x="5755393" y="2799664"/>
            <a:ext cx="1158949" cy="1137683"/>
            <a:chOff x="5199321" y="2573080"/>
            <a:chExt cx="1158949" cy="1137683"/>
          </a:xfrm>
        </p:grpSpPr>
        <p:sp>
          <p:nvSpPr>
            <p:cNvPr id="129" name="Elipse 128"/>
            <p:cNvSpPr/>
            <p:nvPr/>
          </p:nvSpPr>
          <p:spPr>
            <a:xfrm>
              <a:off x="5199321" y="2573080"/>
              <a:ext cx="1158949" cy="113768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36" name="CaixaDeTexto 135"/>
            <p:cNvSpPr txBox="1"/>
            <p:nvPr/>
          </p:nvSpPr>
          <p:spPr>
            <a:xfrm>
              <a:off x="5488982" y="2911088"/>
              <a:ext cx="579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/>
                  </a:solidFill>
                </a:rPr>
                <a:t>17</a:t>
              </a:r>
            </a:p>
          </p:txBody>
        </p:sp>
      </p:grpSp>
    </p:spTree>
  </p:cSld>
  <p:clrMapOvr>
    <a:masterClrMapping/>
  </p:clrMapOvr>
  <p:transition spd="med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0"/>
                            </p:stCondLst>
                            <p:childTnLst>
                              <p:par>
                                <p:cTn id="5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0751D74-88BA-4A21-9A0E-1843DBF39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99D9C337-B623-48FD-9821-07D49983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0" y="2959480"/>
            <a:ext cx="1147814" cy="11478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4D83A3-ECFD-498A-94A8-CF0EE960E96A}"/>
              </a:ext>
            </a:extLst>
          </p:cNvPr>
          <p:cNvSpPr txBox="1"/>
          <p:nvPr/>
        </p:nvSpPr>
        <p:spPr>
          <a:xfrm>
            <a:off x="3713793" y="417061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17 colunas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1327E9-31AB-49D2-83D9-06C66D93E922}"/>
              </a:ext>
            </a:extLst>
          </p:cNvPr>
          <p:cNvSpPr txBox="1"/>
          <p:nvPr/>
        </p:nvSpPr>
        <p:spPr>
          <a:xfrm>
            <a:off x="73294" y="1138878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Contagem de palavras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47911-5AB2-437E-84F4-ED144D24A4E0}"/>
              </a:ext>
            </a:extLst>
          </p:cNvPr>
          <p:cNvSpPr txBox="1"/>
          <p:nvPr/>
        </p:nvSpPr>
        <p:spPr>
          <a:xfrm>
            <a:off x="2248919" y="1154063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Análise de Sentimento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0F210F3-AE98-4330-8295-B30F241713FA}"/>
              </a:ext>
            </a:extLst>
          </p:cNvPr>
          <p:cNvSpPr txBox="1"/>
          <p:nvPr/>
        </p:nvSpPr>
        <p:spPr>
          <a:xfrm>
            <a:off x="4465319" y="1160104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Polaridade das palavras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EDA9A2F-7279-4708-8B2A-D713C85C1B53}"/>
              </a:ext>
            </a:extLst>
          </p:cNvPr>
          <p:cNvGrpSpPr/>
          <p:nvPr/>
        </p:nvGrpSpPr>
        <p:grpSpPr>
          <a:xfrm>
            <a:off x="696039" y="1529556"/>
            <a:ext cx="536900" cy="573691"/>
            <a:chOff x="696039" y="1529556"/>
            <a:chExt cx="536900" cy="57369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C5CA9F5-76E6-41FB-BE44-F24C0D00C4FF}"/>
                </a:ext>
              </a:extLst>
            </p:cNvPr>
            <p:cNvSpPr/>
            <p:nvPr/>
          </p:nvSpPr>
          <p:spPr>
            <a:xfrm>
              <a:off x="696039" y="1529556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012CAC5-2C99-49E0-AAA5-2755B882B6B9}"/>
                </a:ext>
              </a:extLst>
            </p:cNvPr>
            <p:cNvSpPr txBox="1"/>
            <p:nvPr/>
          </p:nvSpPr>
          <p:spPr>
            <a:xfrm>
              <a:off x="810886" y="161634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3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F58DFC8-069A-418A-9455-BD8E20A19ADC}"/>
              </a:ext>
            </a:extLst>
          </p:cNvPr>
          <p:cNvGrpSpPr/>
          <p:nvPr/>
        </p:nvGrpSpPr>
        <p:grpSpPr>
          <a:xfrm>
            <a:off x="2897566" y="1548894"/>
            <a:ext cx="536900" cy="573691"/>
            <a:chOff x="2897566" y="1548894"/>
            <a:chExt cx="536900" cy="57369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5C4D7E4-DF1A-4915-AF39-B8ABD19F044B}"/>
                </a:ext>
              </a:extLst>
            </p:cNvPr>
            <p:cNvSpPr txBox="1"/>
            <p:nvPr/>
          </p:nvSpPr>
          <p:spPr>
            <a:xfrm>
              <a:off x="2931016" y="163568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12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F7419E0-556C-46A6-B638-3D9CB92C4F05}"/>
                </a:ext>
              </a:extLst>
            </p:cNvPr>
            <p:cNvSpPr/>
            <p:nvPr/>
          </p:nvSpPr>
          <p:spPr>
            <a:xfrm>
              <a:off x="2897566" y="1548894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868A9B1-1696-41C1-B1F0-623BC4B42D33}"/>
              </a:ext>
            </a:extLst>
          </p:cNvPr>
          <p:cNvGrpSpPr/>
          <p:nvPr/>
        </p:nvGrpSpPr>
        <p:grpSpPr>
          <a:xfrm>
            <a:off x="5147417" y="1549851"/>
            <a:ext cx="536900" cy="573691"/>
            <a:chOff x="5147417" y="1549851"/>
            <a:chExt cx="536900" cy="573691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7AE6DD0-50FE-4DF2-A77D-3AD3384DF7A2}"/>
                </a:ext>
              </a:extLst>
            </p:cNvPr>
            <p:cNvSpPr txBox="1"/>
            <p:nvPr/>
          </p:nvSpPr>
          <p:spPr>
            <a:xfrm>
              <a:off x="5252200" y="16366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1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75634FD-0C1F-42F7-A34B-54D33C9D14AD}"/>
                </a:ext>
              </a:extLst>
            </p:cNvPr>
            <p:cNvSpPr/>
            <p:nvPr/>
          </p:nvSpPr>
          <p:spPr>
            <a:xfrm>
              <a:off x="5147417" y="1549851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C078E36-FFCD-422F-89F0-A67B4AC10ED8}"/>
              </a:ext>
            </a:extLst>
          </p:cNvPr>
          <p:cNvGrpSpPr/>
          <p:nvPr/>
        </p:nvGrpSpPr>
        <p:grpSpPr>
          <a:xfrm>
            <a:off x="7040520" y="1529555"/>
            <a:ext cx="556863" cy="573691"/>
            <a:chOff x="7040520" y="1529555"/>
            <a:chExt cx="556863" cy="573691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8639112-6FBE-4454-AB57-5E88CBF1506D}"/>
                </a:ext>
              </a:extLst>
            </p:cNvPr>
            <p:cNvSpPr txBox="1"/>
            <p:nvPr/>
          </p:nvSpPr>
          <p:spPr>
            <a:xfrm>
              <a:off x="7056850" y="1616346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0/1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3D917FE3-E287-47F8-8B63-DCD12F6E6351}"/>
                </a:ext>
              </a:extLst>
            </p:cNvPr>
            <p:cNvSpPr/>
            <p:nvPr/>
          </p:nvSpPr>
          <p:spPr>
            <a:xfrm>
              <a:off x="7040520" y="1529555"/>
              <a:ext cx="536900" cy="573691"/>
            </a:xfrm>
            <a:prstGeom prst="ellipse">
              <a:avLst/>
            </a:prstGeom>
            <a:noFill/>
            <a:ln>
              <a:solidFill>
                <a:srgbClr val="FFC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6" name="Conector em curva 57">
            <a:extLst>
              <a:ext uri="{FF2B5EF4-FFF2-40B4-BE49-F238E27FC236}">
                <a16:creationId xmlns:a16="http://schemas.microsoft.com/office/drawing/2014/main" id="{736CEDD2-1BDD-4812-845D-215D6A6A634E}"/>
              </a:ext>
            </a:extLst>
          </p:cNvPr>
          <p:cNvCxnSpPr>
            <a:stCxn id="5" idx="4"/>
            <a:endCxn id="3" idx="1"/>
          </p:cNvCxnSpPr>
          <p:nvPr/>
        </p:nvCxnSpPr>
        <p:spPr>
          <a:xfrm rot="16200000" flipH="1">
            <a:off x="1599689" y="1468046"/>
            <a:ext cx="1430140" cy="2700541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58">
            <a:extLst>
              <a:ext uri="{FF2B5EF4-FFF2-40B4-BE49-F238E27FC236}">
                <a16:creationId xmlns:a16="http://schemas.microsoft.com/office/drawing/2014/main" id="{69FFB794-B486-45E2-A4FD-FB4F03345829}"/>
              </a:ext>
            </a:extLst>
          </p:cNvPr>
          <p:cNvCxnSpPr>
            <a:stCxn id="12" idx="4"/>
            <a:endCxn id="3" idx="0"/>
          </p:cNvCxnSpPr>
          <p:nvPr/>
        </p:nvCxnSpPr>
        <p:spPr>
          <a:xfrm rot="16200000" flipH="1">
            <a:off x="3284029" y="2004571"/>
            <a:ext cx="836895" cy="1072921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59">
            <a:extLst>
              <a:ext uri="{FF2B5EF4-FFF2-40B4-BE49-F238E27FC236}">
                <a16:creationId xmlns:a16="http://schemas.microsoft.com/office/drawing/2014/main" id="{5EF989BC-3C0F-49B0-87FA-EFC2E2DEF613}"/>
              </a:ext>
            </a:extLst>
          </p:cNvPr>
          <p:cNvCxnSpPr>
            <a:stCxn id="13" idx="4"/>
            <a:endCxn id="3" idx="0"/>
          </p:cNvCxnSpPr>
          <p:nvPr/>
        </p:nvCxnSpPr>
        <p:spPr>
          <a:xfrm rot="5400000">
            <a:off x="4409433" y="1953046"/>
            <a:ext cx="835938" cy="1176930"/>
          </a:xfrm>
          <a:prstGeom prst="curved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em curva 60">
            <a:extLst>
              <a:ext uri="{FF2B5EF4-FFF2-40B4-BE49-F238E27FC236}">
                <a16:creationId xmlns:a16="http://schemas.microsoft.com/office/drawing/2014/main" id="{409FFB0C-9B4D-4E7C-A1F1-6DDA36829960}"/>
              </a:ext>
            </a:extLst>
          </p:cNvPr>
          <p:cNvCxnSpPr>
            <a:stCxn id="15" idx="4"/>
            <a:endCxn id="3" idx="3"/>
          </p:cNvCxnSpPr>
          <p:nvPr/>
        </p:nvCxnSpPr>
        <p:spPr>
          <a:xfrm rot="5400000">
            <a:off x="5345837" y="1570253"/>
            <a:ext cx="1430141" cy="2496126"/>
          </a:xfrm>
          <a:prstGeom prst="curved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EE3F5E-C4F3-42F0-A933-E2850D2550B1}"/>
              </a:ext>
            </a:extLst>
          </p:cNvPr>
          <p:cNvSpPr txBox="1"/>
          <p:nvPr/>
        </p:nvSpPr>
        <p:spPr>
          <a:xfrm>
            <a:off x="6686631" y="1162658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5261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</a:p>
        </p:txBody>
      </p:sp>
    </p:spTree>
    <p:extLst>
      <p:ext uri="{BB962C8B-B14F-4D97-AF65-F5344CB8AC3E}">
        <p14:creationId xmlns:p14="http://schemas.microsoft.com/office/powerpoint/2010/main" val="7787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3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343298"/>
            <a:ext cx="3782568" cy="2967244"/>
          </a:xfrm>
          <a:prstGeom prst="rect">
            <a:avLst/>
          </a:prstGeom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" y="2044625"/>
            <a:ext cx="1021348" cy="1021348"/>
          </a:xfrm>
          <a:prstGeom prst="rect">
            <a:avLst/>
          </a:prstGeom>
        </p:spPr>
      </p:pic>
      <p:cxnSp>
        <p:nvCxnSpPr>
          <p:cNvPr id="5" name="Straight Arrow Connector 13"/>
          <p:cNvCxnSpPr/>
          <p:nvPr/>
        </p:nvCxnSpPr>
        <p:spPr>
          <a:xfrm>
            <a:off x="1297432" y="2584500"/>
            <a:ext cx="704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9"/>
          <p:cNvCxnSpPr/>
          <p:nvPr/>
        </p:nvCxnSpPr>
        <p:spPr>
          <a:xfrm>
            <a:off x="6315930" y="2673073"/>
            <a:ext cx="450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0"/>
          <p:cNvSpPr/>
          <p:nvPr/>
        </p:nvSpPr>
        <p:spPr>
          <a:xfrm>
            <a:off x="6797040" y="2288085"/>
            <a:ext cx="1271971" cy="7699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21"/>
          <p:cNvSpPr txBox="1"/>
          <p:nvPr/>
        </p:nvSpPr>
        <p:spPr>
          <a:xfrm>
            <a:off x="6803453" y="2327309"/>
            <a:ext cx="1314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Resultado</a:t>
            </a:r>
          </a:p>
          <a:p>
            <a:pPr algn="ctr"/>
            <a:r>
              <a:rPr lang="pt-BR" dirty="0"/>
              <a:t>76% de acurácia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120392" y="325120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Perceptron</a:t>
            </a:r>
            <a:r>
              <a:rPr lang="pt-BR" sz="2800" dirty="0"/>
              <a:t> Multicamada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772033" y="2542752"/>
            <a:ext cx="433132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267601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1679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4294967295"/>
          </p:nvPr>
        </p:nvSpPr>
        <p:spPr>
          <a:xfrm>
            <a:off x="0" y="4709161"/>
            <a:ext cx="547688" cy="393700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11680" y="4108683"/>
            <a:ext cx="464058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500" b="1" dirty="0" err="1">
                <a:solidFill>
                  <a:schemeClr val="tx1"/>
                </a:solidFill>
              </a:rPr>
              <a:t>Precision</a:t>
            </a:r>
            <a:r>
              <a:rPr lang="pt-BR" sz="1500" b="1" dirty="0">
                <a:solidFill>
                  <a:schemeClr val="tx1"/>
                </a:solidFill>
              </a:rPr>
              <a:t>: 0.764706	            Recall: 0.742857  </a:t>
            </a:r>
            <a:br>
              <a:rPr lang="pt-BR" sz="1500" b="1" dirty="0">
                <a:solidFill>
                  <a:schemeClr val="tx1"/>
                </a:solidFill>
              </a:rPr>
            </a:br>
            <a:r>
              <a:rPr lang="pt-BR" sz="1500" b="1" dirty="0">
                <a:solidFill>
                  <a:schemeClr val="tx1"/>
                </a:solidFill>
              </a:rPr>
              <a:t>F1 score: 0. 753623              ROC AUC: 0.790783 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BCCA3A9-E7E1-467F-8589-6F578F5D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4" y="927377"/>
            <a:ext cx="7388180" cy="30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1392071" y="1617995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>
                <a:solidFill>
                  <a:srgbClr val="FFC000"/>
                </a:solidFill>
              </a:rPr>
              <a:t>Obrigado!</a:t>
            </a: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528708" y="2838014"/>
            <a:ext cx="2422635" cy="736600"/>
          </a:xfrm>
          <a:prstGeom prst="rect">
            <a:avLst/>
          </a:prstGeom>
          <a:solidFill>
            <a:srgbClr val="FFC71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8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17C484B-4CCD-4A50-AEF4-CA7BFA789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3" name="Google Shape;3944;p26">
            <a:extLst>
              <a:ext uri="{FF2B5EF4-FFF2-40B4-BE49-F238E27FC236}">
                <a16:creationId xmlns:a16="http://schemas.microsoft.com/office/drawing/2014/main" id="{456A8DAE-CFA5-42EF-8E39-6369B1DB9796}"/>
              </a:ext>
            </a:extLst>
          </p:cNvPr>
          <p:cNvSpPr/>
          <p:nvPr/>
        </p:nvSpPr>
        <p:spPr>
          <a:xfrm>
            <a:off x="762000" y="1358900"/>
            <a:ext cx="6662852" cy="307155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" name="Google Shape;3966;p28">
            <a:extLst>
              <a:ext uri="{FF2B5EF4-FFF2-40B4-BE49-F238E27FC236}">
                <a16:creationId xmlns:a16="http://schemas.microsoft.com/office/drawing/2014/main" id="{7FFF0864-9375-46E6-8729-49B91C27EC97}"/>
              </a:ext>
            </a:extLst>
          </p:cNvPr>
          <p:cNvSpPr txBox="1">
            <a:spLocks/>
          </p:cNvSpPr>
          <p:nvPr/>
        </p:nvSpPr>
        <p:spPr>
          <a:xfrm>
            <a:off x="889000" y="469900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c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om depressão ao redor do mundo</a:t>
            </a:r>
          </a:p>
        </p:txBody>
      </p:sp>
      <p:sp>
        <p:nvSpPr>
          <p:cNvPr id="5" name="Google Shape;3970;p28">
            <a:extLst>
              <a:ext uri="{FF2B5EF4-FFF2-40B4-BE49-F238E27FC236}">
                <a16:creationId xmlns:a16="http://schemas.microsoft.com/office/drawing/2014/main" id="{0DECC263-5B35-4280-A267-5F85DE34E544}"/>
              </a:ext>
            </a:extLst>
          </p:cNvPr>
          <p:cNvSpPr txBox="1">
            <a:spLocks/>
          </p:cNvSpPr>
          <p:nvPr/>
        </p:nvSpPr>
        <p:spPr>
          <a:xfrm>
            <a:off x="4800600" y="28733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 se suicidam por ano, em média</a:t>
            </a:r>
          </a:p>
        </p:txBody>
      </p:sp>
      <p:sp>
        <p:nvSpPr>
          <p:cNvPr id="6" name="Google Shape;3970;p28">
            <a:extLst>
              <a:ext uri="{FF2B5EF4-FFF2-40B4-BE49-F238E27FC236}">
                <a16:creationId xmlns:a16="http://schemas.microsoft.com/office/drawing/2014/main" id="{F36E897B-5996-4447-A567-64DA166E7D2E}"/>
              </a:ext>
            </a:extLst>
          </p:cNvPr>
          <p:cNvSpPr txBox="1">
            <a:spLocks/>
          </p:cNvSpPr>
          <p:nvPr/>
        </p:nvSpPr>
        <p:spPr>
          <a:xfrm>
            <a:off x="2527300" y="4262438"/>
            <a:ext cx="36957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D3EBD5"/>
              </a:buClr>
              <a:buSzPts val="2400"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 índice de depressão aumentou 18,4% nos últimos 10 anos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33DDB4-E474-49A8-ADA3-676B741913BB}"/>
              </a:ext>
            </a:extLst>
          </p:cNvPr>
          <p:cNvCxnSpPr/>
          <p:nvPr/>
        </p:nvCxnSpPr>
        <p:spPr>
          <a:xfrm flipH="1">
            <a:off x="1117600" y="11938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5CA10DD-2D5D-43E5-BA87-F01073CA4A2A}"/>
              </a:ext>
            </a:extLst>
          </p:cNvPr>
          <p:cNvCxnSpPr/>
          <p:nvPr/>
        </p:nvCxnSpPr>
        <p:spPr>
          <a:xfrm flipH="1" flipV="1">
            <a:off x="1104900" y="1187450"/>
            <a:ext cx="12700" cy="4762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46B839C-46E7-4486-8E07-9DFCE8D122B3}"/>
              </a:ext>
            </a:extLst>
          </p:cNvPr>
          <p:cNvCxnSpPr/>
          <p:nvPr/>
        </p:nvCxnSpPr>
        <p:spPr>
          <a:xfrm flipH="1">
            <a:off x="4864100" y="105410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3C2FD2E-71CC-4BBB-8AC6-CBF7F406C95D}"/>
              </a:ext>
            </a:extLst>
          </p:cNvPr>
          <p:cNvCxnSpPr/>
          <p:nvPr/>
        </p:nvCxnSpPr>
        <p:spPr>
          <a:xfrm flipH="1">
            <a:off x="4876800" y="107315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3105AE3-3704-4048-9C3B-EF35824AA26C}"/>
              </a:ext>
            </a:extLst>
          </p:cNvPr>
          <p:cNvCxnSpPr/>
          <p:nvPr/>
        </p:nvCxnSpPr>
        <p:spPr>
          <a:xfrm>
            <a:off x="2413000" y="3568700"/>
            <a:ext cx="12700" cy="863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25B01B-2233-4586-8EE9-BD5B9E63132F}"/>
              </a:ext>
            </a:extLst>
          </p:cNvPr>
          <p:cNvCxnSpPr/>
          <p:nvPr/>
        </p:nvCxnSpPr>
        <p:spPr>
          <a:xfrm flipH="1" flipV="1">
            <a:off x="2432050" y="4413250"/>
            <a:ext cx="3314700" cy="63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89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589BAC-AF5A-4ACD-A46B-B0699F27A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22" name="Picture 2" descr="C:\Users\Fefe\Documents\TCC\TCC\slide\imgs slide\imgbr2.png">
            <a:extLst>
              <a:ext uri="{FF2B5EF4-FFF2-40B4-BE49-F238E27FC236}">
                <a16:creationId xmlns:a16="http://schemas.microsoft.com/office/drawing/2014/main" id="{0A58799A-8245-4CEC-9726-EC80BD4C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harpenSoften amount="3000"/>
                    </a14:imgEffect>
                    <a14:imgEffect>
                      <a14:colorTemperature colorTemp="11500"/>
                    </a14:imgEffect>
                    <a14:imgEffect>
                      <a14:saturation sat="306000"/>
                    </a14:imgEffect>
                    <a14:imgEffect>
                      <a14:brightnessContrast bright="-29000" contrast="7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1337" y="889596"/>
            <a:ext cx="6096000" cy="3952875"/>
          </a:xfrm>
          <a:prstGeom prst="rect">
            <a:avLst/>
          </a:prstGeom>
          <a:noFill/>
        </p:spPr>
      </p:pic>
      <p:sp>
        <p:nvSpPr>
          <p:cNvPr id="23" name="Google Shape;3966;p28">
            <a:extLst>
              <a:ext uri="{FF2B5EF4-FFF2-40B4-BE49-F238E27FC236}">
                <a16:creationId xmlns:a16="http://schemas.microsoft.com/office/drawing/2014/main" id="{07F73718-CD2F-4578-8392-679EC0553903}"/>
              </a:ext>
            </a:extLst>
          </p:cNvPr>
          <p:cNvSpPr txBox="1">
            <a:spLocks/>
          </p:cNvSpPr>
          <p:nvPr/>
        </p:nvSpPr>
        <p:spPr>
          <a:xfrm>
            <a:off x="237356" y="448873"/>
            <a:ext cx="31242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 5,8% da população brasileira sofre de depressão</a:t>
            </a:r>
          </a:p>
        </p:txBody>
      </p:sp>
      <p:sp>
        <p:nvSpPr>
          <p:cNvPr id="24" name="Google Shape;3970;p28">
            <a:extLst>
              <a:ext uri="{FF2B5EF4-FFF2-40B4-BE49-F238E27FC236}">
                <a16:creationId xmlns:a16="http://schemas.microsoft.com/office/drawing/2014/main" id="{5792E463-6E59-4AD7-BC55-2B7EFF2BB83A}"/>
              </a:ext>
            </a:extLst>
          </p:cNvPr>
          <p:cNvSpPr txBox="1">
            <a:spLocks/>
          </p:cNvSpPr>
          <p:nvPr/>
        </p:nvSpPr>
        <p:spPr>
          <a:xfrm>
            <a:off x="4863660" y="466008"/>
            <a:ext cx="30226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 nos últimos 25 anos 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25" name="Google Shape;3970;p28">
            <a:extLst>
              <a:ext uri="{FF2B5EF4-FFF2-40B4-BE49-F238E27FC236}">
                <a16:creationId xmlns:a16="http://schemas.microsoft.com/office/drawing/2014/main" id="{B0000C50-9333-49DB-980D-97E917150D99}"/>
              </a:ext>
            </a:extLst>
          </p:cNvPr>
          <p:cNvSpPr txBox="1">
            <a:spLocks/>
          </p:cNvSpPr>
          <p:nvPr/>
        </p:nvSpPr>
        <p:spPr>
          <a:xfrm>
            <a:off x="63060" y="3474157"/>
            <a:ext cx="3516148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lang="pt-BR" sz="1800" dirty="0">
                <a:solidFill>
                  <a:schemeClr val="tx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1º maior índice  da  América Latina, 8º no mundo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48E9B962-331D-4F3E-9DF4-4C8E9195CCEB}"/>
              </a:ext>
            </a:extLst>
          </p:cNvPr>
          <p:cNvCxnSpPr/>
          <p:nvPr/>
        </p:nvCxnSpPr>
        <p:spPr>
          <a:xfrm flipH="1">
            <a:off x="297790" y="1120221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C49635B-A103-459A-BC6F-A81437465C74}"/>
              </a:ext>
            </a:extLst>
          </p:cNvPr>
          <p:cNvCxnSpPr/>
          <p:nvPr/>
        </p:nvCxnSpPr>
        <p:spPr>
          <a:xfrm flipH="1" flipV="1">
            <a:off x="2996760" y="1113871"/>
            <a:ext cx="19707" cy="7569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86063E4-9C5C-402E-B478-8D0FCB754913}"/>
              </a:ext>
            </a:extLst>
          </p:cNvPr>
          <p:cNvCxnSpPr/>
          <p:nvPr/>
        </p:nvCxnSpPr>
        <p:spPr>
          <a:xfrm flipH="1">
            <a:off x="4927160" y="1232770"/>
            <a:ext cx="2705100" cy="127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F657067F-FC26-4F93-BA59-5BDCC0256300}"/>
              </a:ext>
            </a:extLst>
          </p:cNvPr>
          <p:cNvCxnSpPr/>
          <p:nvPr/>
        </p:nvCxnSpPr>
        <p:spPr>
          <a:xfrm flipH="1">
            <a:off x="4939860" y="1251820"/>
            <a:ext cx="6350" cy="74295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1F605CE-4CC3-43BD-B684-33787004862F}"/>
              </a:ext>
            </a:extLst>
          </p:cNvPr>
          <p:cNvCxnSpPr/>
          <p:nvPr/>
        </p:nvCxnSpPr>
        <p:spPr>
          <a:xfrm>
            <a:off x="3457901" y="2806256"/>
            <a:ext cx="10511" cy="77776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A0DAC9D-8A44-4E23-92CB-24426D8CF886}"/>
              </a:ext>
            </a:extLst>
          </p:cNvPr>
          <p:cNvCxnSpPr/>
          <p:nvPr/>
        </p:nvCxnSpPr>
        <p:spPr>
          <a:xfrm flipH="1" flipV="1">
            <a:off x="209635" y="3572419"/>
            <a:ext cx="3275068" cy="10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9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build="p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>
                <a:solidFill>
                  <a:srgbClr val="FFC71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094929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rgbClr val="FFC715"/>
                </a:solidFill>
              </a:rPr>
              <a:t>Uso Potencial de ferramentas de classificação de texto como assinaturas de comportamentos suicidas: um estudo de prova de conceito usando os escritos pessoais de Virginia Wolf.</a:t>
            </a:r>
          </a:p>
          <a:p>
            <a:pPr marL="0" lvl="0" indent="0">
              <a:buNone/>
            </a:pPr>
            <a:endParaRPr lang="pt-BR" sz="2400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rgbClr val="FFC715"/>
                </a:solidFill>
              </a:rPr>
              <a:t>Gabriela de </a:t>
            </a:r>
            <a:r>
              <a:rPr lang="pt-BR" sz="2400" dirty="0" err="1">
                <a:solidFill>
                  <a:srgbClr val="FFC715"/>
                </a:solidFill>
              </a:rPr>
              <a:t>Ávilla</a:t>
            </a:r>
            <a:endParaRPr lang="pt-BR" sz="2400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endParaRPr dirty="0">
              <a:solidFill>
                <a:srgbClr val="FFC715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4" y="739550"/>
            <a:ext cx="5518011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rgbClr val="FFC715"/>
                </a:solidFill>
              </a:rPr>
              <a:t>Um método de identificação de emoções em textos curtos para o português do Brasil</a:t>
            </a:r>
          </a:p>
          <a:p>
            <a:pPr marL="0" lvl="0" indent="0">
              <a:buNone/>
            </a:pPr>
            <a:endParaRPr lang="pt-BR" sz="2400" dirty="0">
              <a:solidFill>
                <a:srgbClr val="FFC715"/>
              </a:solidFill>
            </a:endParaRPr>
          </a:p>
          <a:p>
            <a:pPr marL="0" lvl="0" indent="0">
              <a:buNone/>
            </a:pPr>
            <a:r>
              <a:rPr lang="pt-BR" sz="2400" dirty="0">
                <a:solidFill>
                  <a:srgbClr val="FFC715"/>
                </a:solidFill>
              </a:rPr>
              <a:t>Barbara </a:t>
            </a:r>
            <a:r>
              <a:rPr lang="pt-BR" sz="2400" dirty="0" err="1">
                <a:solidFill>
                  <a:srgbClr val="FFC715"/>
                </a:solidFill>
              </a:rPr>
              <a:t>Martinazzo</a:t>
            </a:r>
            <a:endParaRPr sz="2400" dirty="0">
              <a:solidFill>
                <a:srgbClr val="FFC715"/>
              </a:solidFill>
            </a:endParaRPr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C715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dirty="0">
              <a:solidFill>
                <a:srgbClr val="FFC7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33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3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4" grpId="0" build="p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7161</TotalTime>
  <Words>435</Words>
  <Application>Microsoft Office PowerPoint</Application>
  <PresentationFormat>Apresentação na tela (16:9)</PresentationFormat>
  <Paragraphs>163</Paragraphs>
  <Slides>28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Titillium Web Light</vt:lpstr>
      <vt:lpstr>Courier New</vt:lpstr>
      <vt:lpstr>Dosis</vt:lpstr>
      <vt:lpstr>Dosis Light</vt:lpstr>
      <vt:lpstr>Titillium Web</vt:lpstr>
      <vt:lpstr>Mowbray template</vt:lpstr>
      <vt:lpstr>IDENTIFICAÇÃO DE DEPRESSÃO A PARTIR DE ANÁLISE DE TEXTOS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Eu amo rosas. Elas são adoráveis e amorosas.</vt:lpstr>
      <vt:lpstr>Apresentação do PowerPoint</vt:lpstr>
      <vt:lpstr>Vc esta muito carent  hj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Padilla, Adriana Maria</dc:creator>
  <cp:lastModifiedBy>Vinicius Fernandes</cp:lastModifiedBy>
  <cp:revision>137</cp:revision>
  <dcterms:modified xsi:type="dcterms:W3CDTF">2019-12-04T00:09:10Z</dcterms:modified>
</cp:coreProperties>
</file>