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84" r:id="rId4"/>
    <p:sldId id="269" r:id="rId5"/>
    <p:sldId id="285" r:id="rId6"/>
    <p:sldId id="305" r:id="rId7"/>
    <p:sldId id="287" r:id="rId8"/>
    <p:sldId id="300" r:id="rId9"/>
    <p:sldId id="301" r:id="rId10"/>
    <p:sldId id="302" r:id="rId11"/>
    <p:sldId id="288" r:id="rId12"/>
    <p:sldId id="272" r:id="rId13"/>
    <p:sldId id="306" r:id="rId14"/>
    <p:sldId id="313" r:id="rId15"/>
    <p:sldId id="307" r:id="rId16"/>
    <p:sldId id="312" r:id="rId17"/>
    <p:sldId id="308" r:id="rId18"/>
    <p:sldId id="317" r:id="rId19"/>
    <p:sldId id="318" r:id="rId20"/>
    <p:sldId id="320" r:id="rId21"/>
    <p:sldId id="309" r:id="rId22"/>
    <p:sldId id="315" r:id="rId23"/>
    <p:sldId id="279" r:id="rId24"/>
  </p:sldIdLst>
  <p:sldSz cx="9144000" cy="5143500" type="screen16x9"/>
  <p:notesSz cx="6858000" cy="9144000"/>
  <p:embeddedFontLst>
    <p:embeddedFont>
      <p:font typeface="Dosis Light" charset="0"/>
      <p:regular r:id="rId27"/>
      <p:bold r:id="rId28"/>
    </p:embeddedFont>
    <p:embeddedFont>
      <p:font typeface="Titillium Web" charset="0"/>
      <p:regular r:id="rId29"/>
      <p:bold r:id="rId30"/>
      <p:italic r:id="rId31"/>
      <p:boldItalic r:id="rId32"/>
    </p:embeddedFont>
    <p:embeddedFont>
      <p:font typeface="Titillium Web Light" charset="0"/>
      <p:regular r:id="rId33"/>
      <p:bold r:id="rId34"/>
      <p:italic r:id="rId35"/>
      <p:boldItalic r:id="rId36"/>
    </p:embeddedFont>
    <p:embeddedFont>
      <p:font typeface="Dosis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715"/>
    <a:srgbClr val="FFECAF"/>
    <a:srgbClr val="FFF1C5"/>
    <a:srgbClr val="FFD347"/>
    <a:srgbClr val="FFD243"/>
    <a:srgbClr val="FEF194"/>
    <a:srgbClr val="FFE285"/>
    <a:srgbClr val="FFDE75"/>
    <a:srgbClr val="FCE430"/>
    <a:srgbClr val="FDEB6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16/10/2019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40701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1559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73693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9025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8396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4249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850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77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278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336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399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501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Researching Mental Health Disorders in the Era of Social Media: Systematic Review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400" dirty="0" err="1"/>
              <a:t>Akkapon</a:t>
            </a:r>
            <a:r>
              <a:rPr lang="en-US" sz="2400" dirty="0"/>
              <a:t> </a:t>
            </a:r>
            <a:r>
              <a:rPr lang="en-US" sz="2400" dirty="0" err="1"/>
              <a:t>Wongkoblab</a:t>
            </a:r>
            <a:r>
              <a:rPr lang="en-US" sz="2400" dirty="0"/>
              <a:t>, Miguel A. </a:t>
            </a:r>
            <a:r>
              <a:rPr lang="en-US" sz="2400" dirty="0" err="1"/>
              <a:t>Vadillo</a:t>
            </a:r>
            <a:r>
              <a:rPr lang="en-US" sz="2400" dirty="0"/>
              <a:t>, Vasa </a:t>
            </a:r>
            <a:r>
              <a:rPr lang="en-US" sz="2400" dirty="0" err="1"/>
              <a:t>Curcin</a:t>
            </a:r>
            <a:endParaRPr lang="en-US" sz="2400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61845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977;p29"/>
          <p:cNvSpPr/>
          <p:nvPr/>
        </p:nvSpPr>
        <p:spPr>
          <a:xfrm>
            <a:off x="3049991" y="169336"/>
            <a:ext cx="1401503" cy="505348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3" name="Google Shape;3978;p29"/>
          <p:cNvSpPr/>
          <p:nvPr/>
        </p:nvSpPr>
        <p:spPr>
          <a:xfrm>
            <a:off x="3026768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4" name="Google Shape;3979;p29"/>
          <p:cNvSpPr/>
          <p:nvPr/>
        </p:nvSpPr>
        <p:spPr>
          <a:xfrm>
            <a:off x="186591" y="1138636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8;p29"/>
          <p:cNvSpPr/>
          <p:nvPr/>
        </p:nvSpPr>
        <p:spPr>
          <a:xfrm>
            <a:off x="185860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8;p29"/>
          <p:cNvSpPr/>
          <p:nvPr/>
        </p:nvSpPr>
        <p:spPr>
          <a:xfrm>
            <a:off x="6000902" y="1815075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7" name="Google Shape;3978;p29"/>
          <p:cNvSpPr/>
          <p:nvPr/>
        </p:nvSpPr>
        <p:spPr>
          <a:xfrm>
            <a:off x="3047888" y="4325319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" name="Google Shape;3979;p29"/>
          <p:cNvSpPr/>
          <p:nvPr/>
        </p:nvSpPr>
        <p:spPr>
          <a:xfrm>
            <a:off x="3030213" y="113657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9" name="Google Shape;3979;p29"/>
          <p:cNvSpPr/>
          <p:nvPr/>
        </p:nvSpPr>
        <p:spPr>
          <a:xfrm>
            <a:off x="6001426" y="1133684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" name="Google Shape;3979;p29"/>
          <p:cNvSpPr/>
          <p:nvPr/>
        </p:nvSpPr>
        <p:spPr>
          <a:xfrm>
            <a:off x="1752900" y="2574329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</a:t>
            </a:r>
          </a:p>
        </p:txBody>
      </p:sp>
      <p:sp>
        <p:nvSpPr>
          <p:cNvPr id="31" name="Google Shape;3979;p29"/>
          <p:cNvSpPr/>
          <p:nvPr/>
        </p:nvSpPr>
        <p:spPr>
          <a:xfrm>
            <a:off x="3112869" y="2576893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" name="Google Shape;3979;p29"/>
          <p:cNvSpPr/>
          <p:nvPr/>
        </p:nvSpPr>
        <p:spPr>
          <a:xfrm>
            <a:off x="4460173" y="2577521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9;p29"/>
          <p:cNvSpPr/>
          <p:nvPr/>
        </p:nvSpPr>
        <p:spPr>
          <a:xfrm>
            <a:off x="277273" y="2580376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" name="Google Shape;3978;p29"/>
          <p:cNvSpPr/>
          <p:nvPr/>
        </p:nvSpPr>
        <p:spPr>
          <a:xfrm>
            <a:off x="3048498" y="3762941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4" name="Conector angulado 43"/>
          <p:cNvCxnSpPr>
            <a:stCxn id="22" idx="2"/>
            <a:endCxn id="28" idx="0"/>
          </p:cNvCxnSpPr>
          <p:nvPr/>
        </p:nvCxnSpPr>
        <p:spPr>
          <a:xfrm rot="5400000">
            <a:off x="3519534" y="905363"/>
            <a:ext cx="461889" cy="53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44"/>
          <p:cNvCxnSpPr>
            <a:stCxn id="28" idx="2"/>
            <a:endCxn id="23" idx="0"/>
          </p:cNvCxnSpPr>
          <p:nvPr/>
        </p:nvCxnSpPr>
        <p:spPr>
          <a:xfrm rot="5400000">
            <a:off x="3632836" y="1682506"/>
            <a:ext cx="231310" cy="344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45"/>
          <p:cNvCxnSpPr>
            <a:stCxn id="23" idx="2"/>
            <a:endCxn id="31" idx="0"/>
          </p:cNvCxnSpPr>
          <p:nvPr/>
        </p:nvCxnSpPr>
        <p:spPr>
          <a:xfrm rot="5400000">
            <a:off x="3572314" y="2402439"/>
            <a:ext cx="345010" cy="3899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onector angulado 47"/>
          <p:cNvCxnSpPr>
            <a:endCxn id="34" idx="0"/>
          </p:cNvCxnSpPr>
          <p:nvPr/>
        </p:nvCxnSpPr>
        <p:spPr>
          <a:xfrm rot="16200000" flipH="1">
            <a:off x="3567934" y="3582714"/>
            <a:ext cx="352866" cy="7587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Conector angulado 48"/>
          <p:cNvCxnSpPr>
            <a:stCxn id="25" idx="2"/>
            <a:endCxn id="33" idx="0"/>
          </p:cNvCxnSpPr>
          <p:nvPr/>
        </p:nvCxnSpPr>
        <p:spPr>
          <a:xfrm rot="16200000" flipH="1">
            <a:off x="732320" y="2405422"/>
            <a:ext cx="348493" cy="141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angulado 54"/>
          <p:cNvCxnSpPr>
            <a:stCxn id="26" idx="2"/>
            <a:endCxn id="51" idx="0"/>
          </p:cNvCxnSpPr>
          <p:nvPr/>
        </p:nvCxnSpPr>
        <p:spPr>
          <a:xfrm rot="5400000">
            <a:off x="6553133" y="2413296"/>
            <a:ext cx="333991" cy="154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Conector angulado 55"/>
          <p:cNvCxnSpPr>
            <a:stCxn id="24" idx="2"/>
            <a:endCxn id="25" idx="0"/>
          </p:cNvCxnSpPr>
          <p:nvPr/>
        </p:nvCxnSpPr>
        <p:spPr>
          <a:xfrm rot="5400000">
            <a:off x="791603" y="1684894"/>
            <a:ext cx="229247" cy="731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 angulado 57"/>
          <p:cNvCxnSpPr>
            <a:stCxn id="34" idx="2"/>
            <a:endCxn id="27" idx="0"/>
          </p:cNvCxnSpPr>
          <p:nvPr/>
        </p:nvCxnSpPr>
        <p:spPr>
          <a:xfrm rot="5400000">
            <a:off x="3646667" y="4223825"/>
            <a:ext cx="202378" cy="61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Conector angulado 59"/>
          <p:cNvCxnSpPr>
            <a:stCxn id="23" idx="2"/>
            <a:endCxn id="30" idx="0"/>
          </p:cNvCxnSpPr>
          <p:nvPr/>
        </p:nvCxnSpPr>
        <p:spPr>
          <a:xfrm rot="5400000">
            <a:off x="2893611" y="1721172"/>
            <a:ext cx="342446" cy="136386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 angulado 60"/>
          <p:cNvCxnSpPr>
            <a:stCxn id="23" idx="2"/>
            <a:endCxn id="32" idx="0"/>
          </p:cNvCxnSpPr>
          <p:nvPr/>
        </p:nvCxnSpPr>
        <p:spPr>
          <a:xfrm rot="16200000" flipH="1">
            <a:off x="4245651" y="1732999"/>
            <a:ext cx="345638" cy="134340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Conector angulado 63"/>
          <p:cNvCxnSpPr>
            <a:stCxn id="22" idx="2"/>
            <a:endCxn id="29" idx="0"/>
          </p:cNvCxnSpPr>
          <p:nvPr/>
        </p:nvCxnSpPr>
        <p:spPr>
          <a:xfrm rot="16200000" flipH="1">
            <a:off x="5006584" y="-581158"/>
            <a:ext cx="459000" cy="297068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ector angulado 64"/>
          <p:cNvCxnSpPr>
            <a:stCxn id="22" idx="2"/>
            <a:endCxn id="24" idx="0"/>
          </p:cNvCxnSpPr>
          <p:nvPr/>
        </p:nvCxnSpPr>
        <p:spPr>
          <a:xfrm rot="5400000">
            <a:off x="2096691" y="-515416"/>
            <a:ext cx="463952" cy="2844152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33" idx="2"/>
            <a:endCxn id="34" idx="0"/>
          </p:cNvCxnSpPr>
          <p:nvPr/>
        </p:nvCxnSpPr>
        <p:spPr>
          <a:xfrm rot="16200000" flipH="1">
            <a:off x="1956035" y="1970814"/>
            <a:ext cx="743365" cy="284088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Conector angulado 66"/>
          <p:cNvCxnSpPr>
            <a:stCxn id="30" idx="2"/>
            <a:endCxn id="34" idx="0"/>
          </p:cNvCxnSpPr>
          <p:nvPr/>
        </p:nvCxnSpPr>
        <p:spPr>
          <a:xfrm rot="16200000" flipH="1">
            <a:off x="2690824" y="2705604"/>
            <a:ext cx="749412" cy="1365261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onector angulado 67"/>
          <p:cNvCxnSpPr>
            <a:stCxn id="32" idx="2"/>
            <a:endCxn id="34" idx="0"/>
          </p:cNvCxnSpPr>
          <p:nvPr/>
        </p:nvCxnSpPr>
        <p:spPr>
          <a:xfrm rot="5400000">
            <a:off x="4046057" y="2718825"/>
            <a:ext cx="746220" cy="1342012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ector angulado 89"/>
          <p:cNvCxnSpPr>
            <a:stCxn id="29" idx="2"/>
            <a:endCxn id="26" idx="0"/>
          </p:cNvCxnSpPr>
          <p:nvPr/>
        </p:nvCxnSpPr>
        <p:spPr>
          <a:xfrm rot="5400000">
            <a:off x="6596469" y="1690117"/>
            <a:ext cx="249391" cy="524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onector angulado 120"/>
          <p:cNvCxnSpPr>
            <a:stCxn id="51" idx="2"/>
            <a:endCxn id="34" idx="0"/>
          </p:cNvCxnSpPr>
          <p:nvPr/>
        </p:nvCxnSpPr>
        <p:spPr>
          <a:xfrm rot="5400000">
            <a:off x="4862421" y="1906007"/>
            <a:ext cx="742675" cy="2971193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00" name="Retângulo 3999"/>
          <p:cNvSpPr/>
          <p:nvPr/>
        </p:nvSpPr>
        <p:spPr>
          <a:xfrm>
            <a:off x="172348" y="4703352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C715"/>
                </a:solidFill>
                <a:latin typeface="Dosis Light" charset="0"/>
              </a:rPr>
              <a:pPr/>
              <a:t>12</a:t>
            </a:fld>
            <a:endParaRPr lang="pt-BR" sz="1200" dirty="0">
              <a:solidFill>
                <a:srgbClr val="FFC715"/>
              </a:solidFill>
              <a:latin typeface="Dosis Light" charset="0"/>
            </a:endParaRPr>
          </a:p>
        </p:txBody>
      </p:sp>
      <p:sp>
        <p:nvSpPr>
          <p:cNvPr id="51" name="Google Shape;3979;p29"/>
          <p:cNvSpPr/>
          <p:nvPr/>
        </p:nvSpPr>
        <p:spPr>
          <a:xfrm>
            <a:off x="5979410" y="2581066"/>
            <a:ext cx="1479888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Positivo + Negativo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angulado 34"/>
          <p:cNvCxnSpPr>
            <a:stCxn id="31" idx="2"/>
            <a:endCxn id="34" idx="0"/>
          </p:cNvCxnSpPr>
          <p:nvPr/>
        </p:nvCxnSpPr>
        <p:spPr>
          <a:xfrm rot="16200000" flipH="1">
            <a:off x="3372091" y="3386871"/>
            <a:ext cx="746848" cy="5292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Pré-processamento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784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08994" y="571210"/>
            <a:ext cx="6417854" cy="469315"/>
          </a:xfrm>
        </p:spPr>
        <p:txBody>
          <a:bodyPr/>
          <a:lstStyle/>
          <a:p>
            <a:r>
              <a:rPr lang="pt-BR" sz="2800" dirty="0" smtClean="0">
                <a:solidFill>
                  <a:schemeClr val="tx2">
                    <a:lumMod val="10000"/>
                  </a:schemeClr>
                </a:solidFill>
              </a:rPr>
              <a:t>Eu amo rosas. Elas são adoráveis e amorosas.</a:t>
            </a:r>
            <a:endParaRPr lang="pt-BR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849821" y="1707274"/>
            <a:ext cx="1828800" cy="63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7" name="Forma 6"/>
          <p:cNvCxnSpPr>
            <a:endCxn id="5" idx="0"/>
          </p:cNvCxnSpPr>
          <p:nvPr/>
        </p:nvCxnSpPr>
        <p:spPr>
          <a:xfrm>
            <a:off x="1807779" y="977461"/>
            <a:ext cx="956442" cy="729813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Forma 6"/>
          <p:cNvCxnSpPr>
            <a:stCxn id="5" idx="0"/>
          </p:cNvCxnSpPr>
          <p:nvPr/>
        </p:nvCxnSpPr>
        <p:spPr>
          <a:xfrm rot="5400000" flipH="1" flipV="1">
            <a:off x="4270158" y="-496941"/>
            <a:ext cx="698279" cy="3710152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Seta para baixo 32"/>
          <p:cNvSpPr/>
          <p:nvPr/>
        </p:nvSpPr>
        <p:spPr>
          <a:xfrm>
            <a:off x="2364827" y="2249214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spaço Reservado para Texto 3"/>
          <p:cNvSpPr txBox="1">
            <a:spLocks/>
          </p:cNvSpPr>
          <p:nvPr/>
        </p:nvSpPr>
        <p:spPr>
          <a:xfrm>
            <a:off x="2159877" y="2522483"/>
            <a:ext cx="688427" cy="40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V="1">
            <a:off x="1534510" y="924434"/>
            <a:ext cx="599090" cy="105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764924" y="940676"/>
            <a:ext cx="1213945" cy="525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5475890" y="536028"/>
            <a:ext cx="189186" cy="40990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Espaço Reservado para Texto 3"/>
          <p:cNvSpPr txBox="1">
            <a:spLocks/>
          </p:cNvSpPr>
          <p:nvPr/>
        </p:nvSpPr>
        <p:spPr>
          <a:xfrm>
            <a:off x="5286704" y="78828"/>
            <a:ext cx="1828800" cy="35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Word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56" name="Espaço Reservado para Texto 3"/>
          <p:cNvSpPr txBox="1">
            <a:spLocks/>
          </p:cNvSpPr>
          <p:nvPr/>
        </p:nvSpPr>
        <p:spPr>
          <a:xfrm>
            <a:off x="714703" y="3301233"/>
            <a:ext cx="390492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Bag-of-Words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extração de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features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22" name="Forma 6"/>
          <p:cNvCxnSpPr>
            <a:endCxn id="26" idx="0"/>
          </p:cNvCxnSpPr>
          <p:nvPr/>
        </p:nvCxnSpPr>
        <p:spPr>
          <a:xfrm>
            <a:off x="1144493" y="957956"/>
            <a:ext cx="5530054" cy="582870"/>
          </a:xfrm>
          <a:prstGeom prst="curved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5203098" y="1540826"/>
            <a:ext cx="2942897" cy="87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Named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Entity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Recognition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classificação em categorias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 smtClean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5884483" y="2730238"/>
            <a:ext cx="2006402" cy="45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Pronome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	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+1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2" name="Seta para baixo 32"/>
          <p:cNvSpPr/>
          <p:nvPr/>
        </p:nvSpPr>
        <p:spPr>
          <a:xfrm>
            <a:off x="6371896" y="2432549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971550" y="430925"/>
            <a:ext cx="562960" cy="578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3"/>
          <p:cNvSpPr txBox="1">
            <a:spLocks/>
          </p:cNvSpPr>
          <p:nvPr/>
        </p:nvSpPr>
        <p:spPr>
          <a:xfrm>
            <a:off x="714703" y="3977508"/>
            <a:ext cx="390492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palavras do texto são associadas a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  <p:bldP spid="47" grpId="0"/>
      <p:bldP spid="55" grpId="0"/>
      <p:bldP spid="56" grpId="0"/>
      <p:bldP spid="26" grpId="0"/>
      <p:bldP spid="31" grpId="0"/>
      <p:bldP spid="32" grpId="0" animBg="1"/>
      <p:bldP spid="15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947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1227" y="189186"/>
            <a:ext cx="903405" cy="90340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7481" y="656165"/>
            <a:ext cx="436912" cy="436912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8322" y="3149426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385717" y="110358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Texto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394209" y="4038294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chemeClr val="bg1"/>
                </a:solidFill>
              </a:rPr>
              <a:t>Named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Entity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143008" y="230433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946782" y="247498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minha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911214" y="270030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143008" y="290835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mim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Canto dobrado 32"/>
          <p:cNvSpPr/>
          <p:nvPr/>
        </p:nvSpPr>
        <p:spPr>
          <a:xfrm>
            <a:off x="2946782" y="2325714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030929" y="415461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NUNCA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059177" y="4383305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SEMPRE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110400" y="3897477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nada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2063914" y="3866842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924059" y="306914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morrer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874207" y="356345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desânimo</a:t>
            </a:r>
            <a:endParaRPr lang="pt-B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1104709" y="331840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nto dobrado 40"/>
          <p:cNvSpPr/>
          <p:nvPr/>
        </p:nvSpPr>
        <p:spPr>
          <a:xfrm>
            <a:off x="928797" y="3036353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2817668" y="1140262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Stop </a:t>
            </a:r>
            <a:r>
              <a:rPr lang="pt-BR" sz="900" b="1" dirty="0" err="1" smtClean="0">
                <a:solidFill>
                  <a:schemeClr val="bg1"/>
                </a:solidFill>
              </a:rPr>
              <a:t>words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818291" y="556748"/>
            <a:ext cx="4456386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086893" y="23054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Pré-processamento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2871512" y="3161931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Pronomes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939539" y="4690756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Absolutistas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893026" y="3876401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Negativas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2039022" y="689252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2245710" y="325817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1920991" y="1145519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Corretor Ortográfico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64" name="Forma 63"/>
          <p:cNvCxnSpPr>
            <a:stCxn id="24" idx="3"/>
            <a:endCxn id="43" idx="1"/>
          </p:cNvCxnSpPr>
          <p:nvPr/>
        </p:nvCxnSpPr>
        <p:spPr>
          <a:xfrm>
            <a:off x="1134632" y="640889"/>
            <a:ext cx="683659" cy="4520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3"/>
            <a:endCxn id="26" idx="3"/>
          </p:cNvCxnSpPr>
          <p:nvPr/>
        </p:nvCxnSpPr>
        <p:spPr>
          <a:xfrm>
            <a:off x="6274677" y="1092926"/>
            <a:ext cx="374486" cy="2446311"/>
          </a:xfrm>
          <a:prstGeom prst="curvedConnector3">
            <a:avLst>
              <a:gd name="adj1" fmla="val 30698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Forma 73"/>
          <p:cNvCxnSpPr>
            <a:stCxn id="26" idx="1"/>
            <a:endCxn id="33" idx="3"/>
          </p:cNvCxnSpPr>
          <p:nvPr/>
        </p:nvCxnSpPr>
        <p:spPr>
          <a:xfrm rot="10800000">
            <a:off x="3606598" y="2751983"/>
            <a:ext cx="2261725" cy="7872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1"/>
            <a:endCxn id="37" idx="3"/>
          </p:cNvCxnSpPr>
          <p:nvPr/>
        </p:nvCxnSpPr>
        <p:spPr>
          <a:xfrm rot="10800000" flipV="1">
            <a:off x="2723730" y="3539237"/>
            <a:ext cx="3144593" cy="7538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1"/>
            <a:endCxn id="41" idx="3"/>
          </p:cNvCxnSpPr>
          <p:nvPr/>
        </p:nvCxnSpPr>
        <p:spPr>
          <a:xfrm rot="10800000">
            <a:off x="1588612" y="3462623"/>
            <a:ext cx="4279710" cy="7661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/>
          <p:cNvSpPr txBox="1"/>
          <p:nvPr/>
        </p:nvSpPr>
        <p:spPr>
          <a:xfrm>
            <a:off x="5018702" y="717737"/>
            <a:ext cx="90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solidFill>
                  <a:schemeClr val="bg1"/>
                </a:solidFill>
                <a:sym typeface="Wingdings"/>
              </a:rPr>
              <a:t>“amor”</a:t>
            </a:r>
            <a:endParaRPr lang="pt-BR" sz="1800" dirty="0" smtClean="0">
              <a:solidFill>
                <a:schemeClr val="bg1"/>
              </a:solidFill>
            </a:endParaRPr>
          </a:p>
        </p:txBody>
      </p:sp>
      <p:sp>
        <p:nvSpPr>
          <p:cNvPr id="118" name="CaixaDeTexto 117"/>
          <p:cNvSpPr txBox="1"/>
          <p:nvPr/>
        </p:nvSpPr>
        <p:spPr>
          <a:xfrm rot="3295482">
            <a:off x="5234164" y="386663"/>
            <a:ext cx="64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FFC7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</a:t>
            </a:r>
            <a:endParaRPr lang="pt-BR" sz="4000" dirty="0">
              <a:solidFill>
                <a:srgbClr val="FFC7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51904" y="652136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3831916" y="1156028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132" name="CaixaDeTexto 131"/>
          <p:cNvSpPr txBox="1"/>
          <p:nvPr/>
        </p:nvSpPr>
        <p:spPr>
          <a:xfrm>
            <a:off x="5030095" y="1166538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Stemming</a:t>
            </a:r>
            <a:endParaRPr lang="pt-BR" sz="9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/>
      <p:bldP spid="49" grpId="0"/>
      <p:bldP spid="50" grpId="0"/>
      <p:bldP spid="51" grpId="0"/>
      <p:bldP spid="53" grpId="0"/>
      <p:bldP spid="54" grpId="0"/>
      <p:bldP spid="119" grpId="0"/>
      <p:bldP spid="118" grpId="0"/>
      <p:bldP spid="131" grpId="0"/>
      <p:bldP spid="1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148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uvem 12"/>
          <p:cNvSpPr/>
          <p:nvPr/>
        </p:nvSpPr>
        <p:spPr>
          <a:xfrm>
            <a:off x="1616148" y="2325872"/>
            <a:ext cx="4242391" cy="2541181"/>
          </a:xfrm>
          <a:prstGeom prst="cloud">
            <a:avLst/>
          </a:prstGeom>
          <a:noFill/>
          <a:ln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3" name="Espaço Reservado para Texto 3"/>
          <p:cNvSpPr txBox="1">
            <a:spLocks/>
          </p:cNvSpPr>
          <p:nvPr/>
        </p:nvSpPr>
        <p:spPr>
          <a:xfrm>
            <a:off x="2297459" y="268808"/>
            <a:ext cx="343659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,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–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Python</a:t>
            </a:r>
            <a:endParaRPr lang="pt-BR" sz="2000" dirty="0" smtClean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5" name="Seta para baixo 32"/>
          <p:cNvSpPr/>
          <p:nvPr/>
        </p:nvSpPr>
        <p:spPr>
          <a:xfrm>
            <a:off x="3548577" y="1496040"/>
            <a:ext cx="482490" cy="9414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Texto 3"/>
          <p:cNvSpPr txBox="1">
            <a:spLocks/>
          </p:cNvSpPr>
          <p:nvPr/>
        </p:nvSpPr>
        <p:spPr>
          <a:xfrm>
            <a:off x="2045378" y="3093828"/>
            <a:ext cx="99553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Alegria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7" name="Espaço Reservado para Texto 3"/>
          <p:cNvSpPr txBox="1">
            <a:spLocks/>
          </p:cNvSpPr>
          <p:nvPr/>
        </p:nvSpPr>
        <p:spPr>
          <a:xfrm>
            <a:off x="2452958" y="3902148"/>
            <a:ext cx="1098316" cy="3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Tristeza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8" name="Espaço Reservado para Texto 3"/>
          <p:cNvSpPr txBox="1">
            <a:spLocks/>
          </p:cNvSpPr>
          <p:nvPr/>
        </p:nvSpPr>
        <p:spPr>
          <a:xfrm>
            <a:off x="2927880" y="2657894"/>
            <a:ext cx="91047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Raiva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9" name="Espaço Reservado para Texto 3"/>
          <p:cNvSpPr txBox="1">
            <a:spLocks/>
          </p:cNvSpPr>
          <p:nvPr/>
        </p:nvSpPr>
        <p:spPr>
          <a:xfrm>
            <a:off x="4299480" y="2509038"/>
            <a:ext cx="1165655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Desgosto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0" name="Espaço Reservado para Texto 3"/>
          <p:cNvSpPr txBox="1">
            <a:spLocks/>
          </p:cNvSpPr>
          <p:nvPr/>
        </p:nvSpPr>
        <p:spPr>
          <a:xfrm>
            <a:off x="3268121" y="3242685"/>
            <a:ext cx="814781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Medo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1" name="Espaço Reservado para Texto 3"/>
          <p:cNvSpPr txBox="1">
            <a:spLocks/>
          </p:cNvSpPr>
          <p:nvPr/>
        </p:nvSpPr>
        <p:spPr>
          <a:xfrm>
            <a:off x="4118726" y="3189522"/>
            <a:ext cx="130387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Surpresa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2" name="Espaço Reservado para Texto 3"/>
          <p:cNvSpPr txBox="1">
            <a:spLocks/>
          </p:cNvSpPr>
          <p:nvPr/>
        </p:nvSpPr>
        <p:spPr>
          <a:xfrm>
            <a:off x="4033666" y="3923169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Neutro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4" name="Espaço Reservado para Texto 3"/>
          <p:cNvSpPr txBox="1">
            <a:spLocks/>
          </p:cNvSpPr>
          <p:nvPr/>
        </p:nvSpPr>
        <p:spPr>
          <a:xfrm>
            <a:off x="6057396" y="3735326"/>
            <a:ext cx="261877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Bag-of-words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e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5" name="Espaço Reservado para Texto 3"/>
          <p:cNvSpPr txBox="1">
            <a:spLocks/>
          </p:cNvSpPr>
          <p:nvPr/>
        </p:nvSpPr>
        <p:spPr>
          <a:xfrm>
            <a:off x="2398231" y="889041"/>
            <a:ext cx="415716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Algoritmo de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Naive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Bayes</a:t>
            </a:r>
            <a:endParaRPr lang="pt-BR" sz="2000" dirty="0" smtClean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6" name="Mais 15"/>
          <p:cNvSpPr/>
          <p:nvPr/>
        </p:nvSpPr>
        <p:spPr>
          <a:xfrm>
            <a:off x="3604437" y="701750"/>
            <a:ext cx="361507" cy="382771"/>
          </a:xfrm>
          <a:prstGeom prst="mathPlus">
            <a:avLst>
              <a:gd name="adj1" fmla="val 52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42599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947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8" y="2355723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– 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14.01293-6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</a:t>
            </a:r>
            <a:r>
              <a:rPr lang="pt-BR" sz="20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Sanches da Silva</a:t>
            </a: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2640" y="264348"/>
            <a:ext cx="903405" cy="90340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280" y="1490135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6017918" y="578069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Texto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0" y="1191334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chemeClr val="bg1"/>
                </a:solidFill>
              </a:rPr>
              <a:t>Named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Entity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423845" y="266116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AMO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452093" y="288985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ótimo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503316" y="240403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feliz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2456830" y="2373396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357498" y="366725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triste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2307646" y="416156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abissal</a:t>
            </a:r>
            <a:endParaRPr lang="pt-B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391003" y="390600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RUIM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nto dobrado 40"/>
          <p:cNvSpPr/>
          <p:nvPr/>
        </p:nvSpPr>
        <p:spPr>
          <a:xfrm>
            <a:off x="2362236" y="3634465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835351" y="995615"/>
            <a:ext cx="2007475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2968836" y="532782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Pré-processamento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2332455" y="3197310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Positivas +1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2326465" y="4474513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Negativas -1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056082" y="1128119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3262770" y="764684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938051" y="1584386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Corretor Ortográfico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64" name="Forma 63"/>
          <p:cNvCxnSpPr>
            <a:stCxn id="24" idx="2"/>
            <a:endCxn id="43" idx="3"/>
          </p:cNvCxnSpPr>
          <p:nvPr/>
        </p:nvCxnSpPr>
        <p:spPr>
          <a:xfrm rot="5400000">
            <a:off x="5696565" y="314015"/>
            <a:ext cx="364040" cy="2071517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1"/>
            <a:endCxn id="26" idx="3"/>
          </p:cNvCxnSpPr>
          <p:nvPr/>
        </p:nvCxnSpPr>
        <p:spPr>
          <a:xfrm rot="10800000" flipV="1">
            <a:off x="1423121" y="1531792"/>
            <a:ext cx="1412230" cy="34815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2"/>
            <a:endCxn id="34" idx="1"/>
          </p:cNvCxnSpPr>
          <p:nvPr/>
        </p:nvCxnSpPr>
        <p:spPr>
          <a:xfrm rot="16200000" flipH="1">
            <a:off x="1463319" y="1839138"/>
            <a:ext cx="529909" cy="1391144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2"/>
            <a:endCxn id="41" idx="1"/>
          </p:cNvCxnSpPr>
          <p:nvPr/>
        </p:nvCxnSpPr>
        <p:spPr>
          <a:xfrm rot="16200000" flipH="1">
            <a:off x="801979" y="2500477"/>
            <a:ext cx="1790978" cy="1329535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96909" y="1059472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3776921" y="1563364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125" name="Forma 73"/>
          <p:cNvCxnSpPr>
            <a:stCxn id="37" idx="3"/>
            <a:endCxn id="129" idx="2"/>
          </p:cNvCxnSpPr>
          <p:nvPr/>
        </p:nvCxnSpPr>
        <p:spPr>
          <a:xfrm>
            <a:off x="3116645" y="2799665"/>
            <a:ext cx="2082676" cy="34225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Forma 73"/>
          <p:cNvCxnSpPr>
            <a:stCxn id="41" idx="3"/>
            <a:endCxn id="129" idx="2"/>
          </p:cNvCxnSpPr>
          <p:nvPr/>
        </p:nvCxnSpPr>
        <p:spPr>
          <a:xfrm flipV="1">
            <a:off x="3022051" y="3141922"/>
            <a:ext cx="2177270" cy="91881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ipse 128"/>
          <p:cNvSpPr/>
          <p:nvPr/>
        </p:nvSpPr>
        <p:spPr>
          <a:xfrm>
            <a:off x="5199321" y="2573080"/>
            <a:ext cx="1158949" cy="11376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6" name="CaixaDeTexto 135"/>
          <p:cNvSpPr txBox="1"/>
          <p:nvPr/>
        </p:nvSpPr>
        <p:spPr>
          <a:xfrm>
            <a:off x="5511208" y="2885456"/>
            <a:ext cx="79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18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3" grpId="0" animBg="1"/>
      <p:bldP spid="44" grpId="0"/>
      <p:bldP spid="50" grpId="0"/>
      <p:bldP spid="51" grpId="0"/>
      <p:bldP spid="53" grpId="0"/>
      <p:bldP spid="54" grpId="0"/>
      <p:bldP spid="131" grpId="0"/>
      <p:bldP spid="129" grpId="0" animBg="1"/>
      <p:bldP spid="1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8794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>
                <a:solidFill>
                  <a:schemeClr val="tx2">
                    <a:lumMod val="10000"/>
                  </a:schemeClr>
                </a:solidFill>
              </a:rPr>
              <a:pPr/>
              <a:t>22</a:t>
            </a:fld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Espaço Reservado para Texto 3"/>
          <p:cNvSpPr txBox="1">
            <a:spLocks/>
          </p:cNvSpPr>
          <p:nvPr/>
        </p:nvSpPr>
        <p:spPr>
          <a:xfrm>
            <a:off x="2944713" y="956701"/>
            <a:ext cx="1520962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Resultados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estatísticos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4" name="Espaço Reservado para Texto 3"/>
          <p:cNvSpPr txBox="1">
            <a:spLocks/>
          </p:cNvSpPr>
          <p:nvPr/>
        </p:nvSpPr>
        <p:spPr>
          <a:xfrm>
            <a:off x="177210" y="2033541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Contagem de palavras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77210" y="2693366"/>
            <a:ext cx="261257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Análise de Sentimentos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6" name="Espaço Reservado para Texto 3"/>
          <p:cNvSpPr txBox="1">
            <a:spLocks/>
          </p:cNvSpPr>
          <p:nvPr/>
        </p:nvSpPr>
        <p:spPr>
          <a:xfrm>
            <a:off x="177209" y="3311549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Outros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7" name="Espaço Reservado para Texto 3"/>
          <p:cNvSpPr txBox="1">
            <a:spLocks/>
          </p:cNvSpPr>
          <p:nvPr/>
        </p:nvSpPr>
        <p:spPr>
          <a:xfrm>
            <a:off x="2916358" y="130907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Rede neural principal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3285461" y="1925568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3277777" y="2455405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3277777" y="2993740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3277777" y="3547411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277777" y="4118364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5016793" y="2491404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5016793" y="2976456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5043375" y="3467665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6424961" y="2961535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1" name="Conector reto 20"/>
          <p:cNvCxnSpPr>
            <a:stCxn id="8" idx="6"/>
            <a:endCxn id="16" idx="2"/>
          </p:cNvCxnSpPr>
          <p:nvPr/>
        </p:nvCxnSpPr>
        <p:spPr>
          <a:xfrm>
            <a:off x="3593807" y="2085058"/>
            <a:ext cx="1422986" cy="5658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8" idx="6"/>
            <a:endCxn id="17" idx="2"/>
          </p:cNvCxnSpPr>
          <p:nvPr/>
        </p:nvCxnSpPr>
        <p:spPr>
          <a:xfrm>
            <a:off x="3593807" y="2085058"/>
            <a:ext cx="1422986" cy="10508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6"/>
            <a:endCxn id="18" idx="2"/>
          </p:cNvCxnSpPr>
          <p:nvPr/>
        </p:nvCxnSpPr>
        <p:spPr>
          <a:xfrm>
            <a:off x="3593807" y="2085058"/>
            <a:ext cx="1449568" cy="15420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1" idx="6"/>
            <a:endCxn id="16" idx="2"/>
          </p:cNvCxnSpPr>
          <p:nvPr/>
        </p:nvCxnSpPr>
        <p:spPr>
          <a:xfrm>
            <a:off x="3586123" y="2614895"/>
            <a:ext cx="1430670" cy="359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11" idx="6"/>
            <a:endCxn id="17" idx="2"/>
          </p:cNvCxnSpPr>
          <p:nvPr/>
        </p:nvCxnSpPr>
        <p:spPr>
          <a:xfrm>
            <a:off x="3586123" y="2614895"/>
            <a:ext cx="1430670" cy="5210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6"/>
            <a:endCxn id="18" idx="2"/>
          </p:cNvCxnSpPr>
          <p:nvPr/>
        </p:nvCxnSpPr>
        <p:spPr>
          <a:xfrm>
            <a:off x="3586123" y="2614895"/>
            <a:ext cx="1457252" cy="10122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2" idx="6"/>
            <a:endCxn id="16" idx="2"/>
          </p:cNvCxnSpPr>
          <p:nvPr/>
        </p:nvCxnSpPr>
        <p:spPr>
          <a:xfrm flipV="1">
            <a:off x="3586123" y="2650894"/>
            <a:ext cx="1430670" cy="5023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13" idx="6"/>
            <a:endCxn id="16" idx="2"/>
          </p:cNvCxnSpPr>
          <p:nvPr/>
        </p:nvCxnSpPr>
        <p:spPr>
          <a:xfrm flipV="1">
            <a:off x="3586123" y="2650894"/>
            <a:ext cx="1430670" cy="10560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12" idx="6"/>
            <a:endCxn id="18" idx="2"/>
          </p:cNvCxnSpPr>
          <p:nvPr/>
        </p:nvCxnSpPr>
        <p:spPr>
          <a:xfrm>
            <a:off x="3586123" y="3153230"/>
            <a:ext cx="1457252" cy="4739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13" idx="6"/>
            <a:endCxn id="17" idx="2"/>
          </p:cNvCxnSpPr>
          <p:nvPr/>
        </p:nvCxnSpPr>
        <p:spPr>
          <a:xfrm flipV="1">
            <a:off x="3586123" y="3135946"/>
            <a:ext cx="1430670" cy="5709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3" idx="6"/>
            <a:endCxn id="18" idx="2"/>
          </p:cNvCxnSpPr>
          <p:nvPr/>
        </p:nvCxnSpPr>
        <p:spPr>
          <a:xfrm flipV="1">
            <a:off x="3586123" y="3627155"/>
            <a:ext cx="1457252" cy="797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14" idx="6"/>
            <a:endCxn id="16" idx="2"/>
          </p:cNvCxnSpPr>
          <p:nvPr/>
        </p:nvCxnSpPr>
        <p:spPr>
          <a:xfrm flipV="1">
            <a:off x="3586123" y="2650894"/>
            <a:ext cx="1430670" cy="16269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14" idx="6"/>
            <a:endCxn id="17" idx="2"/>
          </p:cNvCxnSpPr>
          <p:nvPr/>
        </p:nvCxnSpPr>
        <p:spPr>
          <a:xfrm flipV="1">
            <a:off x="3586123" y="3135946"/>
            <a:ext cx="1430670" cy="11419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14" idx="6"/>
            <a:endCxn id="18" idx="2"/>
          </p:cNvCxnSpPr>
          <p:nvPr/>
        </p:nvCxnSpPr>
        <p:spPr>
          <a:xfrm flipV="1">
            <a:off x="3586123" y="3627155"/>
            <a:ext cx="1457252" cy="650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19" idx="2"/>
            <a:endCxn id="16" idx="6"/>
          </p:cNvCxnSpPr>
          <p:nvPr/>
        </p:nvCxnSpPr>
        <p:spPr>
          <a:xfrm flipH="1" flipV="1">
            <a:off x="5325139" y="2650894"/>
            <a:ext cx="1099822" cy="4701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19" idx="2"/>
            <a:endCxn id="17" idx="6"/>
          </p:cNvCxnSpPr>
          <p:nvPr/>
        </p:nvCxnSpPr>
        <p:spPr>
          <a:xfrm flipH="1">
            <a:off x="5325139" y="3121025"/>
            <a:ext cx="1099822" cy="149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19" idx="2"/>
            <a:endCxn id="18" idx="6"/>
          </p:cNvCxnSpPr>
          <p:nvPr/>
        </p:nvCxnSpPr>
        <p:spPr>
          <a:xfrm flipH="1">
            <a:off x="5351721" y="3121025"/>
            <a:ext cx="1073240" cy="5061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Espaço Reservado para Texto 3"/>
          <p:cNvSpPr txBox="1">
            <a:spLocks/>
          </p:cNvSpPr>
          <p:nvPr/>
        </p:nvSpPr>
        <p:spPr>
          <a:xfrm>
            <a:off x="6336893" y="2102871"/>
            <a:ext cx="1520962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Resultado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final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EF194"/>
                </a:solidFill>
              </a:rPr>
              <a:t/>
            </a: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xmlns="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62000" y="1358900"/>
            <a:ext cx="6662852" cy="307155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889000" y="469900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c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om depressão ao redor do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00600" y="28733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 se suicidam por ano, em média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2527300" y="4262438"/>
            <a:ext cx="36957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 índice de depressão aumentou 18,4% nos últimos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10 anos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1117600" y="11938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1104900" y="1187450"/>
            <a:ext cx="12700" cy="476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864100" y="10541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876800" y="107315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2413000" y="3568700"/>
            <a:ext cx="12700" cy="86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432050" y="4413250"/>
            <a:ext cx="3314700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030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fe\Documents\TCC\TCC\slide\imgs slide\imgb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337" y="889596"/>
            <a:ext cx="6096000" cy="3952875"/>
          </a:xfrm>
          <a:prstGeom prst="rect">
            <a:avLst/>
          </a:prstGeom>
          <a:noFill/>
        </p:spPr>
      </p:pic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237356" y="448873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5,8% da população brasileira sofre de depressão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63660" y="46600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 nos últimos 25 anos 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63060" y="3474157"/>
            <a:ext cx="3516148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1º maior índice  da  América Latina, 8º no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297790" y="1120221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2996760" y="1113871"/>
            <a:ext cx="19707" cy="7569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927160" y="123277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939860" y="125182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3457901" y="2806256"/>
            <a:ext cx="10511" cy="7777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24875" y="3572419"/>
            <a:ext cx="3275068" cy="10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/>
              <a:t>Gabriela de </a:t>
            </a:r>
            <a:r>
              <a:rPr lang="pt-BR" sz="2400" dirty="0" err="1"/>
              <a:t>Ávilla</a:t>
            </a:r>
            <a:endParaRPr lang="pt-BR" sz="2400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8423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smtClean="0"/>
              <a:t>Um método de identificação de emoções em textos curtos para o português do Brasil</a:t>
            </a:r>
            <a:endParaRPr lang="pt-BR" dirty="0"/>
          </a:p>
          <a:p>
            <a:pPr marL="0" lvl="0" indent="0">
              <a:buNone/>
            </a:pPr>
            <a:endParaRPr lang="pt-BR" sz="2400" dirty="0" smtClean="0"/>
          </a:p>
          <a:p>
            <a:pPr marL="0" lvl="0" indent="0">
              <a:buNone/>
            </a:pPr>
            <a:r>
              <a:rPr lang="pt-BR" sz="2400" dirty="0" smtClean="0"/>
              <a:t>Barbara </a:t>
            </a:r>
            <a:r>
              <a:rPr lang="pt-BR" sz="2400" dirty="0" err="1" smtClean="0"/>
              <a:t>Martinazzo</a:t>
            </a:r>
            <a:endParaRPr sz="24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8433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6692</TotalTime>
  <Words>358</Words>
  <Application>Microsoft Office PowerPoint</Application>
  <PresentationFormat>Apresentação na tela (16:9)</PresentationFormat>
  <Paragraphs>142</Paragraphs>
  <Slides>23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Dosis Light</vt:lpstr>
      <vt:lpstr>Titillium Web</vt:lpstr>
      <vt:lpstr>Titillium Web Light</vt:lpstr>
      <vt:lpstr>Courier New</vt:lpstr>
      <vt:lpstr>Wingdings</vt:lpstr>
      <vt:lpstr>Dosis</vt:lpstr>
      <vt:lpstr>Mowbray template</vt:lpstr>
      <vt:lpstr>IDENTIFICAÇÃO DE DEPRESSÃO A PARTIR DE ANÁLISE DE TEXTOS</vt:lpstr>
      <vt:lpstr>Integrantes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Eu amo rosas. Elas são adoráveis e amorosas.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 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Fernanda</cp:lastModifiedBy>
  <cp:revision>123</cp:revision>
  <dcterms:modified xsi:type="dcterms:W3CDTF">2019-10-17T02:36:06Z</dcterms:modified>
</cp:coreProperties>
</file>