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84" r:id="rId4"/>
    <p:sldId id="271" r:id="rId5"/>
    <p:sldId id="285" r:id="rId6"/>
    <p:sldId id="297" r:id="rId7"/>
    <p:sldId id="287" r:id="rId8"/>
    <p:sldId id="300" r:id="rId9"/>
    <p:sldId id="301" r:id="rId10"/>
    <p:sldId id="302" r:id="rId11"/>
    <p:sldId id="288" r:id="rId12"/>
    <p:sldId id="272" r:id="rId13"/>
    <p:sldId id="289" r:id="rId14"/>
    <p:sldId id="304" r:id="rId15"/>
    <p:sldId id="305" r:id="rId16"/>
    <p:sldId id="306" r:id="rId17"/>
    <p:sldId id="307" r:id="rId18"/>
    <p:sldId id="303" r:id="rId19"/>
    <p:sldId id="279" r:id="rId20"/>
    <p:sldId id="257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95" r:id="rId29"/>
    <p:sldId id="299" r:id="rId30"/>
    <p:sldId id="268" r:id="rId31"/>
    <p:sldId id="269" r:id="rId32"/>
    <p:sldId id="270" r:id="rId33"/>
    <p:sldId id="291" r:id="rId34"/>
    <p:sldId id="273" r:id="rId35"/>
    <p:sldId id="274" r:id="rId36"/>
    <p:sldId id="275" r:id="rId37"/>
    <p:sldId id="276" r:id="rId38"/>
    <p:sldId id="277" r:id="rId39"/>
    <p:sldId id="278" r:id="rId40"/>
    <p:sldId id="280" r:id="rId41"/>
    <p:sldId id="281" r:id="rId42"/>
    <p:sldId id="282" r:id="rId43"/>
    <p:sldId id="283" r:id="rId44"/>
  </p:sldIdLst>
  <p:sldSz cx="9144000" cy="5143500" type="screen16x9"/>
  <p:notesSz cx="6858000" cy="9144000"/>
  <p:embeddedFontLst>
    <p:embeddedFont>
      <p:font typeface="Dosis Light" charset="0"/>
      <p:regular r:id="rId47"/>
      <p:bold r:id="rId48"/>
    </p:embeddedFont>
    <p:embeddedFont>
      <p:font typeface="Titillium Web Light" charset="0"/>
      <p:regular r:id="rId49"/>
      <p:bold r:id="rId50"/>
      <p:italic r:id="rId51"/>
      <p:boldItalic r:id="rId52"/>
    </p:embeddedFont>
    <p:embeddedFont>
      <p:font typeface="Dosis" charset="0"/>
      <p:regular r:id="rId53"/>
      <p:bold r:id="rId54"/>
    </p:embeddedFont>
    <p:embeddedFont>
      <p:font typeface="Titillium Web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15"/>
    <a:srgbClr val="FFD243"/>
    <a:srgbClr val="FFD347"/>
    <a:srgbClr val="FFECAF"/>
    <a:srgbClr val="FFDE75"/>
    <a:srgbClr val="FFE285"/>
    <a:srgbClr val="FFF1C5"/>
    <a:srgbClr val="FCE430"/>
    <a:srgbClr val="FDEB67"/>
    <a:srgbClr val="FEF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>
        <p:scale>
          <a:sx n="90" d="100"/>
          <a:sy n="90" d="100"/>
        </p:scale>
        <p:origin x="-1224" y="-4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15/06/2019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91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31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0015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  <a:solidFill>
            <a:srgbClr val="FFF1C5"/>
          </a:solidFill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  <a:solidFill>
            <a:srgbClr val="FFE285"/>
          </a:solidFill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1100" y="29398"/>
            <a:ext cx="994639" cy="4940182"/>
            <a:chOff x="5759350" y="388625"/>
            <a:chExt cx="1024450" cy="5088250"/>
          </a:xfrm>
          <a:solidFill>
            <a:srgbClr val="FFD347"/>
          </a:solidFill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326" y="29491"/>
            <a:ext cx="1140783" cy="5086302"/>
            <a:chOff x="5608825" y="238125"/>
            <a:chExt cx="1174975" cy="5238750"/>
          </a:xfrm>
          <a:solidFill>
            <a:srgbClr val="FFDE75"/>
          </a:solidFill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FFD34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962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E285"/>
          </a:solidFill>
        </p:grpSpPr>
        <p:sp>
          <p:nvSpPr>
            <p:cNvPr id="1963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92;p2"/>
          <p:cNvGrpSpPr/>
          <p:nvPr userDrawn="1"/>
        </p:nvGrpSpPr>
        <p:grpSpPr>
          <a:xfrm rot="10800000">
            <a:off x="6659831" y="29186"/>
            <a:ext cx="2309844" cy="5086302"/>
            <a:chOff x="986700" y="238125"/>
            <a:chExt cx="2379075" cy="5238750"/>
          </a:xfrm>
          <a:solidFill>
            <a:srgbClr val="FFD347"/>
          </a:solidFill>
        </p:grpSpPr>
        <p:sp>
          <p:nvSpPr>
            <p:cNvPr id="2044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2;p2"/>
          <p:cNvGrpSpPr/>
          <p:nvPr userDrawn="1"/>
        </p:nvGrpSpPr>
        <p:grpSpPr>
          <a:xfrm rot="10800000">
            <a:off x="6370375" y="28528"/>
            <a:ext cx="2017554" cy="5086302"/>
            <a:chOff x="1588750" y="238125"/>
            <a:chExt cx="2078025" cy="5238750"/>
          </a:xfrm>
          <a:solidFill>
            <a:srgbClr val="FFC715"/>
          </a:solidFill>
        </p:grpSpPr>
        <p:sp>
          <p:nvSpPr>
            <p:cNvPr id="2164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3" name="Google Shape;422;p2"/>
          <p:cNvGrpSpPr/>
          <p:nvPr userDrawn="1"/>
        </p:nvGrpSpPr>
        <p:grpSpPr>
          <a:xfrm rot="10800000">
            <a:off x="6372688" y="27497"/>
            <a:ext cx="2309820" cy="5086302"/>
            <a:chOff x="1287725" y="238125"/>
            <a:chExt cx="2379050" cy="5238750"/>
          </a:xfrm>
          <a:solidFill>
            <a:srgbClr val="D7BE03"/>
          </a:solidFill>
        </p:grpSpPr>
        <p:sp>
          <p:nvSpPr>
            <p:cNvPr id="2374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554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555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613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676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778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9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30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8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51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3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/>
              <a:t>Akkapon</a:t>
            </a:r>
            <a:r>
              <a:rPr lang="en-US" sz="2400" dirty="0"/>
              <a:t> </a:t>
            </a:r>
            <a:r>
              <a:rPr lang="en-US" sz="2400" dirty="0" err="1"/>
              <a:t>Wongkoblab</a:t>
            </a:r>
            <a:r>
              <a:rPr lang="en-US" sz="2400" dirty="0"/>
              <a:t>, Miguel A. </a:t>
            </a:r>
            <a:r>
              <a:rPr lang="en-US" sz="2400" dirty="0" err="1"/>
              <a:t>Vadillo</a:t>
            </a:r>
            <a:r>
              <a:rPr lang="en-US" sz="2400" dirty="0"/>
              <a:t>, Vasa </a:t>
            </a:r>
            <a:r>
              <a:rPr lang="en-US" sz="2400" dirty="0" err="1"/>
              <a:t>Curcin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18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49991" y="169336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8;p29"/>
          <p:cNvSpPr/>
          <p:nvPr/>
        </p:nvSpPr>
        <p:spPr>
          <a:xfrm>
            <a:off x="3026768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186591" y="113863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185860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00902" y="1815075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Outros a serem definidos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/>
          <p:cNvSpPr/>
          <p:nvPr/>
        </p:nvSpPr>
        <p:spPr>
          <a:xfrm>
            <a:off x="3047888" y="465112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30213" y="113657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01426" y="11336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52900" y="257432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pessoais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1" name="Google Shape;3979;p29"/>
          <p:cNvSpPr/>
          <p:nvPr/>
        </p:nvSpPr>
        <p:spPr>
          <a:xfrm>
            <a:off x="3112869" y="2576893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  <a:endParaRPr lang="pt-BR" sz="1200" dirty="0" smtClean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60173" y="257752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  <a:endParaRPr lang="pt-BR" sz="1200" dirty="0" smtClean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77273" y="2580376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48498" y="4088751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5" name="Google Shape;3978;p29"/>
          <p:cNvSpPr/>
          <p:nvPr/>
        </p:nvSpPr>
        <p:spPr>
          <a:xfrm>
            <a:off x="364067" y="3304697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" name="Google Shape;3978;p29"/>
          <p:cNvSpPr/>
          <p:nvPr/>
        </p:nvSpPr>
        <p:spPr>
          <a:xfrm>
            <a:off x="1841347" y="3292832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" name="Google Shape;3978;p29"/>
          <p:cNvSpPr/>
          <p:nvPr/>
        </p:nvSpPr>
        <p:spPr>
          <a:xfrm>
            <a:off x="3200574" y="3293085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" name="Google Shape;3978;p29"/>
          <p:cNvSpPr/>
          <p:nvPr/>
        </p:nvSpPr>
        <p:spPr>
          <a:xfrm>
            <a:off x="4556136" y="3289611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3" name="Google Shape;3978;p29"/>
          <p:cNvSpPr/>
          <p:nvPr/>
        </p:nvSpPr>
        <p:spPr>
          <a:xfrm>
            <a:off x="6177464" y="3292638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19534" y="905363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32836" y="1682506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72314" y="2402439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 angulado 46"/>
          <p:cNvCxnSpPr>
            <a:stCxn id="31" idx="2"/>
            <a:endCxn id="41" idx="0"/>
          </p:cNvCxnSpPr>
          <p:nvPr/>
        </p:nvCxnSpPr>
        <p:spPr>
          <a:xfrm rot="5400000">
            <a:off x="3603226" y="3153442"/>
            <a:ext cx="276992" cy="229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stCxn id="41" idx="2"/>
            <a:endCxn id="34" idx="0"/>
          </p:cNvCxnSpPr>
          <p:nvPr/>
        </p:nvCxnSpPr>
        <p:spPr>
          <a:xfrm rot="16200000" flipH="1">
            <a:off x="3567934" y="3908524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32320" y="2405422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angulado 49"/>
          <p:cNvCxnSpPr>
            <a:stCxn id="33" idx="2"/>
            <a:endCxn id="35" idx="0"/>
          </p:cNvCxnSpPr>
          <p:nvPr/>
        </p:nvCxnSpPr>
        <p:spPr>
          <a:xfrm rot="5400000">
            <a:off x="763110" y="3160533"/>
            <a:ext cx="285121" cy="3206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angulado 51"/>
          <p:cNvCxnSpPr>
            <a:stCxn id="30" idx="2"/>
            <a:endCxn id="38" idx="0"/>
          </p:cNvCxnSpPr>
          <p:nvPr/>
        </p:nvCxnSpPr>
        <p:spPr>
          <a:xfrm rot="5400000">
            <a:off x="2242473" y="3152404"/>
            <a:ext cx="279303" cy="155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Conector angulado 53"/>
          <p:cNvCxnSpPr>
            <a:stCxn id="32" idx="2"/>
            <a:endCxn id="42" idx="0"/>
          </p:cNvCxnSpPr>
          <p:nvPr/>
        </p:nvCxnSpPr>
        <p:spPr>
          <a:xfrm rot="16200000" flipH="1">
            <a:off x="4956709" y="3150184"/>
            <a:ext cx="272890" cy="596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43" idx="0"/>
          </p:cNvCxnSpPr>
          <p:nvPr/>
        </p:nvCxnSpPr>
        <p:spPr>
          <a:xfrm rot="5400000">
            <a:off x="6196402" y="2768137"/>
            <a:ext cx="1045563" cy="343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791603" y="1684894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 angulado 57"/>
          <p:cNvCxnSpPr>
            <a:stCxn id="34" idx="2"/>
            <a:endCxn id="27" idx="0"/>
          </p:cNvCxnSpPr>
          <p:nvPr/>
        </p:nvCxnSpPr>
        <p:spPr>
          <a:xfrm rot="5400000">
            <a:off x="3646667" y="4549635"/>
            <a:ext cx="202378" cy="61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893611" y="1721172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45651" y="1732999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06584" y="-581158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096691" y="-515416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5" idx="2"/>
            <a:endCxn id="34" idx="0"/>
          </p:cNvCxnSpPr>
          <p:nvPr/>
        </p:nvCxnSpPr>
        <p:spPr>
          <a:xfrm rot="16200000" flipH="1">
            <a:off x="2155487" y="2496077"/>
            <a:ext cx="341254" cy="2844094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8" idx="2"/>
            <a:endCxn id="34" idx="0"/>
          </p:cNvCxnSpPr>
          <p:nvPr/>
        </p:nvCxnSpPr>
        <p:spPr>
          <a:xfrm rot="16200000" flipH="1">
            <a:off x="2888195" y="3228784"/>
            <a:ext cx="353119" cy="1366814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42" idx="2"/>
            <a:endCxn id="34" idx="0"/>
          </p:cNvCxnSpPr>
          <p:nvPr/>
        </p:nvCxnSpPr>
        <p:spPr>
          <a:xfrm rot="5400000">
            <a:off x="4243979" y="3236594"/>
            <a:ext cx="356340" cy="134797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596469" y="1690117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43" idx="2"/>
            <a:endCxn id="34" idx="0"/>
          </p:cNvCxnSpPr>
          <p:nvPr/>
        </p:nvCxnSpPr>
        <p:spPr>
          <a:xfrm rot="5400000">
            <a:off x="5056157" y="2427443"/>
            <a:ext cx="353313" cy="296930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784738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7148863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7879438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126518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Cronograma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918267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Sanches</a:t>
            </a: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4294967295"/>
          </p:nvPr>
        </p:nvSpPr>
        <p:spPr>
          <a:xfrm>
            <a:off x="0" y="3905250"/>
            <a:ext cx="6761163" cy="1141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0" y="2649538"/>
            <a:ext cx="54943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BIG CONCEPT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0" y="3487738"/>
            <a:ext cx="54943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 complex idea can be conveyed with just a single still image, namely making it possible to absorb large amounts of data quickly.</a:t>
            </a:r>
            <a:endParaRPr sz="1800" dirty="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0" y="366713"/>
            <a:ext cx="4752975" cy="138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752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{42E539DD-90BE-470E-BA0F-96DFAA4C29F4}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0" y="130175"/>
            <a:ext cx="6761163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0" y="1963738"/>
            <a:ext cx="61039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61039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0" y="5715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0" y="36576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0" y="211455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77965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2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3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4294967295"/>
          </p:nvPr>
        </p:nvSpPr>
        <p:spPr>
          <a:xfrm>
            <a:off x="6965950" y="17557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4294967295"/>
          </p:nvPr>
        </p:nvSpPr>
        <p:spPr>
          <a:xfrm>
            <a:off x="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4294967295"/>
          </p:nvPr>
        </p:nvSpPr>
        <p:spPr>
          <a:xfrm>
            <a:off x="696595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pic>
        <p:nvPicPr>
          <p:cNvPr id="4000" name="Google Shape;40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5602014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Com depressão ao redor do mundo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</a:rPr>
              <a:t>Para pessoas entre 15-29 anos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Se suicidam por ano, em média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4590" y="525517"/>
            <a:ext cx="5381297" cy="707886"/>
          </a:xfrm>
          <a:prstGeom prst="rect">
            <a:avLst/>
          </a:prstGeom>
          <a:solidFill>
            <a:srgbClr val="FEF194"/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7145" y="2112580"/>
            <a:ext cx="3668110" cy="707886"/>
          </a:xfrm>
          <a:prstGeom prst="rect">
            <a:avLst/>
          </a:prstGeom>
          <a:solidFill>
            <a:srgbClr val="FDEB67"/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</a:t>
            </a:r>
          </a:p>
        </p:txBody>
      </p:sp>
      <p:sp>
        <p:nvSpPr>
          <p:cNvPr id="11" name="Google Shape;3966;p28"/>
          <p:cNvSpPr txBox="1">
            <a:spLocks/>
          </p:cNvSpPr>
          <p:nvPr/>
        </p:nvSpPr>
        <p:spPr>
          <a:xfrm>
            <a:off x="5912070" y="4679950"/>
            <a:ext cx="160282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Dados: OMS(2016)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68166" y="3704898"/>
            <a:ext cx="5549462" cy="707886"/>
          </a:xfrm>
          <a:prstGeom prst="rect">
            <a:avLst/>
          </a:prstGeom>
          <a:solidFill>
            <a:srgbClr val="FCE430"/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2ª maior causa de morte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6" grpId="0" build="p"/>
      <p:bldP spid="3968" grpId="0" build="p"/>
      <p:bldP spid="3970" grpId="0" build="p"/>
      <p:bldP spid="9" grpId="0" animBg="1"/>
      <p:bldP spid="10" grpId="0" animBg="1"/>
      <p:bldP spid="11" grpId="0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0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5433848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Sofre de depressão, maior indice da América Latina, 8º no mundo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73570" y="428980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</a:rPr>
              <a:t>Nos últimos 25 anos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0723" y="3041176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Se suicidaram em 2016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4590" y="525517"/>
            <a:ext cx="6337741" cy="707886"/>
          </a:xfrm>
          <a:prstGeom prst="rect">
            <a:avLst/>
          </a:prstGeom>
          <a:solidFill>
            <a:srgbClr val="FEF194"/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5,8% da população Brasileira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635" y="2333290"/>
            <a:ext cx="3668110" cy="707886"/>
          </a:xfrm>
          <a:prstGeom prst="rect">
            <a:avLst/>
          </a:prstGeom>
          <a:solidFill>
            <a:srgbClr val="FDEB67"/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11433 pessoas</a:t>
            </a:r>
          </a:p>
        </p:txBody>
      </p:sp>
      <p:sp>
        <p:nvSpPr>
          <p:cNvPr id="11" name="Google Shape;3966;p28"/>
          <p:cNvSpPr txBox="1">
            <a:spLocks/>
          </p:cNvSpPr>
          <p:nvPr/>
        </p:nvSpPr>
        <p:spPr>
          <a:xfrm>
            <a:off x="5912070" y="4606380"/>
            <a:ext cx="160282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Dados: OMS(2016) e Ministério da Saúde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68166" y="3704898"/>
            <a:ext cx="5549462" cy="707886"/>
          </a:xfrm>
          <a:prstGeom prst="rect">
            <a:avLst/>
          </a:prstGeom>
          <a:solidFill>
            <a:srgbClr val="FCE430"/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6" grpId="0" build="p"/>
      <p:bldP spid="3968" grpId="0" build="p"/>
      <p:bldP spid="3970" grpId="0" build="p"/>
      <p:bldP spid="9" grpId="0" animBg="1"/>
      <p:bldP spid="10" grpId="0" animBg="1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2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3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10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8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9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5280</TotalTime>
  <Words>1183</Words>
  <Application>Microsoft Office PowerPoint</Application>
  <PresentationFormat>Apresentação na tela (16:9)</PresentationFormat>
  <Paragraphs>236</Paragraphs>
  <Slides>43</Slides>
  <Notes>43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9" baseType="lpstr">
      <vt:lpstr>Arial</vt:lpstr>
      <vt:lpstr>Dosis Light</vt:lpstr>
      <vt:lpstr>Titillium Web Light</vt:lpstr>
      <vt:lpstr>Dosis</vt:lpstr>
      <vt:lpstr>Titillium Web</vt:lpstr>
      <vt:lpstr>Mowbray template</vt:lpstr>
      <vt:lpstr>IDENTIFICAÇÃO DE DEPRESSÃO A PARTIR DE ANÁLISE DE TEXTOS</vt:lpstr>
      <vt:lpstr>Integrantes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Obrigado!</vt:lpstr>
      <vt:lpstr>INSTRUCTIONS FOR USE</vt:lpstr>
      <vt:lpstr>1. TRANSITION HEADLINE</vt:lpstr>
      <vt:lpstr>Apresentação do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CREDITS</vt:lpstr>
      <vt:lpstr>PRESENTATION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driii Padilla</cp:lastModifiedBy>
  <cp:revision>64</cp:revision>
  <dcterms:modified xsi:type="dcterms:W3CDTF">2019-06-15T19:38:06Z</dcterms:modified>
</cp:coreProperties>
</file>