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8" r:id="rId3"/>
    <p:sldId id="284" r:id="rId4"/>
    <p:sldId id="269" r:id="rId5"/>
    <p:sldId id="285" r:id="rId6"/>
    <p:sldId id="305" r:id="rId7"/>
    <p:sldId id="287" r:id="rId8"/>
    <p:sldId id="300" r:id="rId9"/>
    <p:sldId id="301" r:id="rId10"/>
    <p:sldId id="302" r:id="rId11"/>
    <p:sldId id="288" r:id="rId12"/>
    <p:sldId id="272" r:id="rId13"/>
    <p:sldId id="306" r:id="rId14"/>
    <p:sldId id="313" r:id="rId15"/>
    <p:sldId id="307" r:id="rId16"/>
    <p:sldId id="312" r:id="rId17"/>
    <p:sldId id="314" r:id="rId18"/>
    <p:sldId id="308" r:id="rId19"/>
    <p:sldId id="317" r:id="rId20"/>
    <p:sldId id="309" r:id="rId21"/>
    <p:sldId id="315" r:id="rId22"/>
    <p:sldId id="311" r:id="rId23"/>
    <p:sldId id="279" r:id="rId24"/>
    <p:sldId id="257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95" r:id="rId33"/>
    <p:sldId id="299" r:id="rId34"/>
    <p:sldId id="268" r:id="rId35"/>
    <p:sldId id="270" r:id="rId36"/>
    <p:sldId id="291" r:id="rId37"/>
    <p:sldId id="273" r:id="rId38"/>
    <p:sldId id="274" r:id="rId39"/>
    <p:sldId id="275" r:id="rId40"/>
    <p:sldId id="276" r:id="rId41"/>
    <p:sldId id="277" r:id="rId42"/>
    <p:sldId id="278" r:id="rId43"/>
    <p:sldId id="280" r:id="rId44"/>
    <p:sldId id="281" r:id="rId45"/>
    <p:sldId id="282" r:id="rId46"/>
    <p:sldId id="304" r:id="rId47"/>
    <p:sldId id="283" r:id="rId48"/>
  </p:sldIdLst>
  <p:sldSz cx="9144000" cy="5143500" type="screen16x9"/>
  <p:notesSz cx="6858000" cy="9144000"/>
  <p:embeddedFontLst>
    <p:embeddedFont>
      <p:font typeface="Dosis Light" charset="0"/>
      <p:regular r:id="rId51"/>
      <p:bold r:id="rId52"/>
    </p:embeddedFont>
    <p:embeddedFont>
      <p:font typeface="Titillium Web Light" charset="0"/>
      <p:regular r:id="rId53"/>
      <p:bold r:id="rId54"/>
      <p:italic r:id="rId55"/>
      <p:boldItalic r:id="rId56"/>
    </p:embeddedFont>
    <p:embeddedFont>
      <p:font typeface="Dosis" charset="0"/>
      <p:regular r:id="rId57"/>
      <p:bold r:id="rId58"/>
    </p:embeddedFont>
    <p:embeddedFont>
      <p:font typeface="Titillium Web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CAF"/>
    <a:srgbClr val="FFF1C5"/>
    <a:srgbClr val="FFC715"/>
    <a:srgbClr val="FFD347"/>
    <a:srgbClr val="FFD243"/>
    <a:srgbClr val="FEF194"/>
    <a:srgbClr val="FFE285"/>
    <a:srgbClr val="FFDE75"/>
    <a:srgbClr val="FCE430"/>
    <a:srgbClr val="FDEB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E539DD-90BE-470E-BA0F-96DFAA4C29F4}">
  <a:tblStyle styleId="{42E539DD-90BE-470E-BA0F-96DFAA4C29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 snapToGrid="0">
      <p:cViewPr>
        <p:scale>
          <a:sx n="90" d="100"/>
          <a:sy n="90" d="100"/>
        </p:scale>
        <p:origin x="-1224" y="-4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5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font" Target="fonts/font5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1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="" xmlns:a16="http://schemas.microsoft.com/office/drawing/2014/main" id="{597189B0-F29F-456B-A925-8771CB119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AA4C8C9A-DD6A-46BF-AFB8-34DEC57181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E9B3-4AE6-4FF4-8A5E-F31D3E828E9C}" type="datetimeFigureOut">
              <a:rPr lang="pt-BR" smtClean="0"/>
              <a:pPr/>
              <a:t>17/06/2019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256708BB-5530-4843-948F-B0D4921F5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E5EAB30-DC3D-4BDB-A5BB-03FCD975F5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52FAA-0308-4381-8470-4E122554C8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636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87989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701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592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9126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9311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0015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2" name="Google Shape;401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0" name="Google Shape;402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Google Shape;405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1" name="Google Shape;405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Google Shape;405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255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960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498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50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77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278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336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399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501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1_Image background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Fefe\Documents\TCC\imgs slide\solidao-depressao-tristeza-1216-1400x800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5153641"/>
          </a:xfrm>
          <a:prstGeom prst="rect">
            <a:avLst/>
          </a:prstGeom>
          <a:noFill/>
        </p:spPr>
      </p:pic>
      <p:grpSp>
        <p:nvGrpSpPr>
          <p:cNvPr id="2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FFC71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FFD34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962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E285"/>
          </a:solidFill>
        </p:grpSpPr>
        <p:sp>
          <p:nvSpPr>
            <p:cNvPr id="1963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3" name="Google Shape;92;p2"/>
          <p:cNvGrpSpPr/>
          <p:nvPr userDrawn="1"/>
        </p:nvGrpSpPr>
        <p:grpSpPr>
          <a:xfrm rot="10800000">
            <a:off x="6659831" y="29186"/>
            <a:ext cx="2309844" cy="5086302"/>
            <a:chOff x="986700" y="238125"/>
            <a:chExt cx="2379075" cy="5238750"/>
          </a:xfrm>
          <a:solidFill>
            <a:srgbClr val="FFD347"/>
          </a:solidFill>
        </p:grpSpPr>
        <p:sp>
          <p:nvSpPr>
            <p:cNvPr id="2044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2;p2"/>
          <p:cNvGrpSpPr/>
          <p:nvPr userDrawn="1"/>
        </p:nvGrpSpPr>
        <p:grpSpPr>
          <a:xfrm rot="10800000">
            <a:off x="6370375" y="28528"/>
            <a:ext cx="2017554" cy="5086302"/>
            <a:chOff x="1588750" y="238125"/>
            <a:chExt cx="2078025" cy="5238750"/>
          </a:xfrm>
          <a:solidFill>
            <a:srgbClr val="FFC715"/>
          </a:solidFill>
        </p:grpSpPr>
        <p:sp>
          <p:nvSpPr>
            <p:cNvPr id="2164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3" name="Google Shape;422;p2"/>
          <p:cNvGrpSpPr/>
          <p:nvPr userDrawn="1"/>
        </p:nvGrpSpPr>
        <p:grpSpPr>
          <a:xfrm rot="10800000">
            <a:off x="6372688" y="27497"/>
            <a:ext cx="2309820" cy="5086302"/>
            <a:chOff x="1287725" y="238125"/>
            <a:chExt cx="2379050" cy="5238750"/>
          </a:xfrm>
          <a:solidFill>
            <a:srgbClr val="D7BE03"/>
          </a:solidFill>
        </p:grpSpPr>
        <p:sp>
          <p:nvSpPr>
            <p:cNvPr id="2374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solidFill>
                  <a:srgbClr val="FFC71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 dirty="0">
              <a:solidFill>
                <a:srgbClr val="FFC71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grpSp>
        <p:nvGrpSpPr>
          <p:cNvPr id="1035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036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92;p2"/>
          <p:cNvGrpSpPr/>
          <p:nvPr userDrawn="1"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1119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212;p2"/>
          <p:cNvGrpSpPr/>
          <p:nvPr userDrawn="1"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1239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422;p2"/>
          <p:cNvGrpSpPr/>
          <p:nvPr userDrawn="1"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1449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D7BE0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156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D7BE0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D7BE0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554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555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2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613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676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778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>
                <a:solidFill>
                  <a:srgbClr val="D7BE0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>
                <a:solidFill>
                  <a:srgbClr val="D7BE0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>
                <a:solidFill>
                  <a:srgbClr val="D7BE0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99" name="Google Shape;2399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1200" b="0" i="0" u="none" strike="noStrike" cap="none" smtClean="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9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30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8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51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3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1200" b="0" i="0" u="none" strike="noStrike" cap="none" smtClean="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953" name="Google Shape;2953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5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6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4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7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49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FFC715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D7BE03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allari.com/dosis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ampivisivi.net/titillium/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404810" y="510690"/>
            <a:ext cx="593169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IDENTIFICAÇÃO DE DEPRESSÃO A PARTIR DE ANÁLISE DE TEXTOS</a:t>
            </a:r>
            <a:endParaRPr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Researching Mental Health Disorders in the Era of Social Media: Systematic Review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sz="2400" dirty="0" err="1"/>
              <a:t>Akkapon</a:t>
            </a:r>
            <a:r>
              <a:rPr lang="en-US" sz="2400" dirty="0"/>
              <a:t> </a:t>
            </a:r>
            <a:r>
              <a:rPr lang="en-US" sz="2400" dirty="0" err="1"/>
              <a:t>Wongkoblab</a:t>
            </a:r>
            <a:r>
              <a:rPr lang="en-US" sz="2400" dirty="0"/>
              <a:t>, Miguel A. </a:t>
            </a:r>
            <a:r>
              <a:rPr lang="en-US" sz="2400" dirty="0" err="1"/>
              <a:t>Vadillo</a:t>
            </a:r>
            <a:r>
              <a:rPr lang="en-US" sz="2400" dirty="0"/>
              <a:t>, Vasa </a:t>
            </a:r>
            <a:r>
              <a:rPr lang="en-US" sz="2400" dirty="0" err="1"/>
              <a:t>Curcin</a:t>
            </a:r>
            <a:endParaRPr lang="en-US" sz="2400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1845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2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Metodologia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120904627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3977;p29"/>
          <p:cNvSpPr/>
          <p:nvPr/>
        </p:nvSpPr>
        <p:spPr>
          <a:xfrm>
            <a:off x="3049991" y="169336"/>
            <a:ext cx="1401503" cy="505348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Texto a ser análisado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3" name="Google Shape;3978;p29"/>
          <p:cNvSpPr/>
          <p:nvPr/>
        </p:nvSpPr>
        <p:spPr>
          <a:xfrm>
            <a:off x="3026768" y="179988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4" name="Google Shape;3979;p29"/>
          <p:cNvSpPr/>
          <p:nvPr/>
        </p:nvSpPr>
        <p:spPr>
          <a:xfrm>
            <a:off x="186591" y="1138636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5" name="Google Shape;3978;p29"/>
          <p:cNvSpPr/>
          <p:nvPr/>
        </p:nvSpPr>
        <p:spPr>
          <a:xfrm>
            <a:off x="185860" y="179988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6" name="Google Shape;3978;p29"/>
          <p:cNvSpPr/>
          <p:nvPr/>
        </p:nvSpPr>
        <p:spPr>
          <a:xfrm>
            <a:off x="6000902" y="1815075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Outros a serem definidos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7" name="Google Shape;3978;p29"/>
          <p:cNvSpPr/>
          <p:nvPr/>
        </p:nvSpPr>
        <p:spPr>
          <a:xfrm>
            <a:off x="3047888" y="4651129"/>
            <a:ext cx="1399325" cy="360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8" name="Google Shape;3979;p29"/>
          <p:cNvSpPr/>
          <p:nvPr/>
        </p:nvSpPr>
        <p:spPr>
          <a:xfrm>
            <a:off x="3030213" y="113657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9" name="Google Shape;3979;p29"/>
          <p:cNvSpPr/>
          <p:nvPr/>
        </p:nvSpPr>
        <p:spPr>
          <a:xfrm>
            <a:off x="6001426" y="1133684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0" name="Google Shape;3979;p29"/>
          <p:cNvSpPr/>
          <p:nvPr/>
        </p:nvSpPr>
        <p:spPr>
          <a:xfrm>
            <a:off x="1752900" y="2574329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Pronomes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pessoais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1" name="Google Shape;3979;p29"/>
          <p:cNvSpPr/>
          <p:nvPr/>
        </p:nvSpPr>
        <p:spPr>
          <a:xfrm>
            <a:off x="3112869" y="2576893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negativas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2" name="Google Shape;3979;p29"/>
          <p:cNvSpPr/>
          <p:nvPr/>
        </p:nvSpPr>
        <p:spPr>
          <a:xfrm>
            <a:off x="4460173" y="2577521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absolutistas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9;p29"/>
          <p:cNvSpPr/>
          <p:nvPr/>
        </p:nvSpPr>
        <p:spPr>
          <a:xfrm>
            <a:off x="277273" y="2580376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Emoções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4" name="Google Shape;3978;p29"/>
          <p:cNvSpPr/>
          <p:nvPr/>
        </p:nvSpPr>
        <p:spPr>
          <a:xfrm>
            <a:off x="3048498" y="4088751"/>
            <a:ext cx="1399325" cy="360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5" name="Google Shape;3978;p29"/>
          <p:cNvSpPr/>
          <p:nvPr/>
        </p:nvSpPr>
        <p:spPr>
          <a:xfrm>
            <a:off x="364067" y="3304697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8" name="Google Shape;3978;p29"/>
          <p:cNvSpPr/>
          <p:nvPr/>
        </p:nvSpPr>
        <p:spPr>
          <a:xfrm>
            <a:off x="1841347" y="3292832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1" name="Google Shape;3978;p29"/>
          <p:cNvSpPr/>
          <p:nvPr/>
        </p:nvSpPr>
        <p:spPr>
          <a:xfrm>
            <a:off x="3200574" y="3293085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2" name="Google Shape;3978;p29"/>
          <p:cNvSpPr/>
          <p:nvPr/>
        </p:nvSpPr>
        <p:spPr>
          <a:xfrm>
            <a:off x="4556136" y="3289611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3" name="Google Shape;3978;p29"/>
          <p:cNvSpPr/>
          <p:nvPr/>
        </p:nvSpPr>
        <p:spPr>
          <a:xfrm>
            <a:off x="6177464" y="3292638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44" name="Conector angulado 43"/>
          <p:cNvCxnSpPr>
            <a:stCxn id="22" idx="2"/>
            <a:endCxn id="28" idx="0"/>
          </p:cNvCxnSpPr>
          <p:nvPr/>
        </p:nvCxnSpPr>
        <p:spPr>
          <a:xfrm rot="5400000">
            <a:off x="3519534" y="905363"/>
            <a:ext cx="461889" cy="530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Conector angulado 44"/>
          <p:cNvCxnSpPr>
            <a:stCxn id="28" idx="2"/>
            <a:endCxn id="23" idx="0"/>
          </p:cNvCxnSpPr>
          <p:nvPr/>
        </p:nvCxnSpPr>
        <p:spPr>
          <a:xfrm rot="5400000">
            <a:off x="3632836" y="1682506"/>
            <a:ext cx="231310" cy="344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Conector angulado 45"/>
          <p:cNvCxnSpPr>
            <a:stCxn id="23" idx="2"/>
            <a:endCxn id="31" idx="0"/>
          </p:cNvCxnSpPr>
          <p:nvPr/>
        </p:nvCxnSpPr>
        <p:spPr>
          <a:xfrm rot="5400000">
            <a:off x="3572314" y="2402439"/>
            <a:ext cx="345010" cy="3899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ector angulado 46"/>
          <p:cNvCxnSpPr>
            <a:stCxn id="31" idx="2"/>
            <a:endCxn id="41" idx="0"/>
          </p:cNvCxnSpPr>
          <p:nvPr/>
        </p:nvCxnSpPr>
        <p:spPr>
          <a:xfrm rot="5400000">
            <a:off x="3603226" y="3153442"/>
            <a:ext cx="276992" cy="229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Conector angulado 47"/>
          <p:cNvCxnSpPr>
            <a:stCxn id="41" idx="2"/>
            <a:endCxn id="34" idx="0"/>
          </p:cNvCxnSpPr>
          <p:nvPr/>
        </p:nvCxnSpPr>
        <p:spPr>
          <a:xfrm rot="16200000" flipH="1">
            <a:off x="3567934" y="3908524"/>
            <a:ext cx="352866" cy="7587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Conector angulado 48"/>
          <p:cNvCxnSpPr>
            <a:stCxn id="25" idx="2"/>
            <a:endCxn id="33" idx="0"/>
          </p:cNvCxnSpPr>
          <p:nvPr/>
        </p:nvCxnSpPr>
        <p:spPr>
          <a:xfrm rot="16200000" flipH="1">
            <a:off x="732320" y="2405422"/>
            <a:ext cx="348493" cy="141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Conector angulado 49"/>
          <p:cNvCxnSpPr>
            <a:stCxn id="33" idx="2"/>
            <a:endCxn id="35" idx="0"/>
          </p:cNvCxnSpPr>
          <p:nvPr/>
        </p:nvCxnSpPr>
        <p:spPr>
          <a:xfrm rot="5400000">
            <a:off x="763110" y="3160533"/>
            <a:ext cx="285121" cy="3206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Conector angulado 51"/>
          <p:cNvCxnSpPr>
            <a:stCxn id="30" idx="2"/>
            <a:endCxn id="38" idx="0"/>
          </p:cNvCxnSpPr>
          <p:nvPr/>
        </p:nvCxnSpPr>
        <p:spPr>
          <a:xfrm rot="5400000">
            <a:off x="2242473" y="3152404"/>
            <a:ext cx="279303" cy="155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Conector angulado 53"/>
          <p:cNvCxnSpPr>
            <a:stCxn id="32" idx="2"/>
            <a:endCxn id="42" idx="0"/>
          </p:cNvCxnSpPr>
          <p:nvPr/>
        </p:nvCxnSpPr>
        <p:spPr>
          <a:xfrm rot="16200000" flipH="1">
            <a:off x="4956709" y="3150184"/>
            <a:ext cx="272890" cy="596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ector angulado 54"/>
          <p:cNvCxnSpPr>
            <a:stCxn id="26" idx="2"/>
            <a:endCxn id="43" idx="0"/>
          </p:cNvCxnSpPr>
          <p:nvPr/>
        </p:nvCxnSpPr>
        <p:spPr>
          <a:xfrm rot="5400000">
            <a:off x="6196402" y="2768137"/>
            <a:ext cx="1045563" cy="3438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Conector angulado 55"/>
          <p:cNvCxnSpPr>
            <a:stCxn id="24" idx="2"/>
            <a:endCxn id="25" idx="0"/>
          </p:cNvCxnSpPr>
          <p:nvPr/>
        </p:nvCxnSpPr>
        <p:spPr>
          <a:xfrm rot="5400000">
            <a:off x="791603" y="1684894"/>
            <a:ext cx="229247" cy="731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Conector angulado 57"/>
          <p:cNvCxnSpPr>
            <a:stCxn id="34" idx="2"/>
            <a:endCxn id="27" idx="0"/>
          </p:cNvCxnSpPr>
          <p:nvPr/>
        </p:nvCxnSpPr>
        <p:spPr>
          <a:xfrm rot="5400000">
            <a:off x="3646667" y="4549635"/>
            <a:ext cx="202378" cy="610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Conector angulado 59"/>
          <p:cNvCxnSpPr>
            <a:stCxn id="23" idx="2"/>
            <a:endCxn id="30" idx="0"/>
          </p:cNvCxnSpPr>
          <p:nvPr/>
        </p:nvCxnSpPr>
        <p:spPr>
          <a:xfrm rot="5400000">
            <a:off x="2893611" y="1721172"/>
            <a:ext cx="342446" cy="1363868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Conector angulado 60"/>
          <p:cNvCxnSpPr>
            <a:stCxn id="23" idx="2"/>
            <a:endCxn id="32" idx="0"/>
          </p:cNvCxnSpPr>
          <p:nvPr/>
        </p:nvCxnSpPr>
        <p:spPr>
          <a:xfrm rot="16200000" flipH="1">
            <a:off x="4245651" y="1732999"/>
            <a:ext cx="345638" cy="134340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Conector angulado 63"/>
          <p:cNvCxnSpPr>
            <a:stCxn id="22" idx="2"/>
            <a:endCxn id="29" idx="0"/>
          </p:cNvCxnSpPr>
          <p:nvPr/>
        </p:nvCxnSpPr>
        <p:spPr>
          <a:xfrm rot="16200000" flipH="1">
            <a:off x="5006584" y="-581158"/>
            <a:ext cx="459000" cy="297068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Conector angulado 64"/>
          <p:cNvCxnSpPr>
            <a:stCxn id="22" idx="2"/>
            <a:endCxn id="24" idx="0"/>
          </p:cNvCxnSpPr>
          <p:nvPr/>
        </p:nvCxnSpPr>
        <p:spPr>
          <a:xfrm rot="5400000">
            <a:off x="2096691" y="-515416"/>
            <a:ext cx="463952" cy="2844152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Conector angulado 65"/>
          <p:cNvCxnSpPr>
            <a:stCxn id="35" idx="2"/>
            <a:endCxn id="34" idx="0"/>
          </p:cNvCxnSpPr>
          <p:nvPr/>
        </p:nvCxnSpPr>
        <p:spPr>
          <a:xfrm rot="16200000" flipH="1">
            <a:off x="2155487" y="2496077"/>
            <a:ext cx="341254" cy="2844094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Conector angulado 66"/>
          <p:cNvCxnSpPr>
            <a:stCxn id="38" idx="2"/>
            <a:endCxn id="34" idx="0"/>
          </p:cNvCxnSpPr>
          <p:nvPr/>
        </p:nvCxnSpPr>
        <p:spPr>
          <a:xfrm rot="16200000" flipH="1">
            <a:off x="2888195" y="3228784"/>
            <a:ext cx="353119" cy="1366814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Conector angulado 67"/>
          <p:cNvCxnSpPr>
            <a:stCxn id="42" idx="2"/>
            <a:endCxn id="34" idx="0"/>
          </p:cNvCxnSpPr>
          <p:nvPr/>
        </p:nvCxnSpPr>
        <p:spPr>
          <a:xfrm rot="5400000">
            <a:off x="4243979" y="3236594"/>
            <a:ext cx="356340" cy="134797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Conector angulado 89"/>
          <p:cNvCxnSpPr>
            <a:stCxn id="29" idx="2"/>
            <a:endCxn id="26" idx="0"/>
          </p:cNvCxnSpPr>
          <p:nvPr/>
        </p:nvCxnSpPr>
        <p:spPr>
          <a:xfrm rot="5400000">
            <a:off x="6596469" y="1690117"/>
            <a:ext cx="249391" cy="524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Conector angulado 120"/>
          <p:cNvCxnSpPr>
            <a:stCxn id="43" idx="2"/>
            <a:endCxn id="34" idx="0"/>
          </p:cNvCxnSpPr>
          <p:nvPr/>
        </p:nvCxnSpPr>
        <p:spPr>
          <a:xfrm rot="5400000">
            <a:off x="5056157" y="2427443"/>
            <a:ext cx="353313" cy="2969303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00" name="Retângulo 3999"/>
          <p:cNvSpPr/>
          <p:nvPr/>
        </p:nvSpPr>
        <p:spPr>
          <a:xfrm>
            <a:off x="172348" y="4703352"/>
            <a:ext cx="2904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0000000-1234-1234-1234-123412341234}" type="slidenum">
              <a:rPr lang="en" sz="1200">
                <a:solidFill>
                  <a:srgbClr val="FFC715"/>
                </a:solidFill>
                <a:latin typeface="Dosis Light" charset="0"/>
              </a:rPr>
              <a:pPr/>
              <a:t>12</a:t>
            </a:fld>
            <a:endParaRPr lang="pt-BR" sz="1200" dirty="0">
              <a:solidFill>
                <a:srgbClr val="FFC715"/>
              </a:solidFill>
              <a:latin typeface="Dosis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7"/>
            <a:ext cx="4050242" cy="3946925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Pré-processamento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7847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08994" y="571210"/>
            <a:ext cx="6417854" cy="469315"/>
          </a:xfrm>
        </p:spPr>
        <p:txBody>
          <a:bodyPr/>
          <a:lstStyle/>
          <a:p>
            <a:r>
              <a:rPr lang="pt-BR" sz="2800" dirty="0" smtClean="0">
                <a:solidFill>
                  <a:schemeClr val="tx2">
                    <a:lumMod val="10000"/>
                  </a:schemeClr>
                </a:solidFill>
              </a:rPr>
              <a:t>Eu amo rosas. Elas são adoráveis e amorosas.</a:t>
            </a:r>
            <a:endParaRPr lang="pt-BR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1849821" y="1707274"/>
            <a:ext cx="1828800" cy="636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Stemming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7" name="Forma 6"/>
          <p:cNvCxnSpPr>
            <a:endCxn id="5" idx="0"/>
          </p:cNvCxnSpPr>
          <p:nvPr/>
        </p:nvCxnSpPr>
        <p:spPr>
          <a:xfrm>
            <a:off x="1807779" y="977461"/>
            <a:ext cx="956442" cy="729813"/>
          </a:xfrm>
          <a:prstGeom prst="curvedConnector2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Forma 6"/>
          <p:cNvCxnSpPr>
            <a:stCxn id="5" idx="0"/>
          </p:cNvCxnSpPr>
          <p:nvPr/>
        </p:nvCxnSpPr>
        <p:spPr>
          <a:xfrm rot="5400000" flipH="1" flipV="1">
            <a:off x="4270158" y="-496941"/>
            <a:ext cx="698279" cy="3710152"/>
          </a:xfrm>
          <a:prstGeom prst="curvedConnector2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Seta para baixo 32"/>
          <p:cNvSpPr/>
          <p:nvPr/>
        </p:nvSpPr>
        <p:spPr>
          <a:xfrm>
            <a:off x="2364827" y="2249214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spaço Reservado para Texto 3"/>
          <p:cNvSpPr txBox="1">
            <a:spLocks/>
          </p:cNvSpPr>
          <p:nvPr/>
        </p:nvSpPr>
        <p:spPr>
          <a:xfrm>
            <a:off x="2159877" y="2522483"/>
            <a:ext cx="688427" cy="40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am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50" name="Conector reto 49"/>
          <p:cNvCxnSpPr/>
          <p:nvPr/>
        </p:nvCxnSpPr>
        <p:spPr>
          <a:xfrm flipV="1">
            <a:off x="1534510" y="924434"/>
            <a:ext cx="599090" cy="1051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5764924" y="940676"/>
            <a:ext cx="1213945" cy="525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5475890" y="536028"/>
            <a:ext cx="189186" cy="409903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Espaço Reservado para Texto 3"/>
          <p:cNvSpPr txBox="1">
            <a:spLocks/>
          </p:cNvSpPr>
          <p:nvPr/>
        </p:nvSpPr>
        <p:spPr>
          <a:xfrm>
            <a:off x="5286704" y="78828"/>
            <a:ext cx="1828800" cy="35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Stop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Word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56" name="Espaço Reservado para Texto 3"/>
          <p:cNvSpPr txBox="1">
            <a:spLocks/>
          </p:cNvSpPr>
          <p:nvPr/>
        </p:nvSpPr>
        <p:spPr>
          <a:xfrm>
            <a:off x="714703" y="3301233"/>
            <a:ext cx="3904922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Bag-of-Words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: - extração de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features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22" name="Forma 6"/>
          <p:cNvCxnSpPr>
            <a:endCxn id="26" idx="0"/>
          </p:cNvCxnSpPr>
          <p:nvPr/>
        </p:nvCxnSpPr>
        <p:spPr>
          <a:xfrm>
            <a:off x="1144493" y="957956"/>
            <a:ext cx="5530054" cy="582870"/>
          </a:xfrm>
          <a:prstGeom prst="curved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3"/>
          <p:cNvSpPr txBox="1">
            <a:spLocks/>
          </p:cNvSpPr>
          <p:nvPr/>
        </p:nvSpPr>
        <p:spPr>
          <a:xfrm>
            <a:off x="5203098" y="1540826"/>
            <a:ext cx="2942897" cy="87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Named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Entity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Recognition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classificação em categorias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 smtClean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31" name="Espaço Reservado para Texto 3"/>
          <p:cNvSpPr txBox="1">
            <a:spLocks/>
          </p:cNvSpPr>
          <p:nvPr/>
        </p:nvSpPr>
        <p:spPr>
          <a:xfrm>
            <a:off x="5510407" y="2730238"/>
            <a:ext cx="2006402" cy="45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Pronome pessoal +1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32" name="Seta para baixo 32"/>
          <p:cNvSpPr/>
          <p:nvPr/>
        </p:nvSpPr>
        <p:spPr>
          <a:xfrm>
            <a:off x="6371896" y="2432549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971550" y="430925"/>
            <a:ext cx="562960" cy="578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Texto 3"/>
          <p:cNvSpPr txBox="1">
            <a:spLocks/>
          </p:cNvSpPr>
          <p:nvPr/>
        </p:nvSpPr>
        <p:spPr>
          <a:xfrm>
            <a:off x="714703" y="3977508"/>
            <a:ext cx="3904922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Tokenization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: - palavras do texto são associadas a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0" animBg="1"/>
      <p:bldP spid="47" grpId="0"/>
      <p:bldP spid="55" grpId="0"/>
      <p:bldP spid="56" grpId="0"/>
      <p:bldP spid="26" grpId="0"/>
      <p:bldP spid="31" grpId="0"/>
      <p:bldP spid="32" grpId="0" animBg="1"/>
      <p:bldP spid="15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4069474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16</a:t>
            </a:fld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67" y="2026338"/>
            <a:ext cx="903405" cy="90340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219" y="1843830"/>
            <a:ext cx="818366" cy="818366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783" y="1846145"/>
            <a:ext cx="780841" cy="779621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690517" y="2846765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bg1"/>
                </a:solidFill>
              </a:rPr>
              <a:t>Texto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3302649" y="2692973"/>
            <a:ext cx="204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 smtClean="0">
                <a:solidFill>
                  <a:schemeClr val="bg1"/>
                </a:solidFill>
              </a:rPr>
              <a:t>Named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Entity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Recognition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6495808" y="916968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EU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6299582" y="1087620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minha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6264014" y="131294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MEU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6495808" y="152099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mim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Canto dobrado 32"/>
          <p:cNvSpPr/>
          <p:nvPr/>
        </p:nvSpPr>
        <p:spPr>
          <a:xfrm>
            <a:off x="6299582" y="938350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6266597" y="2441425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NUNCA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294845" y="2670119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SEMPRE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6346068" y="2184291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nada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Canto dobrado 36"/>
          <p:cNvSpPr/>
          <p:nvPr/>
        </p:nvSpPr>
        <p:spPr>
          <a:xfrm>
            <a:off x="6299582" y="2153656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294844" y="3426498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morrer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6244992" y="3920807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desânimo</a:t>
            </a:r>
            <a:endParaRPr lang="pt-BR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6475494" y="367575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DOR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Canto dobrado 40"/>
          <p:cNvSpPr/>
          <p:nvPr/>
        </p:nvSpPr>
        <p:spPr>
          <a:xfrm>
            <a:off x="6299582" y="3393705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2187033" y="2685279"/>
            <a:ext cx="13104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chemeClr val="bg1"/>
                </a:solidFill>
              </a:rPr>
              <a:t>Stop </a:t>
            </a:r>
            <a:r>
              <a:rPr lang="pt-BR" sz="1100" b="1" dirty="0" err="1" smtClean="0">
                <a:solidFill>
                  <a:schemeClr val="bg1"/>
                </a:solidFill>
              </a:rPr>
              <a:t>words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2015067" y="1576247"/>
            <a:ext cx="3141133" cy="181042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2624438" y="1271069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Pré-processamento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45" name="Conector de seta reta 44"/>
          <p:cNvCxnSpPr>
            <a:stCxn id="24" idx="3"/>
            <a:endCxn id="43" idx="1"/>
          </p:cNvCxnSpPr>
          <p:nvPr/>
        </p:nvCxnSpPr>
        <p:spPr>
          <a:xfrm>
            <a:off x="1458172" y="2478041"/>
            <a:ext cx="556895" cy="34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>
            <a:stCxn id="43" idx="3"/>
            <a:endCxn id="33" idx="1"/>
          </p:cNvCxnSpPr>
          <p:nvPr/>
        </p:nvCxnSpPr>
        <p:spPr>
          <a:xfrm flipV="1">
            <a:off x="5156200" y="1364619"/>
            <a:ext cx="1143382" cy="11168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>
            <a:stCxn id="43" idx="3"/>
            <a:endCxn id="37" idx="1"/>
          </p:cNvCxnSpPr>
          <p:nvPr/>
        </p:nvCxnSpPr>
        <p:spPr>
          <a:xfrm>
            <a:off x="5156200" y="2481457"/>
            <a:ext cx="1143382" cy="98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43" idx="3"/>
            <a:endCxn id="41" idx="1"/>
          </p:cNvCxnSpPr>
          <p:nvPr/>
        </p:nvCxnSpPr>
        <p:spPr>
          <a:xfrm>
            <a:off x="5156200" y="2481457"/>
            <a:ext cx="1143382" cy="13385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6224312" y="1774567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Pronomes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6175207" y="2977570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Absolutistas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6263811" y="4233753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Negativas</a:t>
            </a:r>
            <a:endParaRPr lang="pt-BR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17</a:t>
            </a:fld>
            <a:endParaRPr lang="pt-BR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67" y="2026338"/>
            <a:ext cx="903405" cy="90340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219" y="1843830"/>
            <a:ext cx="818366" cy="818366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783" y="1846145"/>
            <a:ext cx="780841" cy="779621"/>
          </a:xfrm>
          <a:prstGeom prst="rect">
            <a:avLst/>
          </a:prstGeom>
        </p:spPr>
      </p:pic>
      <p:sp>
        <p:nvSpPr>
          <p:cNvPr id="24" name="CaixaDeTexto 23"/>
          <p:cNvSpPr txBox="1"/>
          <p:nvPr/>
        </p:nvSpPr>
        <p:spPr>
          <a:xfrm>
            <a:off x="690517" y="2846765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Texto</a:t>
            </a:r>
            <a:endParaRPr lang="pt-BR" sz="1100" b="1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302649" y="2692973"/>
            <a:ext cx="204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 smtClean="0"/>
              <a:t>Named</a:t>
            </a:r>
            <a:r>
              <a:rPr lang="pt-BR" sz="1000" b="1" dirty="0" smtClean="0"/>
              <a:t> </a:t>
            </a:r>
            <a:r>
              <a:rPr lang="pt-BR" sz="1000" b="1" dirty="0" err="1" smtClean="0"/>
              <a:t>Entity</a:t>
            </a:r>
            <a:r>
              <a:rPr lang="pt-BR" sz="1000" b="1" dirty="0" smtClean="0"/>
              <a:t> </a:t>
            </a:r>
            <a:r>
              <a:rPr lang="pt-BR" sz="1000" b="1" dirty="0" err="1" smtClean="0"/>
              <a:t>Recognition</a:t>
            </a:r>
            <a:endParaRPr lang="pt-BR" sz="10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495808" y="916968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EU</a:t>
            </a:r>
            <a:endParaRPr lang="pt-BR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6299582" y="1087620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minha</a:t>
            </a:r>
            <a:endParaRPr lang="pt-BR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6264014" y="131294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MEU</a:t>
            </a:r>
            <a:endParaRPr lang="pt-BR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495808" y="152099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mim</a:t>
            </a:r>
            <a:endParaRPr lang="pt-BR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Canto dobrado 36"/>
          <p:cNvSpPr/>
          <p:nvPr/>
        </p:nvSpPr>
        <p:spPr>
          <a:xfrm>
            <a:off x="6299582" y="938350"/>
            <a:ext cx="659815" cy="852538"/>
          </a:xfrm>
          <a:prstGeom prst="foldedCorne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6266597" y="2441425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NUNCA</a:t>
            </a:r>
            <a:endParaRPr lang="pt-BR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6294845" y="2670119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SEMPRE</a:t>
            </a:r>
            <a:endParaRPr lang="pt-BR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6346068" y="2184291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nada</a:t>
            </a:r>
            <a:endParaRPr lang="pt-BR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Canto dobrado 43"/>
          <p:cNvSpPr/>
          <p:nvPr/>
        </p:nvSpPr>
        <p:spPr>
          <a:xfrm>
            <a:off x="6299582" y="2153656"/>
            <a:ext cx="659815" cy="852538"/>
          </a:xfrm>
          <a:prstGeom prst="foldedCorne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6294844" y="3426498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morrer</a:t>
            </a:r>
            <a:endParaRPr lang="pt-BR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6244992" y="3920807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desânimo</a:t>
            </a:r>
            <a:endParaRPr lang="pt-BR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6475494" y="367575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DOR</a:t>
            </a:r>
            <a:endParaRPr lang="pt-BR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Canto dobrado 47"/>
          <p:cNvSpPr/>
          <p:nvPr/>
        </p:nvSpPr>
        <p:spPr>
          <a:xfrm>
            <a:off x="6299582" y="3393705"/>
            <a:ext cx="659815" cy="852538"/>
          </a:xfrm>
          <a:prstGeom prst="foldedCorne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/>
          <p:cNvSpPr txBox="1"/>
          <p:nvPr/>
        </p:nvSpPr>
        <p:spPr>
          <a:xfrm>
            <a:off x="2187033" y="2685279"/>
            <a:ext cx="13104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/>
              <a:t>Stop </a:t>
            </a:r>
            <a:r>
              <a:rPr lang="pt-BR" sz="1100" b="1" dirty="0" err="1" smtClean="0"/>
              <a:t>words</a:t>
            </a:r>
            <a:endParaRPr lang="pt-BR" sz="1100" b="1" dirty="0"/>
          </a:p>
        </p:txBody>
      </p:sp>
      <p:sp>
        <p:nvSpPr>
          <p:cNvPr id="51" name="Retângulo de cantos arredondados 50"/>
          <p:cNvSpPr/>
          <p:nvPr/>
        </p:nvSpPr>
        <p:spPr>
          <a:xfrm>
            <a:off x="2015067" y="1576247"/>
            <a:ext cx="3141133" cy="181042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/>
          <p:cNvSpPr txBox="1"/>
          <p:nvPr/>
        </p:nvSpPr>
        <p:spPr>
          <a:xfrm>
            <a:off x="2624438" y="1323399"/>
            <a:ext cx="1524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Dosis Light" charset="0"/>
              </a:rPr>
              <a:t>Pré-processamento</a:t>
            </a:r>
            <a:endParaRPr lang="pt-BR" dirty="0">
              <a:latin typeface="Dosis Light" charset="0"/>
            </a:endParaRPr>
          </a:p>
        </p:txBody>
      </p:sp>
      <p:cxnSp>
        <p:nvCxnSpPr>
          <p:cNvPr id="54" name="Conector de seta reta 53"/>
          <p:cNvCxnSpPr>
            <a:stCxn id="18" idx="3"/>
            <a:endCxn id="51" idx="1"/>
          </p:cNvCxnSpPr>
          <p:nvPr/>
        </p:nvCxnSpPr>
        <p:spPr>
          <a:xfrm>
            <a:off x="1458172" y="2478041"/>
            <a:ext cx="556895" cy="34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51" idx="3"/>
            <a:endCxn id="37" idx="1"/>
          </p:cNvCxnSpPr>
          <p:nvPr/>
        </p:nvCxnSpPr>
        <p:spPr>
          <a:xfrm flipV="1">
            <a:off x="5156200" y="1364619"/>
            <a:ext cx="1143382" cy="11168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51" idx="3"/>
            <a:endCxn id="44" idx="1"/>
          </p:cNvCxnSpPr>
          <p:nvPr/>
        </p:nvCxnSpPr>
        <p:spPr>
          <a:xfrm>
            <a:off x="5156200" y="2481457"/>
            <a:ext cx="1143382" cy="98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>
            <a:stCxn id="51" idx="3"/>
            <a:endCxn id="48" idx="1"/>
          </p:cNvCxnSpPr>
          <p:nvPr/>
        </p:nvCxnSpPr>
        <p:spPr>
          <a:xfrm>
            <a:off x="5156200" y="2481457"/>
            <a:ext cx="1143382" cy="13385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/>
          <p:cNvSpPr txBox="1"/>
          <p:nvPr/>
        </p:nvSpPr>
        <p:spPr>
          <a:xfrm>
            <a:off x="6224312" y="1774567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Dosis Light" charset="0"/>
              </a:rPr>
              <a:t>Pronomes</a:t>
            </a:r>
            <a:endParaRPr lang="pt-BR" dirty="0">
              <a:latin typeface="Dosis Light" charset="0"/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6175207" y="2977570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Dosis Light" charset="0"/>
              </a:rPr>
              <a:t>Absolutistas</a:t>
            </a:r>
            <a:endParaRPr lang="pt-BR" dirty="0">
              <a:latin typeface="Dosis Light" charset="0"/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6263811" y="4233753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Dosis Light" charset="0"/>
              </a:rPr>
              <a:t>Negativas</a:t>
            </a:r>
            <a:endParaRPr lang="pt-BR" dirty="0">
              <a:latin typeface="Dosis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771488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uvem 12"/>
          <p:cNvSpPr/>
          <p:nvPr/>
        </p:nvSpPr>
        <p:spPr>
          <a:xfrm>
            <a:off x="1616148" y="2325872"/>
            <a:ext cx="4242391" cy="2541181"/>
          </a:xfrm>
          <a:prstGeom prst="cloud">
            <a:avLst/>
          </a:prstGeom>
          <a:noFill/>
          <a:ln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3" name="Espaço Reservado para Texto 3"/>
          <p:cNvSpPr txBox="1">
            <a:spLocks/>
          </p:cNvSpPr>
          <p:nvPr/>
        </p:nvSpPr>
        <p:spPr>
          <a:xfrm>
            <a:off x="1983133" y="268808"/>
            <a:ext cx="4157169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Stop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,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stemming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–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Python</a:t>
            </a:r>
            <a:endParaRPr lang="pt-BR" sz="2000" dirty="0" smtClean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5" name="Seta para baixo 32"/>
          <p:cNvSpPr/>
          <p:nvPr/>
        </p:nvSpPr>
        <p:spPr>
          <a:xfrm>
            <a:off x="3548577" y="1496040"/>
            <a:ext cx="482490" cy="94149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Texto 3"/>
          <p:cNvSpPr txBox="1">
            <a:spLocks/>
          </p:cNvSpPr>
          <p:nvPr/>
        </p:nvSpPr>
        <p:spPr>
          <a:xfrm>
            <a:off x="2045378" y="3093828"/>
            <a:ext cx="995534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Alegria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7" name="Espaço Reservado para Texto 3"/>
          <p:cNvSpPr txBox="1">
            <a:spLocks/>
          </p:cNvSpPr>
          <p:nvPr/>
        </p:nvSpPr>
        <p:spPr>
          <a:xfrm>
            <a:off x="2452958" y="3902148"/>
            <a:ext cx="1098316" cy="32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Tristeza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8" name="Espaço Reservado para Texto 3"/>
          <p:cNvSpPr txBox="1">
            <a:spLocks/>
          </p:cNvSpPr>
          <p:nvPr/>
        </p:nvSpPr>
        <p:spPr>
          <a:xfrm>
            <a:off x="2927880" y="2657894"/>
            <a:ext cx="910474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Raiva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9" name="Espaço Reservado para Texto 3"/>
          <p:cNvSpPr txBox="1">
            <a:spLocks/>
          </p:cNvSpPr>
          <p:nvPr/>
        </p:nvSpPr>
        <p:spPr>
          <a:xfrm>
            <a:off x="4299480" y="2509038"/>
            <a:ext cx="1165655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Desgosto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10" name="Espaço Reservado para Texto 3"/>
          <p:cNvSpPr txBox="1">
            <a:spLocks/>
          </p:cNvSpPr>
          <p:nvPr/>
        </p:nvSpPr>
        <p:spPr>
          <a:xfrm>
            <a:off x="3268121" y="3242685"/>
            <a:ext cx="814781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Medo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11" name="Espaço Reservado para Texto 3"/>
          <p:cNvSpPr txBox="1">
            <a:spLocks/>
          </p:cNvSpPr>
          <p:nvPr/>
        </p:nvSpPr>
        <p:spPr>
          <a:xfrm>
            <a:off x="4118726" y="3189522"/>
            <a:ext cx="1303879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Surpresa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12" name="Espaço Reservado para Texto 3"/>
          <p:cNvSpPr txBox="1">
            <a:spLocks/>
          </p:cNvSpPr>
          <p:nvPr/>
        </p:nvSpPr>
        <p:spPr>
          <a:xfrm>
            <a:off x="4033666" y="3923169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Neutro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14" name="Espaço Reservado para Texto 3"/>
          <p:cNvSpPr txBox="1">
            <a:spLocks/>
          </p:cNvSpPr>
          <p:nvPr/>
        </p:nvSpPr>
        <p:spPr>
          <a:xfrm>
            <a:off x="6057396" y="3735326"/>
            <a:ext cx="261877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Bag-of-words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e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Tokenization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15" name="Espaço Reservado para Texto 3"/>
          <p:cNvSpPr txBox="1">
            <a:spLocks/>
          </p:cNvSpPr>
          <p:nvPr/>
        </p:nvSpPr>
        <p:spPr>
          <a:xfrm>
            <a:off x="2188681" y="889041"/>
            <a:ext cx="4157169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Algoritmo de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Naive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Bayes</a:t>
            </a:r>
            <a:endParaRPr lang="pt-BR" sz="2000" dirty="0" smtClean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16" name="Mais 15"/>
          <p:cNvSpPr/>
          <p:nvPr/>
        </p:nvSpPr>
        <p:spPr>
          <a:xfrm>
            <a:off x="3604437" y="701750"/>
            <a:ext cx="361507" cy="382771"/>
          </a:xfrm>
          <a:prstGeom prst="mathPlus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599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build="p"/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85000"/>
                    <a:lumOff val="15000"/>
                  </a:schemeClr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4193380" y="668338"/>
            <a:ext cx="4950619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Integrantes</a:t>
            </a:r>
            <a:endParaRPr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4698" y="2355723"/>
            <a:ext cx="5829301" cy="2027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Adriana Maria </a:t>
            </a:r>
            <a:r>
              <a:rPr lang="pt-BR" sz="2000" b="1" dirty="0" err="1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Padilla</a:t>
            </a: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 – 15.00792-8</a:t>
            </a:r>
            <a:endParaRPr sz="18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Felipe Sarmento Araújo – 15.02177-7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Fernanda Tanajura Piva – 12.02643-3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Vinícius Lago Fernandes – 14.01293-6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pt-BR" sz="20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Professor Orientador: Tiago Sanches</a:t>
            </a:r>
          </a:p>
        </p:txBody>
      </p:sp>
      <p:pic>
        <p:nvPicPr>
          <p:cNvPr id="1026" name="Picture 2" descr="C:\Users\Fefe\Documents\TCC\imgs slide\simb.png"/>
          <p:cNvPicPr>
            <a:picLocks noChangeAspect="1" noChangeArrowheads="1"/>
          </p:cNvPicPr>
          <p:nvPr/>
        </p:nvPicPr>
        <p:blipFill>
          <a:blip r:embed="rId3"/>
          <a:srcRect l="23363" r="35518"/>
          <a:stretch>
            <a:fillRect/>
          </a:stretch>
        </p:blipFill>
        <p:spPr bwMode="auto">
          <a:xfrm>
            <a:off x="0" y="504494"/>
            <a:ext cx="2963917" cy="400451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778794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>
                <a:solidFill>
                  <a:schemeClr val="tx2">
                    <a:lumMod val="10000"/>
                  </a:schemeClr>
                </a:solidFill>
              </a:rPr>
              <a:pPr/>
              <a:t>21</a:t>
            </a:fld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Espaço Reservado para Texto 3"/>
          <p:cNvSpPr txBox="1">
            <a:spLocks/>
          </p:cNvSpPr>
          <p:nvPr/>
        </p:nvSpPr>
        <p:spPr>
          <a:xfrm>
            <a:off x="2944713" y="956701"/>
            <a:ext cx="1520962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Resultados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estatísticos</a:t>
            </a:r>
            <a:endParaRPr lang="pt-BR" sz="16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4" name="Espaço Reservado para Texto 3"/>
          <p:cNvSpPr txBox="1">
            <a:spLocks/>
          </p:cNvSpPr>
          <p:nvPr/>
        </p:nvSpPr>
        <p:spPr>
          <a:xfrm>
            <a:off x="177210" y="2033541"/>
            <a:ext cx="2435363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Contagem de palavras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177210" y="2693366"/>
            <a:ext cx="2612573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Análise de Sentimentos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6" name="Espaço Reservado para Texto 3"/>
          <p:cNvSpPr txBox="1">
            <a:spLocks/>
          </p:cNvSpPr>
          <p:nvPr/>
        </p:nvSpPr>
        <p:spPr>
          <a:xfrm>
            <a:off x="177209" y="3311549"/>
            <a:ext cx="2435363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Outros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7" name="Espaço Reservado para Texto 3"/>
          <p:cNvSpPr txBox="1">
            <a:spLocks/>
          </p:cNvSpPr>
          <p:nvPr/>
        </p:nvSpPr>
        <p:spPr>
          <a:xfrm>
            <a:off x="2916358" y="130907"/>
            <a:ext cx="2435363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Rede neural principal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3285461" y="1925568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3277777" y="2455405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3277777" y="2993740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3277777" y="3547411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3277777" y="4118364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5016793" y="2491404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5016793" y="2976456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5043375" y="3467665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6424961" y="2961535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1" name="Conector reto 20"/>
          <p:cNvCxnSpPr>
            <a:stCxn id="8" idx="6"/>
            <a:endCxn id="16" idx="2"/>
          </p:cNvCxnSpPr>
          <p:nvPr/>
        </p:nvCxnSpPr>
        <p:spPr>
          <a:xfrm>
            <a:off x="3593807" y="2085058"/>
            <a:ext cx="1422986" cy="5658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8" idx="6"/>
            <a:endCxn id="17" idx="2"/>
          </p:cNvCxnSpPr>
          <p:nvPr/>
        </p:nvCxnSpPr>
        <p:spPr>
          <a:xfrm>
            <a:off x="3593807" y="2085058"/>
            <a:ext cx="1422986" cy="10508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8" idx="6"/>
            <a:endCxn id="18" idx="2"/>
          </p:cNvCxnSpPr>
          <p:nvPr/>
        </p:nvCxnSpPr>
        <p:spPr>
          <a:xfrm>
            <a:off x="3593807" y="2085058"/>
            <a:ext cx="1449568" cy="15420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11" idx="6"/>
            <a:endCxn id="16" idx="2"/>
          </p:cNvCxnSpPr>
          <p:nvPr/>
        </p:nvCxnSpPr>
        <p:spPr>
          <a:xfrm>
            <a:off x="3586123" y="2614895"/>
            <a:ext cx="1430670" cy="359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11" idx="6"/>
            <a:endCxn id="17" idx="2"/>
          </p:cNvCxnSpPr>
          <p:nvPr/>
        </p:nvCxnSpPr>
        <p:spPr>
          <a:xfrm>
            <a:off x="3586123" y="2614895"/>
            <a:ext cx="1430670" cy="52105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11" idx="6"/>
            <a:endCxn id="18" idx="2"/>
          </p:cNvCxnSpPr>
          <p:nvPr/>
        </p:nvCxnSpPr>
        <p:spPr>
          <a:xfrm>
            <a:off x="3586123" y="2614895"/>
            <a:ext cx="1457252" cy="10122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12" idx="6"/>
            <a:endCxn id="16" idx="2"/>
          </p:cNvCxnSpPr>
          <p:nvPr/>
        </p:nvCxnSpPr>
        <p:spPr>
          <a:xfrm flipV="1">
            <a:off x="3586123" y="2650894"/>
            <a:ext cx="1430670" cy="5023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stCxn id="13" idx="6"/>
            <a:endCxn id="16" idx="2"/>
          </p:cNvCxnSpPr>
          <p:nvPr/>
        </p:nvCxnSpPr>
        <p:spPr>
          <a:xfrm flipV="1">
            <a:off x="3586123" y="2650894"/>
            <a:ext cx="1430670" cy="105600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12" idx="6"/>
            <a:endCxn id="18" idx="2"/>
          </p:cNvCxnSpPr>
          <p:nvPr/>
        </p:nvCxnSpPr>
        <p:spPr>
          <a:xfrm>
            <a:off x="3586123" y="3153230"/>
            <a:ext cx="1457252" cy="4739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13" idx="6"/>
            <a:endCxn id="17" idx="2"/>
          </p:cNvCxnSpPr>
          <p:nvPr/>
        </p:nvCxnSpPr>
        <p:spPr>
          <a:xfrm flipV="1">
            <a:off x="3586123" y="3135946"/>
            <a:ext cx="1430670" cy="5709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13" idx="6"/>
            <a:endCxn id="18" idx="2"/>
          </p:cNvCxnSpPr>
          <p:nvPr/>
        </p:nvCxnSpPr>
        <p:spPr>
          <a:xfrm flipV="1">
            <a:off x="3586123" y="3627155"/>
            <a:ext cx="1457252" cy="797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stCxn id="14" idx="6"/>
            <a:endCxn id="16" idx="2"/>
          </p:cNvCxnSpPr>
          <p:nvPr/>
        </p:nvCxnSpPr>
        <p:spPr>
          <a:xfrm flipV="1">
            <a:off x="3586123" y="2650894"/>
            <a:ext cx="1430670" cy="16269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/>
          <p:cNvCxnSpPr>
            <a:stCxn id="14" idx="6"/>
            <a:endCxn id="17" idx="2"/>
          </p:cNvCxnSpPr>
          <p:nvPr/>
        </p:nvCxnSpPr>
        <p:spPr>
          <a:xfrm flipV="1">
            <a:off x="3586123" y="3135946"/>
            <a:ext cx="1430670" cy="11419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to 48"/>
          <p:cNvCxnSpPr>
            <a:stCxn id="14" idx="6"/>
            <a:endCxn id="18" idx="2"/>
          </p:cNvCxnSpPr>
          <p:nvPr/>
        </p:nvCxnSpPr>
        <p:spPr>
          <a:xfrm flipV="1">
            <a:off x="3586123" y="3627155"/>
            <a:ext cx="1457252" cy="6506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to 50"/>
          <p:cNvCxnSpPr>
            <a:stCxn id="19" idx="2"/>
            <a:endCxn id="16" idx="6"/>
          </p:cNvCxnSpPr>
          <p:nvPr/>
        </p:nvCxnSpPr>
        <p:spPr>
          <a:xfrm flipH="1" flipV="1">
            <a:off x="5325139" y="2650894"/>
            <a:ext cx="1099822" cy="4701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to 52"/>
          <p:cNvCxnSpPr>
            <a:stCxn id="19" idx="2"/>
            <a:endCxn id="17" idx="6"/>
          </p:cNvCxnSpPr>
          <p:nvPr/>
        </p:nvCxnSpPr>
        <p:spPr>
          <a:xfrm flipH="1">
            <a:off x="5325139" y="3121025"/>
            <a:ext cx="1099822" cy="149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stCxn id="19" idx="2"/>
            <a:endCxn id="18" idx="6"/>
          </p:cNvCxnSpPr>
          <p:nvPr/>
        </p:nvCxnSpPr>
        <p:spPr>
          <a:xfrm flipH="1">
            <a:off x="5351721" y="3121025"/>
            <a:ext cx="1073240" cy="50613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Espaço Reservado para Texto 3"/>
          <p:cNvSpPr txBox="1">
            <a:spLocks/>
          </p:cNvSpPr>
          <p:nvPr/>
        </p:nvSpPr>
        <p:spPr>
          <a:xfrm>
            <a:off x="6336893" y="2102871"/>
            <a:ext cx="1520962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Resultado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final</a:t>
            </a:r>
            <a:endParaRPr lang="pt-BR" sz="16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Cronograma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3089182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1392071" y="1617995"/>
            <a:ext cx="4864100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EF194"/>
                </a:solidFill>
              </a:rPr>
              <a:t/>
            </a:r>
            <a:br>
              <a:rPr lang="en" sz="6000" dirty="0">
                <a:solidFill>
                  <a:srgbClr val="FEF194"/>
                </a:solidFill>
              </a:rPr>
            </a:br>
            <a:r>
              <a:rPr lang="en" sz="6000" dirty="0">
                <a:solidFill>
                  <a:srgbClr val="FFC000"/>
                </a:solidFill>
              </a:rPr>
              <a:t>Obrigado!</a:t>
            </a:r>
          </a:p>
        </p:txBody>
      </p:sp>
      <p:sp>
        <p:nvSpPr>
          <p:cNvPr id="6" name="Google Shape;4040;p36"/>
          <p:cNvSpPr txBox="1">
            <a:spLocks/>
          </p:cNvSpPr>
          <p:nvPr/>
        </p:nvSpPr>
        <p:spPr>
          <a:xfrm>
            <a:off x="1528708" y="2838014"/>
            <a:ext cx="2422635" cy="736600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Perguntas?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8" grpId="0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GOOGLE SLIDES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You have to be signed in to your Google account.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POWERPOINT®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  <p:sp>
        <p:nvSpPr>
          <p:cNvPr id="3844" name="Google Shape;3844;p14"/>
          <p:cNvSpPr txBox="1">
            <a:spLocks noGrp="1"/>
          </p:cNvSpPr>
          <p:nvPr>
            <p:ph type="body" idx="4294967295"/>
          </p:nvPr>
        </p:nvSpPr>
        <p:spPr>
          <a:xfrm>
            <a:off x="0" y="3905250"/>
            <a:ext cx="6761163" cy="1141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info on how to use this template at </a:t>
            </a:r>
            <a:r>
              <a:rPr lang="en" sz="1200" b="1" u="sng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www.slidescarnival.com/help-use-presentation-template</a:t>
            </a:r>
            <a:endParaRPr sz="1200" b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87A1"/>
                </a:solidFill>
              </a:rPr>
              <a:t>This template is free to use under </a:t>
            </a:r>
            <a:r>
              <a:rPr lang="en" sz="1200" u="sng">
                <a:solidFill>
                  <a:srgbClr val="0B87A1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0B87A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0B87A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Quotations are commonly printed as a means of inspiration and to invoke philosophical thoughts from the reader.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D3EBD5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0" y="2649538"/>
            <a:ext cx="5494338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D3EBD5"/>
                </a:solidFill>
              </a:rPr>
              <a:t>BIG CONCEPT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0" y="3487738"/>
            <a:ext cx="5494338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Bring the attention of your audience over a key concept using icons or illustrations</a:t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62455"/>
            <a:ext cx="3921919" cy="3923663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Histórico</a:t>
            </a:r>
          </a:p>
        </p:txBody>
      </p:sp>
    </p:spTree>
    <p:extLst>
      <p:ext uri="{BB962C8B-B14F-4D97-AF65-F5344CB8AC3E}">
        <p14:creationId xmlns:p14="http://schemas.microsoft.com/office/powerpoint/2010/main" val="145930235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07" name="Google Shape;3907;p2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08" name="Google Shape;3908;p21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>
            <a:spLocks noGrp="1"/>
          </p:cNvSpPr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A complex idea can be conveyed with just a single still image, namely making it possible to absorb large amounts of data quickly.</a:t>
            </a:r>
            <a:endParaRPr sz="1800" dirty="0"/>
          </a:p>
        </p:txBody>
      </p:sp>
      <p:sp>
        <p:nvSpPr>
          <p:cNvPr id="3917" name="Google Shape;3917;p22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/>
          </a:p>
        </p:txBody>
      </p:sp>
      <p:pic>
        <p:nvPicPr>
          <p:cNvPr id="3916" name="Google Shape;3916;p22"/>
          <p:cNvPicPr preferRelativeResize="0"/>
          <p:nvPr/>
        </p:nvPicPr>
        <p:blipFill rotWithShape="1">
          <a:blip r:embed="rId3">
            <a:alphaModFix/>
          </a:blip>
          <a:srcRect l="21977" r="15991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/>
          </a:p>
        </p:txBody>
      </p:sp>
      <p:sp>
        <p:nvSpPr>
          <p:cNvPr id="3922" name="Google Shape;3922;p23"/>
          <p:cNvSpPr txBox="1">
            <a:spLocks noGrp="1"/>
          </p:cNvSpPr>
          <p:nvPr>
            <p:ph type="title" idx="4294967295"/>
          </p:nvPr>
        </p:nvSpPr>
        <p:spPr>
          <a:xfrm>
            <a:off x="0" y="366713"/>
            <a:ext cx="4752975" cy="1381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Want big impact?</a:t>
            </a:r>
            <a:endParaRPr sz="2400" dirty="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Use big image.</a:t>
            </a:r>
            <a:endParaRPr sz="2400" dirty="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/>
          </a:p>
        </p:txBody>
      </p:sp>
      <p:sp>
        <p:nvSpPr>
          <p:cNvPr id="3929" name="Google Shape;3929;p24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abst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Triste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7529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/>
          </a:p>
        </p:txBody>
      </p:sp>
      <p:graphicFrame>
        <p:nvGraphicFramePr>
          <p:cNvPr id="3938" name="Google Shape;3938;p25"/>
          <p:cNvGraphicFramePr/>
          <p:nvPr/>
        </p:nvGraphicFramePr>
        <p:xfrm>
          <a:off x="841600" y="1945481"/>
          <a:ext cx="6212400" cy="2465500"/>
        </p:xfrm>
        <a:graphic>
          <a:graphicData uri="http://schemas.openxmlformats.org/drawingml/2006/table">
            <a:tbl>
              <a:tblPr>
                <a:noFill/>
                <a:tableStyleId>{42E539DD-90BE-470E-BA0F-96DFAA4C29F4}</a:tableStyleId>
              </a:tblPr>
              <a:tblGrid>
                <a:gridCol w="15531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53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531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53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1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/>
          </a:p>
        </p:txBody>
      </p:sp>
      <p:sp>
        <p:nvSpPr>
          <p:cNvPr id="3958" name="Google Shape;3958;p27"/>
          <p:cNvSpPr txBox="1">
            <a:spLocks noGrp="1"/>
          </p:cNvSpPr>
          <p:nvPr>
            <p:ph type="ctrTitle" idx="4294967295"/>
          </p:nvPr>
        </p:nvSpPr>
        <p:spPr>
          <a:xfrm>
            <a:off x="0" y="1963738"/>
            <a:ext cx="6103938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89,526,124</a:t>
            </a:r>
            <a:endParaRPr sz="11000"/>
          </a:p>
        </p:txBody>
      </p:sp>
      <p:sp>
        <p:nvSpPr>
          <p:cNvPr id="3959" name="Google Shape;3959;p27"/>
          <p:cNvSpPr txBox="1">
            <a:spLocks noGrp="1"/>
          </p:cNvSpPr>
          <p:nvPr>
            <p:ph type="subTitle" idx="4294967295"/>
          </p:nvPr>
        </p:nvSpPr>
        <p:spPr>
          <a:xfrm>
            <a:off x="0" y="2840038"/>
            <a:ext cx="6103938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/>
          </a:p>
        </p:txBody>
      </p:sp>
      <p:sp>
        <p:nvSpPr>
          <p:cNvPr id="3965" name="Google Shape;3965;p28"/>
          <p:cNvSpPr txBox="1">
            <a:spLocks noGrp="1"/>
          </p:cNvSpPr>
          <p:nvPr>
            <p:ph type="ctrTitle" idx="4294967295"/>
          </p:nvPr>
        </p:nvSpPr>
        <p:spPr>
          <a:xfrm>
            <a:off x="0" y="571500"/>
            <a:ext cx="462915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0" y="118268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967" name="Google Shape;3967;p28"/>
          <p:cNvSpPr txBox="1">
            <a:spLocks noGrp="1"/>
          </p:cNvSpPr>
          <p:nvPr>
            <p:ph type="ctrTitle" idx="4294967295"/>
          </p:nvPr>
        </p:nvSpPr>
        <p:spPr>
          <a:xfrm>
            <a:off x="0" y="3657600"/>
            <a:ext cx="462915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0" y="426878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969" name="Google Shape;3969;p28"/>
          <p:cNvSpPr txBox="1">
            <a:spLocks noGrp="1"/>
          </p:cNvSpPr>
          <p:nvPr>
            <p:ph type="ctrTitle" idx="4294967295"/>
          </p:nvPr>
        </p:nvSpPr>
        <p:spPr>
          <a:xfrm>
            <a:off x="0" y="2114550"/>
            <a:ext cx="462915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0" y="272573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77965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91" name="Google Shape;3991;p30"/>
          <p:cNvSpPr txBox="1">
            <a:spLocks noGrp="1"/>
          </p:cNvSpPr>
          <p:nvPr>
            <p:ph type="body" idx="2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9" name="Google Shape;3989;p30"/>
          <p:cNvSpPr txBox="1">
            <a:spLocks noGrp="1"/>
          </p:cNvSpPr>
          <p:nvPr>
            <p:ph type="body" idx="3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/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4294967295"/>
          </p:nvPr>
        </p:nvSpPr>
        <p:spPr>
          <a:xfrm>
            <a:off x="6965950" y="1755775"/>
            <a:ext cx="2178050" cy="14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2" name="Google Shape;3992;p30"/>
          <p:cNvSpPr txBox="1">
            <a:spLocks noGrp="1"/>
          </p:cNvSpPr>
          <p:nvPr>
            <p:ph type="body" idx="4294967295"/>
          </p:nvPr>
        </p:nvSpPr>
        <p:spPr>
          <a:xfrm>
            <a:off x="0" y="3203575"/>
            <a:ext cx="2178050" cy="14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3" name="Google Shape;3993;p30"/>
          <p:cNvSpPr txBox="1">
            <a:spLocks noGrp="1"/>
          </p:cNvSpPr>
          <p:nvPr>
            <p:ph type="body" idx="4294967295"/>
          </p:nvPr>
        </p:nvSpPr>
        <p:spPr>
          <a:xfrm>
            <a:off x="6965950" y="3203575"/>
            <a:ext cx="2178050" cy="14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</a:rPr>
              <a:t>You can insert graphs from </a:t>
            </a:r>
            <a:r>
              <a:rPr lang="en" u="sng">
                <a:solidFill>
                  <a:srgbClr val="003B55"/>
                </a:solidFill>
                <a:hlinkClick r:id="rId3"/>
              </a:rPr>
              <a:t>Google Sheets</a:t>
            </a:r>
            <a:endParaRPr>
              <a:solidFill>
                <a:srgbClr val="003B55"/>
              </a:solidFill>
            </a:endParaRPr>
          </a:p>
        </p:txBody>
      </p:sp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/>
          </a:p>
        </p:txBody>
      </p:sp>
      <p:pic>
        <p:nvPicPr>
          <p:cNvPr id="4000" name="Google Shape;40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600"/>
            <a:ext cx="5141325" cy="426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432848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ANDROID 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08" name="Google Shape;4008;p32"/>
          <p:cNvSpPr/>
          <p:nvPr/>
        </p:nvSpPr>
        <p:spPr>
          <a:xfrm>
            <a:off x="44218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62000" y="1358900"/>
            <a:ext cx="6662852" cy="307155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EF1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2" name="Google Shape;3971;p28"/>
          <p:cNvSpPr txBox="1">
            <a:spLocks/>
          </p:cNvSpPr>
          <p:nvPr/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Dosis Light"/>
                <a:ea typeface="Dosis Light"/>
                <a:cs typeface="Dosis Light"/>
                <a:sym typeface="Dosis Ligh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3" name="Google Shape;3966;p28"/>
          <p:cNvSpPr txBox="1">
            <a:spLocks/>
          </p:cNvSpPr>
          <p:nvPr/>
        </p:nvSpPr>
        <p:spPr>
          <a:xfrm>
            <a:off x="889000" y="469900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322 milhões de pessoas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c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om depressão ao redor do mundo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5" name="Google Shape;3970;p28"/>
          <p:cNvSpPr txBox="1">
            <a:spLocks/>
          </p:cNvSpPr>
          <p:nvPr/>
        </p:nvSpPr>
        <p:spPr>
          <a:xfrm>
            <a:off x="4800600" y="28733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788 mil pessoas se suicidam por ano, em média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0;p28"/>
          <p:cNvSpPr txBox="1">
            <a:spLocks/>
          </p:cNvSpPr>
          <p:nvPr/>
        </p:nvSpPr>
        <p:spPr>
          <a:xfrm>
            <a:off x="2527300" y="4262438"/>
            <a:ext cx="36957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 índice de depressão aumentou 18,4% nos últimos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10 anos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reto 34"/>
          <p:cNvCxnSpPr/>
          <p:nvPr/>
        </p:nvCxnSpPr>
        <p:spPr>
          <a:xfrm flipH="1">
            <a:off x="1117600" y="11938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 flipV="1">
            <a:off x="1104900" y="1187450"/>
            <a:ext cx="12700" cy="4762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4864100" y="10541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4876800" y="107315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2413000" y="3568700"/>
            <a:ext cx="12700" cy="8636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 flipV="1">
            <a:off x="2432050" y="4413250"/>
            <a:ext cx="3314700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3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Google Shape;4014;p33"/>
          <p:cNvSpPr/>
          <p:nvPr/>
        </p:nvSpPr>
        <p:spPr>
          <a:xfrm>
            <a:off x="434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5" name="Google Shape;4015;p33"/>
          <p:cNvSpPr/>
          <p:nvPr/>
        </p:nvSpPr>
        <p:spPr>
          <a:xfrm>
            <a:off x="447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7" name="Google Shape;4017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/>
          </a:p>
        </p:txBody>
      </p:sp>
      <p:sp>
        <p:nvSpPr>
          <p:cNvPr id="4016" name="Google Shape;4016;p33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iPHONE</a:t>
            </a:r>
            <a:b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Google Shape;4022;p34"/>
          <p:cNvSpPr/>
          <p:nvPr/>
        </p:nvSpPr>
        <p:spPr>
          <a:xfrm>
            <a:off x="387452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3" name="Google Shape;4023;p34"/>
          <p:cNvSpPr/>
          <p:nvPr/>
        </p:nvSpPr>
        <p:spPr>
          <a:xfrm>
            <a:off x="407322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25" name="Google Shape;4025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/>
          </a:p>
        </p:txBody>
      </p:sp>
      <p:sp>
        <p:nvSpPr>
          <p:cNvPr id="4024" name="Google Shape;4024;p34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TABLET</a:t>
            </a:r>
            <a:b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p35"/>
          <p:cNvSpPr/>
          <p:nvPr/>
        </p:nvSpPr>
        <p:spPr>
          <a:xfrm>
            <a:off x="3388400" y="1109269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1" name="Google Shape;4031;p35"/>
          <p:cNvSpPr/>
          <p:nvPr/>
        </p:nvSpPr>
        <p:spPr>
          <a:xfrm>
            <a:off x="3549725" y="1268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42</a:t>
            </a:fld>
            <a:endParaRPr/>
          </a:p>
        </p:txBody>
      </p:sp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DESKTOP 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47" name="Google Shape;4047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/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/>
              </a:rPr>
              <a:t>Unsplash</a:t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p3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54" name="Google Shape;4054;p3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9075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presentation uses the following typographies and colors: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Titles: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Dosis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Body copy: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Titillium Web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 can download the fonts on these pages: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3"/>
              </a:rPr>
              <a:t>http://www.impallari.com/dosis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4"/>
              </a:rPr>
              <a:t>http://www.campivisivi.net/titillium/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B55"/>
                </a:solidFill>
              </a:rPr>
              <a:t>Pastel green </a:t>
            </a:r>
            <a:r>
              <a:rPr lang="en" sz="1300" b="1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#d3ebd5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Green </a:t>
            </a:r>
            <a:r>
              <a:rPr lang="en" sz="1300" b="1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#80bfb7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Teal </a:t>
            </a:r>
            <a:r>
              <a:rPr lang="en" sz="13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#0b87a1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Navy </a:t>
            </a:r>
            <a:r>
              <a:rPr lang="en" sz="1300" b="1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#01597f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Dark navy </a:t>
            </a:r>
            <a:r>
              <a:rPr lang="en" sz="13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#003b55</a:t>
            </a:r>
            <a:endParaRPr sz="1300" b="1">
              <a:solidFill>
                <a:srgbClr val="003B55"/>
              </a:solidFill>
            </a:endParaRPr>
          </a:p>
        </p:txBody>
      </p:sp>
      <p:sp>
        <p:nvSpPr>
          <p:cNvPr id="4056" name="Google Shape;4056;p38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44</a:t>
            </a:fld>
            <a:endParaRPr/>
          </a:p>
        </p:txBody>
      </p:sp>
      <p:sp>
        <p:nvSpPr>
          <p:cNvPr id="4055" name="Google Shape;4055;p38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1" name="Google Shape;4061;p39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062" name="Google Shape;4062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8" name="Google Shape;4068;p39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069" name="Google Shape;4069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1" name="Google Shape;4071;p39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072" name="Google Shape;4072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4" name="Google Shape;4074;p39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5" name="Google Shape;4075;p39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6" name="Google Shape;4076;p39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077" name="Google Shape;4077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0" name="Google Shape;4080;p39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081" name="Google Shape;4081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5" name="Google Shape;4085;p39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6" name="Google Shape;4086;p39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087" name="Google Shape;4087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7" name="Google Shape;4107;p39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108" name="Google Shape;4108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0" name="Google Shape;4110;p39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111" name="Google Shape;4111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4" name="Google Shape;4114;p39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115" name="Google Shape;4115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8" name="Google Shape;4118;p39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119" name="Google Shape;4119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3" name="Google Shape;4123;p39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4" name="Google Shape;4124;p39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5" name="Google Shape;4125;p39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6" name="Google Shape;4126;p39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7" name="Google Shape;4127;p39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128" name="Google Shape;4128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0" name="Google Shape;4130;p39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131" name="Google Shape;413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3" name="Google Shape;4133;p39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134" name="Google Shape;4134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6" name="Google Shape;4136;p39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137" name="Google Shape;4137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9" name="Google Shape;4139;p39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140" name="Google Shape;4140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4" name="Google Shape;4144;p39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145" name="Google Shape;4145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7" name="Google Shape;4147;p39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148" name="Google Shape;4148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1" name="Google Shape;4151;p39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2" name="Google Shape;4152;p39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153" name="Google Shape;4153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5" name="Google Shape;4155;p39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156" name="Google Shape;4156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1" name="Google Shape;4161;p39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162" name="Google Shape;4162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39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165" name="Google Shape;4165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0" name="Google Shape;4170;p39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171" name="Google Shape;4171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6" name="Google Shape;4176;p39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177" name="Google Shape;4177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1" name="Google Shape;4181;p39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2" name="Google Shape;4182;p39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3" name="Google Shape;4183;p39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4" name="Google Shape;4184;p39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185" name="Google Shape;4185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7" name="Google Shape;4187;p39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188" name="Google Shape;4188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0" name="Google Shape;4190;p39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191" name="Google Shape;4191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3" name="Google Shape;4193;p39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4" name="Google Shape;4194;p39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195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7" name="Google Shape;4197;p39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198" name="Google Shape;4198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3" name="Google Shape;4203;p39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204" name="Google Shape;4204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6" name="Google Shape;4206;p39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7" name="Google Shape;4207;p39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8" name="Google Shape;4208;p39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209" name="Google Shape;4209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1" name="Google Shape;4211;p39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212" name="Google Shape;4212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4" name="Google Shape;4214;p39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5" name="Google Shape;4215;p39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216" name="Google Shape;4216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8" name="Google Shape;4218;p39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219" name="Google Shape;4219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2" name="Google Shape;4222;p39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3" name="Google Shape;4223;p39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4" name="Google Shape;4224;p39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225" name="Google Shape;4225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7" name="Google Shape;4227;p39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228" name="Google Shape;4228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2" name="Google Shape;4232;p39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233" name="Google Shape;4233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6" name="Google Shape;4236;p39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237" name="Google Shape;4237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9" name="Google Shape;4239;p39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240" name="Google Shape;4240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3" name="Google Shape;4243;p39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244" name="Google Shape;4244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9" name="Google Shape;4249;p39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250" name="Google Shape;4250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39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253" name="Google Shape;425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8" name="Google Shape;4258;p39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9" name="Google Shape;4259;p39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260" name="Google Shape;4260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2" name="Google Shape;4262;p39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263" name="Google Shape;4263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7" name="Google Shape;4267;p39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8" name="Google Shape;4268;p39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269" name="Google Shape;4269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2" name="Google Shape;4272;p39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273" name="Google Shape;4273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6" name="Google Shape;4276;p39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7" name="Google Shape;4277;p39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8" name="Google Shape;4278;p39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9" name="Google Shape;4279;p39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280" name="Google Shape;4280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3" name="Google Shape;4283;p39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4" name="Google Shape;4284;p39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285" name="Google Shape;4285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8" name="Google Shape;4288;p39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9" name="Google Shape;4289;p39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290" name="Google Shape;4290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5" name="Google Shape;4295;p39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296" name="Google Shape;4296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9" name="Google Shape;4299;p39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300" name="Google Shape;4300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3" name="Google Shape;4303;p39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304" name="Google Shape;4304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9" name="Google Shape;4309;p39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310" name="Google Shape;4310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5" name="Google Shape;4315;p39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316" name="Google Shape;4316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8" name="Google Shape;4318;p39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319" name="Google Shape;4319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5" name="Google Shape;4325;p39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6" name="Google Shape;4326;p39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327" name="Google Shape;4327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2" name="Google Shape;4332;p39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333" name="Google Shape;4333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334" name="Google Shape;4334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335" name="Google Shape;4335;p39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6" name="Google Shape;4336;p39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337" name="Google Shape;4337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9" name="Google Shape;4339;p39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0" name="Google Shape;4340;p39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341" name="Google Shape;434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3" name="Google Shape;4343;p39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4" name="Google Shape;4344;p39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EF1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46</a:t>
            </a:fld>
            <a:endParaRPr/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40"/>
          <p:cNvSpPr txBox="1"/>
          <p:nvPr/>
        </p:nvSpPr>
        <p:spPr>
          <a:xfrm>
            <a:off x="20114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1" name="Google Shape;4351;p40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 dirty="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2" name="Google Shape;4352;p40"/>
          <p:cNvSpPr txBox="1"/>
          <p:nvPr/>
        </p:nvSpPr>
        <p:spPr>
          <a:xfrm>
            <a:off x="4965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B87A1"/>
                </a:solidFill>
              </a:rPr>
              <a:t>😉</a:t>
            </a:r>
            <a:endParaRPr sz="9600">
              <a:solidFill>
                <a:srgbClr val="0B87A1"/>
              </a:solidFill>
            </a:endParaRPr>
          </a:p>
        </p:txBody>
      </p:sp>
      <p:sp>
        <p:nvSpPr>
          <p:cNvPr id="4353" name="Google Shape;4353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36028"/>
            <a:ext cx="3921919" cy="3850089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Motivação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289030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fe\Documents\TCC\TCC\slide\imgs slide\imgb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1337" y="889596"/>
            <a:ext cx="6096000" cy="3952875"/>
          </a:xfrm>
          <a:prstGeom prst="rect">
            <a:avLst/>
          </a:prstGeom>
          <a:noFill/>
        </p:spPr>
      </p:pic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12" name="Google Shape;3971;p28"/>
          <p:cNvSpPr txBox="1">
            <a:spLocks/>
          </p:cNvSpPr>
          <p:nvPr/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Dosis Light"/>
                <a:ea typeface="Dosis Light"/>
                <a:cs typeface="Dosis Light"/>
                <a:sym typeface="Dosis Ligh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3" name="Google Shape;3966;p28"/>
          <p:cNvSpPr txBox="1">
            <a:spLocks/>
          </p:cNvSpPr>
          <p:nvPr/>
        </p:nvSpPr>
        <p:spPr>
          <a:xfrm>
            <a:off x="237356" y="448873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5,8% da população brasileira sofre de depressão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5" name="Google Shape;3970;p28"/>
          <p:cNvSpPr txBox="1">
            <a:spLocks/>
          </p:cNvSpPr>
          <p:nvPr/>
        </p:nvSpPr>
        <p:spPr>
          <a:xfrm>
            <a:off x="4863660" y="46600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 smtClean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Aumento de 30% nos últimos 25 anos 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0;p28"/>
          <p:cNvSpPr txBox="1">
            <a:spLocks/>
          </p:cNvSpPr>
          <p:nvPr/>
        </p:nvSpPr>
        <p:spPr>
          <a:xfrm>
            <a:off x="63060" y="3474157"/>
            <a:ext cx="3516148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 smtClean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1º maior índice  da  América Latina, 8º no mundo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reto 34"/>
          <p:cNvCxnSpPr/>
          <p:nvPr/>
        </p:nvCxnSpPr>
        <p:spPr>
          <a:xfrm flipH="1">
            <a:off x="297790" y="1120221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 flipV="1">
            <a:off x="2996760" y="1113871"/>
            <a:ext cx="19707" cy="7569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4927160" y="123277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4939860" y="125182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3457901" y="2806256"/>
            <a:ext cx="10511" cy="77776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 flipV="1">
            <a:off x="224875" y="3572419"/>
            <a:ext cx="3275068" cy="10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3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1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Referências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71967804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Uso Potencial de ferramentas de classificação de texto como assinaturas de comportamentos suicidas: um estudo de prova de conceito usando os escritos pessoais de Virginia Wolf.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sz="2400" dirty="0"/>
              <a:t>Gabriela de </a:t>
            </a:r>
            <a:r>
              <a:rPr lang="pt-BR" sz="2400" dirty="0" err="1"/>
              <a:t>Ávilla</a:t>
            </a:r>
            <a:endParaRPr lang="pt-BR" sz="2400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4232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518011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 smtClean="0"/>
              <a:t>Um método de identificação de emoções em textos curtos para o português do Brasil</a:t>
            </a:r>
            <a:endParaRPr lang="pt-BR" dirty="0"/>
          </a:p>
          <a:p>
            <a:pPr marL="0" lvl="0" indent="0">
              <a:buNone/>
            </a:pPr>
            <a:endParaRPr lang="pt-BR" sz="2400" dirty="0" smtClean="0"/>
          </a:p>
          <a:p>
            <a:pPr marL="0" lvl="0" indent="0">
              <a:buNone/>
            </a:pPr>
            <a:r>
              <a:rPr lang="pt-BR" sz="2400" dirty="0" smtClean="0"/>
              <a:t>Barbara </a:t>
            </a:r>
            <a:r>
              <a:rPr lang="pt-BR" sz="2400" dirty="0" err="1" smtClean="0"/>
              <a:t>Martinazzo</a:t>
            </a:r>
            <a:endParaRPr sz="2400"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4339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6579</TotalTime>
  <Words>1287</Words>
  <Application>Microsoft Office PowerPoint</Application>
  <PresentationFormat>Apresentação na tela (16:9)</PresentationFormat>
  <Paragraphs>295</Paragraphs>
  <Slides>47</Slides>
  <Notes>42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4" baseType="lpstr">
      <vt:lpstr>Arial</vt:lpstr>
      <vt:lpstr>Dosis Light</vt:lpstr>
      <vt:lpstr>Titillium Web Light</vt:lpstr>
      <vt:lpstr>Dosis</vt:lpstr>
      <vt:lpstr>Titillium Web</vt:lpstr>
      <vt:lpstr>Courier New</vt:lpstr>
      <vt:lpstr>Mowbray template</vt:lpstr>
      <vt:lpstr>IDENTIFICAÇÃO DE DEPRESSÃO A PARTIR DE ANÁLISE DE TEXTOS</vt:lpstr>
      <vt:lpstr>Integrantes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Eu amo rosas. Elas são adoráveis e amorosas.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Obrigado!</vt:lpstr>
      <vt:lpstr>INSTRUCTIONS FOR USE</vt:lpstr>
      <vt:lpstr>1. TRANSITION HEADLINE</vt:lpstr>
      <vt:lpstr>Apresentação do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89,526,124</vt:lpstr>
      <vt:lpstr>89,526,124$</vt:lpstr>
      <vt:lpstr>LET’S REVIEW SOME CONCEPTS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CREDITS</vt:lpstr>
      <vt:lpstr>PRESENTATION DESIGN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Padilla, Adriana Maria</dc:creator>
  <cp:lastModifiedBy>driii Padilla</cp:lastModifiedBy>
  <cp:revision>101</cp:revision>
  <dcterms:modified xsi:type="dcterms:W3CDTF">2019-06-18T03:33:42Z</dcterms:modified>
</cp:coreProperties>
</file>