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84" r:id="rId4"/>
    <p:sldId id="269" r:id="rId5"/>
    <p:sldId id="285" r:id="rId6"/>
    <p:sldId id="331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28" r:id="rId24"/>
    <p:sldId id="309" r:id="rId25"/>
    <p:sldId id="340" r:id="rId26"/>
    <p:sldId id="342" r:id="rId27"/>
    <p:sldId id="329" r:id="rId28"/>
    <p:sldId id="341" r:id="rId29"/>
    <p:sldId id="344" r:id="rId30"/>
    <p:sldId id="345" r:id="rId31"/>
    <p:sldId id="343" r:id="rId32"/>
    <p:sldId id="346" r:id="rId33"/>
    <p:sldId id="350" r:id="rId34"/>
    <p:sldId id="336" r:id="rId35"/>
    <p:sldId id="332" r:id="rId36"/>
    <p:sldId id="333" r:id="rId37"/>
    <p:sldId id="334" r:id="rId38"/>
    <p:sldId id="347" r:id="rId39"/>
    <p:sldId id="348" r:id="rId40"/>
    <p:sldId id="339" r:id="rId41"/>
    <p:sldId id="279" r:id="rId42"/>
  </p:sldIdLst>
  <p:sldSz cx="9144000" cy="5143500" type="screen16x9"/>
  <p:notesSz cx="6858000" cy="9144000"/>
  <p:embeddedFontLst>
    <p:embeddedFont>
      <p:font typeface="Dosis Light" panose="020B0604020202020204" charset="0"/>
      <p:regular r:id="rId45"/>
      <p:bold r:id="rId46"/>
    </p:embeddedFont>
    <p:embeddedFont>
      <p:font typeface="Dosis" panose="020B0604020202020204" charset="0"/>
      <p:regular r:id="rId47"/>
      <p:bold r:id="rId48"/>
    </p:embeddedFont>
    <p:embeddedFont>
      <p:font typeface="Titillium Web" panose="020B0604020202020204" charset="0"/>
      <p:regular r:id="rId49"/>
      <p:bold r:id="rId50"/>
      <p:italic r:id="rId51"/>
      <p:boldItalic r:id="rId52"/>
    </p:embeddedFont>
    <p:embeddedFont>
      <p:font typeface="Titillium Web Light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D9D5"/>
    <a:srgbClr val="0066FF"/>
    <a:srgbClr val="FFD347"/>
    <a:srgbClr val="FFE285"/>
    <a:srgbClr val="EDF3F5"/>
    <a:srgbClr val="FFCC00"/>
    <a:srgbClr val="ECD575"/>
    <a:srgbClr val="FFC715"/>
    <a:srgbClr val="FFECAF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0.74199999999999999</c:v>
                </c:pt>
                <c:pt idx="1">
                  <c:v>0.764706</c:v>
                </c:pt>
                <c:pt idx="2">
                  <c:v>0.74285699999999999</c:v>
                </c:pt>
                <c:pt idx="3">
                  <c:v>0.75362300000000004</c:v>
                </c:pt>
                <c:pt idx="4">
                  <c:v>0.79078300000000001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66FF6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0.76056299999999999</c:v>
                </c:pt>
                <c:pt idx="1">
                  <c:v>0.79279299999999997</c:v>
                </c:pt>
                <c:pt idx="2">
                  <c:v>0.75862099999999999</c:v>
                </c:pt>
                <c:pt idx="3" formatCode="0.000000">
                  <c:v>0.77532999999999996</c:v>
                </c:pt>
                <c:pt idx="4" formatCode="0.000000">
                  <c:v>0.81069999999999998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9212384"/>
        <c:axId val="1749213632"/>
        <c:axId val="0"/>
      </c:bar3DChart>
      <c:catAx>
        <c:axId val="174921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9213632"/>
        <c:crosses val="autoZero"/>
        <c:auto val="1"/>
        <c:lblAlgn val="ctr"/>
        <c:lblOffset val="100"/>
        <c:noMultiLvlLbl val="0"/>
      </c:catAx>
      <c:valAx>
        <c:axId val="174921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921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0.74199999999999999</c:v>
                </c:pt>
                <c:pt idx="1">
                  <c:v>0.764706</c:v>
                </c:pt>
                <c:pt idx="2">
                  <c:v>0.74285699999999999</c:v>
                </c:pt>
                <c:pt idx="3">
                  <c:v>0.75362300000000004</c:v>
                </c:pt>
                <c:pt idx="4">
                  <c:v>0.79078300000000001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FFD347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0.76056299999999999</c:v>
                </c:pt>
                <c:pt idx="1">
                  <c:v>0.79279299999999997</c:v>
                </c:pt>
                <c:pt idx="2">
                  <c:v>0.75862099999999999</c:v>
                </c:pt>
                <c:pt idx="3" formatCode="0.000000">
                  <c:v>0.77532999999999996</c:v>
                </c:pt>
                <c:pt idx="4" formatCode="0.000000">
                  <c:v>0.81069999999999998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9212384"/>
        <c:axId val="1749213632"/>
        <c:axId val="0"/>
      </c:bar3DChart>
      <c:catAx>
        <c:axId val="174921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9213632"/>
        <c:crosses val="autoZero"/>
        <c:auto val="1"/>
        <c:lblAlgn val="ctr"/>
        <c:lblOffset val="100"/>
        <c:noMultiLvlLbl val="0"/>
      </c:catAx>
      <c:valAx>
        <c:axId val="174921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921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816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383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401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an Absolute State: Elevated Use of Absolutist Words Is a Marker Specific to Anxiety, Depression, and Suicidal Ideation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sz="2400" dirty="0"/>
              <a:t>Mohammed </a:t>
            </a:r>
            <a:r>
              <a:rPr lang="pt-BR" sz="2400" dirty="0" smtClean="0"/>
              <a:t>Al-</a:t>
            </a:r>
            <a:r>
              <a:rPr lang="pt-BR" sz="2400" dirty="0" err="1" smtClean="0"/>
              <a:t>Mosaiwi</a:t>
            </a:r>
            <a:r>
              <a:rPr lang="pt-BR" sz="2400" dirty="0"/>
              <a:t>, </a:t>
            </a:r>
            <a:r>
              <a:rPr lang="pt-BR" sz="2400" dirty="0" smtClean="0"/>
              <a:t>Tom </a:t>
            </a:r>
            <a:r>
              <a:rPr lang="pt-BR" sz="2400" dirty="0" err="1"/>
              <a:t>Johnstone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66925" y="541884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</a:p>
        </p:txBody>
      </p:sp>
      <p:sp>
        <p:nvSpPr>
          <p:cNvPr id="23" name="Google Shape;3978;p29"/>
          <p:cNvSpPr/>
          <p:nvPr/>
        </p:nvSpPr>
        <p:spPr>
          <a:xfrm>
            <a:off x="3043702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203525" y="15111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202794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17836" y="218762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47147" y="150912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18360" y="1506232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69834" y="2946877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29803" y="294944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77107" y="295006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94207" y="2952924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65432" y="413548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Resultados.csv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36468" y="1277911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49770" y="2055054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89248" y="2774987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84868" y="3955262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49254" y="2777970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70067" y="2785844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808537" y="2057442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910545" y="2093720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62585" y="2105547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23518" y="-208610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113625" y="-142868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72969" y="2343362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707758" y="3078152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62991" y="3091373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613403" y="2062665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79355" y="2278555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96344" y="2953614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89025" y="3759419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96383" y="522890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27419" y="713099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2928570" y="1630228"/>
            <a:ext cx="1502856" cy="46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/>
          <p:nvPr/>
        </p:nvCxnSpPr>
        <p:spPr>
          <a:xfrm>
            <a:off x="2289476" y="1082742"/>
            <a:ext cx="1229649" cy="682958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/>
          <p:nvPr/>
        </p:nvCxnSpPr>
        <p:spPr>
          <a:xfrm rot="5400000" flipH="1" flipV="1">
            <a:off x="4961470" y="-379220"/>
            <a:ext cx="727977" cy="3612667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3456254" y="221299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3225713" y="2495598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852935" y="1066323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6083349" y="1082565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794315" y="677917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605129" y="220717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462918" y="1099845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521523" y="1682715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6128591" y="2905279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690321" y="257443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289975" y="572814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4246605" y="3532990"/>
            <a:ext cx="183674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918862" y="36456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722636" y="381629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87068" y="40416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918862" y="42496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o explicativo em forma de nuvem 24"/>
          <p:cNvSpPr/>
          <p:nvPr/>
        </p:nvSpPr>
        <p:spPr>
          <a:xfrm>
            <a:off x="1388551" y="3583922"/>
            <a:ext cx="1413933" cy="1018744"/>
          </a:xfrm>
          <a:prstGeom prst="cloud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474151" y="2843048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pic>
        <p:nvPicPr>
          <p:cNvPr id="28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5129" y="4180118"/>
            <a:ext cx="810281" cy="4596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19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4853" y="562304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37004" y="308657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751184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677040" y="649770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990313" y="8167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841772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867603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720887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5581005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697425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5581005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3256058" y="649770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3400032" y="81518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3256058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785744" y="1933937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764671" y="2113287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2420373" y="3203360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3057869" y="4031728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3057870" y="4381084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2600018" y="4049202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2594932" y="4445214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98859" y="59383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0" y="190007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25" y="3150247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024220" y="110440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32712" y="4039115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781511" y="230515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85285" y="24758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549717" y="27011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781511" y="290917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3585285" y="232653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669432" y="41554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697680" y="43841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748903" y="389829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702417" y="386766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562562" y="30699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512710" y="356427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743212" y="33192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1567300" y="303717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56794" y="557569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5396" y="23137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510015" y="3162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488292" y="47202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531529" y="38772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884213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773135" y="641710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913180" y="1093747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4245101" y="2752804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3362233" y="3540058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2227115" y="3463444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872667" y="387484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67329" y="483477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38" y="3561865"/>
            <a:ext cx="1351081" cy="1013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34" y="3698369"/>
            <a:ext cx="528289" cy="4634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10" y="3637855"/>
            <a:ext cx="507498" cy="4597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69" y="4053471"/>
            <a:ext cx="488531" cy="501734"/>
          </a:xfrm>
          <a:prstGeom prst="rect">
            <a:avLst/>
          </a:prstGeom>
        </p:spPr>
      </p:pic>
      <p:pic>
        <p:nvPicPr>
          <p:cNvPr id="53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1" y="462612"/>
            <a:ext cx="903405" cy="903405"/>
          </a:xfrm>
          <a:prstGeom prst="rect">
            <a:avLst/>
          </a:prstGeom>
        </p:spPr>
      </p:pic>
      <p:pic>
        <p:nvPicPr>
          <p:cNvPr id="54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sp>
        <p:nvSpPr>
          <p:cNvPr id="55" name="CaixaDeTexto 26"/>
          <p:cNvSpPr txBox="1"/>
          <p:nvPr/>
        </p:nvSpPr>
        <p:spPr>
          <a:xfrm>
            <a:off x="705827" y="136601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Texto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Stop </a:t>
            </a:r>
            <a:r>
              <a:rPr lang="pt-BR" sz="900" b="1" dirty="0" err="1" smtClean="0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42"/>
          <p:cNvSpPr/>
          <p:nvPr/>
        </p:nvSpPr>
        <p:spPr>
          <a:xfrm>
            <a:off x="2456149" y="402354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43"/>
          <p:cNvSpPr txBox="1"/>
          <p:nvPr/>
        </p:nvSpPr>
        <p:spPr>
          <a:xfrm>
            <a:off x="3708280" y="9457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Pré-processamento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Corretor Ortográfico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62" name="Forma 63"/>
          <p:cNvCxnSpPr>
            <a:stCxn id="53" idx="3"/>
            <a:endCxn id="57" idx="1"/>
          </p:cNvCxnSpPr>
          <p:nvPr/>
        </p:nvCxnSpPr>
        <p:spPr>
          <a:xfrm>
            <a:off x="1438216" y="914315"/>
            <a:ext cx="1017933" cy="242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66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67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2766" y="2414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Algoritmo de </a:t>
            </a:r>
            <a:r>
              <a:rPr lang="pt-BR" sz="1800" dirty="0" err="1" smtClean="0"/>
              <a:t>Naive</a:t>
            </a:r>
            <a:r>
              <a:rPr lang="pt-BR" sz="1800" dirty="0" smtClean="0"/>
              <a:t> </a:t>
            </a:r>
            <a:r>
              <a:rPr lang="pt-BR" sz="1800" dirty="0" err="1" smtClean="0"/>
              <a:t>Bayes</a:t>
            </a:r>
            <a:endParaRPr lang="pt-BR" sz="1800" dirty="0"/>
          </a:p>
        </p:txBody>
      </p:sp>
      <p:cxnSp>
        <p:nvCxnSpPr>
          <p:cNvPr id="86" name="Curved Connector 85"/>
          <p:cNvCxnSpPr>
            <a:stCxn id="57" idx="3"/>
          </p:cNvCxnSpPr>
          <p:nvPr/>
        </p:nvCxnSpPr>
        <p:spPr>
          <a:xfrm flipH="1">
            <a:off x="4581275" y="938532"/>
            <a:ext cx="2331260" cy="1444968"/>
          </a:xfrm>
          <a:prstGeom prst="curvedConnector4">
            <a:avLst>
              <a:gd name="adj1" fmla="val -9806"/>
              <a:gd name="adj2" fmla="val 685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ular Callout 87"/>
          <p:cNvSpPr/>
          <p:nvPr/>
        </p:nvSpPr>
        <p:spPr>
          <a:xfrm>
            <a:off x="5385813" y="3620103"/>
            <a:ext cx="1526722" cy="955073"/>
          </a:xfrm>
          <a:prstGeom prst="wedgeRoundRectCallout">
            <a:avLst>
              <a:gd name="adj1" fmla="val -19782"/>
              <a:gd name="adj2" fmla="val 6226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unded Rectangular Callout 88"/>
          <p:cNvSpPr/>
          <p:nvPr/>
        </p:nvSpPr>
        <p:spPr>
          <a:xfrm>
            <a:off x="2241170" y="3614600"/>
            <a:ext cx="1526722" cy="955073"/>
          </a:xfrm>
          <a:prstGeom prst="wedgeRoundRectCallout">
            <a:avLst>
              <a:gd name="adj1" fmla="val 19772"/>
              <a:gd name="adj2" fmla="val 646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urved Connector 91"/>
          <p:cNvCxnSpPr>
            <a:endCxn id="3" idx="0"/>
          </p:cNvCxnSpPr>
          <p:nvPr/>
        </p:nvCxnSpPr>
        <p:spPr>
          <a:xfrm rot="5400000">
            <a:off x="3437319" y="2417908"/>
            <a:ext cx="720017" cy="156789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88" idx="0"/>
          </p:cNvCxnSpPr>
          <p:nvPr/>
        </p:nvCxnSpPr>
        <p:spPr>
          <a:xfrm rot="16200000" flipH="1">
            <a:off x="4976097" y="2447025"/>
            <a:ext cx="778255" cy="15678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15375" y="4638122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6 </a:t>
            </a:r>
            <a:r>
              <a:rPr lang="pt-BR" sz="1300" dirty="0" smtClean="0"/>
              <a:t>sentimentos</a:t>
            </a:r>
            <a:endParaRPr lang="pt-B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56169" y="4570437"/>
            <a:ext cx="2153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Positivo, negativo e neutro</a:t>
            </a:r>
            <a:endParaRPr lang="pt-BR" sz="13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106691" y="2383500"/>
            <a:ext cx="2907332" cy="45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rot="3295482">
            <a:off x="5941245" y="336130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821698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 animBg="1"/>
      <p:bldP spid="58" grpId="0"/>
      <p:bldP spid="61" grpId="0"/>
      <p:bldP spid="63" grpId="0"/>
      <p:bldP spid="66" grpId="0"/>
      <p:bldP spid="67" grpId="0"/>
      <p:bldP spid="79" grpId="0"/>
      <p:bldP spid="88" grpId="0" animBg="1"/>
      <p:bldP spid="89" grpId="0" animBg="1"/>
      <p:bldP spid="108" grpId="0"/>
      <p:bldP spid="109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784199" y="49910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14" y="287929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4" y="151371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773292" y="60165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30248" y="1208318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179219" y="26847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07467" y="291344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58690" y="24276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3212204" y="2396977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12872" y="369083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063020" y="41851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146377" y="392958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3117610" y="365804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590725" y="1019196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4210" y="5563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087829" y="322089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081839" y="44980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811456" y="1151700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4018144" y="788265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693425" y="1607967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6451939" y="337596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2178495" y="1555373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2218693" y="1862719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1557353" y="2524058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2283" y="1083053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532295" y="1586945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872019" y="2823246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777425" y="3165503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954695" y="2596661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6266582" y="2909037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46" y="2832259"/>
            <a:ext cx="1147814" cy="1147814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4142218" y="411197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1101555" y="140233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387649" y="93970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336532" y="1508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654435" y="102684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Sentimento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657716" y="15094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870835" y="103288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 das palavras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216402" y="14891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52" name="Elipse 51"/>
          <p:cNvSpPr/>
          <p:nvPr/>
        </p:nvSpPr>
        <p:spPr>
          <a:xfrm>
            <a:off x="3303082" y="1421673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552933" y="1422630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462366" y="148912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57" name="Elipse 56"/>
          <p:cNvSpPr/>
          <p:nvPr/>
        </p:nvSpPr>
        <p:spPr>
          <a:xfrm>
            <a:off x="7446036" y="140233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em curva 57"/>
          <p:cNvCxnSpPr>
            <a:stCxn id="38" idx="4"/>
            <a:endCxn id="36" idx="1"/>
          </p:cNvCxnSpPr>
          <p:nvPr/>
        </p:nvCxnSpPr>
        <p:spPr>
          <a:xfrm rot="16200000" flipH="1">
            <a:off x="2005205" y="1340825"/>
            <a:ext cx="1430140" cy="270054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em curva 58"/>
          <p:cNvCxnSpPr>
            <a:stCxn id="52" idx="4"/>
            <a:endCxn id="36" idx="0"/>
          </p:cNvCxnSpPr>
          <p:nvPr/>
        </p:nvCxnSpPr>
        <p:spPr>
          <a:xfrm rot="16200000" flipH="1">
            <a:off x="3689545" y="1877350"/>
            <a:ext cx="836895" cy="107292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54" idx="4"/>
            <a:endCxn id="36" idx="0"/>
          </p:cNvCxnSpPr>
          <p:nvPr/>
        </p:nvCxnSpPr>
        <p:spPr>
          <a:xfrm rot="5400000">
            <a:off x="4814949" y="1825825"/>
            <a:ext cx="835938" cy="117693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57" idx="4"/>
            <a:endCxn id="36" idx="3"/>
          </p:cNvCxnSpPr>
          <p:nvPr/>
        </p:nvCxnSpPr>
        <p:spPr>
          <a:xfrm rot="5400000">
            <a:off x="5751353" y="1443032"/>
            <a:ext cx="1430141" cy="249612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7092147" y="103543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1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40" grpId="0"/>
      <p:bldP spid="42" grpId="0"/>
      <p:bldP spid="44" grpId="0"/>
      <p:bldP spid="46" grpId="0"/>
      <p:bldP spid="48" grpId="0"/>
      <p:bldP spid="50" grpId="0"/>
      <p:bldP spid="52" grpId="0" animBg="1"/>
      <p:bldP spid="54" grpId="0" animBg="1"/>
      <p:bldP spid="56" grpId="0"/>
      <p:bldP spid="57" grpId="0" animBg="1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5"/>
          <a:stretch/>
        </p:blipFill>
        <p:spPr bwMode="auto">
          <a:xfrm>
            <a:off x="1474210" y="1451956"/>
            <a:ext cx="846137" cy="217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61" y="1543050"/>
            <a:ext cx="14557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05" y="1849522"/>
            <a:ext cx="949614" cy="109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18" y="1881188"/>
            <a:ext cx="1531937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05" y="2129155"/>
            <a:ext cx="7318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9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50891"/>
            <a:ext cx="3782568" cy="2967244"/>
          </a:xfrm>
          <a:prstGeom prst="rect">
            <a:avLst/>
          </a:prstGeom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2" y="2044625"/>
            <a:ext cx="1021348" cy="1021348"/>
          </a:xfrm>
          <a:prstGeom prst="rect">
            <a:avLst/>
          </a:prstGeom>
        </p:spPr>
      </p:pic>
      <p:cxnSp>
        <p:nvCxnSpPr>
          <p:cNvPr id="5" name="Straight Arrow Connector 13"/>
          <p:cNvCxnSpPr/>
          <p:nvPr/>
        </p:nvCxnSpPr>
        <p:spPr>
          <a:xfrm>
            <a:off x="1297432" y="2584500"/>
            <a:ext cx="704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9"/>
          <p:cNvCxnSpPr/>
          <p:nvPr/>
        </p:nvCxnSpPr>
        <p:spPr>
          <a:xfrm flipV="1">
            <a:off x="7257975" y="2714846"/>
            <a:ext cx="453465" cy="7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/>
          <p:nvPr/>
        </p:nvSpPr>
        <p:spPr>
          <a:xfrm>
            <a:off x="7754025" y="2428916"/>
            <a:ext cx="1271971" cy="552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1"/>
          <p:cNvSpPr txBox="1"/>
          <p:nvPr/>
        </p:nvSpPr>
        <p:spPr>
          <a:xfrm>
            <a:off x="7711440" y="2421950"/>
            <a:ext cx="131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76% de acurácia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25024" y="338352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Rede Neural</a:t>
            </a:r>
            <a:endParaRPr lang="pt-B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6893" y="1640498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Depressão</a:t>
            </a:r>
            <a:endParaRPr lang="pt-BR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6590" y="3046970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Não </a:t>
            </a:r>
            <a:r>
              <a:rPr lang="pt-BR" sz="900" dirty="0" err="1" smtClean="0"/>
              <a:t>deressão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6760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4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69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69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24503"/>
              </p:ext>
            </p:extLst>
          </p:nvPr>
        </p:nvGraphicFramePr>
        <p:xfrm>
          <a:off x="1601759" y="1981199"/>
          <a:ext cx="5341968" cy="19121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ReLu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Acurácia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0.657277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0.615023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0.718310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Precisão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0.693694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0.639344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0.750000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Recall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0.663793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0.672414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0.724138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F1 Score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0.678414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0.655462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0.736842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ROC AUC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0.739246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0.631088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0.757288</a:t>
                      </a:r>
                      <a:endParaRPr lang="pt-BR" dirty="0"/>
                    </a:p>
                  </a:txBody>
                  <a:tcPr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40814" y="705063"/>
            <a:ext cx="369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Alterando a função de ativação para as duas camadas escondidas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1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" y="231402"/>
            <a:ext cx="745088" cy="56027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64709" y="35764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</a:t>
            </a:r>
            <a:r>
              <a:rPr lang="pt-BR" dirty="0" smtClean="0"/>
              <a:t> </a:t>
            </a:r>
            <a:r>
              <a:rPr lang="pt-BR" dirty="0" smtClean="0"/>
              <a:t>pessoas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258206" y="803341"/>
            <a:ext cx="5928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Alterando a função de ativação para as duas camadas escondidas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1560779"/>
            <a:ext cx="6682347" cy="3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82" y="1519226"/>
            <a:ext cx="6121400" cy="9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" y="231402"/>
            <a:ext cx="745088" cy="56027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1516" y="105620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220 pessoas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52600" y="1040814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Alterando o tamanho do lote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52600" y="299211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Alterando o número de épocas</a:t>
            </a:r>
            <a:endParaRPr lang="pt-BR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81" y="3487183"/>
            <a:ext cx="6121401" cy="92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4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1" y="2424978"/>
            <a:ext cx="3934425" cy="154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0609" y="94713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4" y="175275"/>
            <a:ext cx="644858" cy="644858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297864" y="1543263"/>
            <a:ext cx="369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Alterando a função de ativação para as duas camadas escondidas</a:t>
            </a:r>
            <a:endParaRPr lang="pt-BR" sz="16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4190652" y="1543263"/>
            <a:ext cx="0" cy="3172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445000" y="1543263"/>
            <a:ext cx="305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Alterando o número de </a:t>
            </a:r>
            <a:r>
              <a:rPr lang="pt-BR" sz="1600" dirty="0" err="1" smtClean="0"/>
              <a:t>features</a:t>
            </a:r>
            <a:endParaRPr lang="pt-BR" sz="16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16" y="2487495"/>
            <a:ext cx="3712634" cy="138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62" y="2049211"/>
            <a:ext cx="5681738" cy="18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4320" y="116437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2" y="302274"/>
            <a:ext cx="754925" cy="7549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52600" y="1341117"/>
            <a:ext cx="416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Alterando o tamanho do lote (batch </a:t>
            </a:r>
            <a:r>
              <a:rPr lang="pt-BR" sz="1600" dirty="0" err="1" smtClean="0"/>
              <a:t>size</a:t>
            </a:r>
            <a:r>
              <a:rPr lang="pt-BR" sz="1600" dirty="0" smtClean="0"/>
              <a:t>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6682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29" y="2013348"/>
            <a:ext cx="5952172" cy="187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0088" y="108303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" y="302275"/>
            <a:ext cx="746458" cy="74645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52600" y="134111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Alterando o número de épocas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384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516840"/>
              </p:ext>
            </p:extLst>
          </p:nvPr>
        </p:nvGraphicFramePr>
        <p:xfrm>
          <a:off x="1284136" y="1049076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1054" y="359228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Comparação dos resultados utilizando a base de 220 pessoas e a base de 706 pessoas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744912"/>
              </p:ext>
            </p:extLst>
          </p:nvPr>
        </p:nvGraphicFramePr>
        <p:xfrm>
          <a:off x="1284136" y="1049076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1054" y="359228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Comparação das métricas utilizando a base de 220 pessoas e a base de 706 pessoas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40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82595"/>
            <a:ext cx="7248525" cy="270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000125" y="733425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Matriz de confusão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97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902" y="879085"/>
            <a:ext cx="6096000" cy="3952875"/>
          </a:xfrm>
          <a:prstGeom prst="rect">
            <a:avLst/>
          </a:prstGeom>
          <a:noFill/>
        </p:spPr>
      </p:pic>
      <p:sp>
        <p:nvSpPr>
          <p:cNvPr id="5" name="Google Shape;3966;p28"/>
          <p:cNvSpPr txBox="1">
            <a:spLocks/>
          </p:cNvSpPr>
          <p:nvPr/>
        </p:nvSpPr>
        <p:spPr>
          <a:xfrm>
            <a:off x="303921" y="438362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Google Shape;3970;p28"/>
          <p:cNvSpPr txBox="1">
            <a:spLocks/>
          </p:cNvSpPr>
          <p:nvPr/>
        </p:nvSpPr>
        <p:spPr>
          <a:xfrm>
            <a:off x="4676225" y="478992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" name="Google Shape;3970;p28"/>
          <p:cNvSpPr txBox="1">
            <a:spLocks/>
          </p:cNvSpPr>
          <p:nvPr/>
        </p:nvSpPr>
        <p:spPr>
          <a:xfrm>
            <a:off x="129625" y="3463646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364355" y="110971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3063325" y="1103360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4765125" y="1215909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65633" y="1241309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24466" y="2795745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91440" y="3561908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7730</TotalTime>
  <Words>538</Words>
  <Application>Microsoft Office PowerPoint</Application>
  <PresentationFormat>On-screen Show (16:9)</PresentationFormat>
  <Paragraphs>218</Paragraphs>
  <Slides>41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Dosis Light</vt:lpstr>
      <vt:lpstr>Dosis</vt:lpstr>
      <vt:lpstr>Titillium Web</vt:lpstr>
      <vt:lpstr>Titillium Web Light</vt:lpstr>
      <vt:lpstr>Arial</vt:lpstr>
      <vt:lpstr>Wingdings</vt:lpstr>
      <vt:lpstr>Courier New</vt:lpstr>
      <vt:lpstr>Mowbray template</vt:lpstr>
      <vt:lpstr>IDENTIFICAÇÃO DE DEPRESSÃO A PARTIR DE ANÁLISE DE TEXTOS</vt:lpstr>
      <vt:lpstr>Integrantes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 amo rosas. Elas são adoráveis e amorosas.</vt:lpstr>
      <vt:lpstr>PowerPoint Presentation</vt:lpstr>
      <vt:lpstr>Vc esta muito carent  hj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Padilla, Adriana Maria (BR - Sao Paulo)</cp:lastModifiedBy>
  <cp:revision>175</cp:revision>
  <dcterms:modified xsi:type="dcterms:W3CDTF">2019-12-04T14:25:39Z</dcterms:modified>
</cp:coreProperties>
</file>