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84" r:id="rId4"/>
    <p:sldId id="271" r:id="rId5"/>
    <p:sldId id="285" r:id="rId6"/>
    <p:sldId id="297" r:id="rId7"/>
    <p:sldId id="287" r:id="rId8"/>
    <p:sldId id="300" r:id="rId9"/>
    <p:sldId id="301" r:id="rId10"/>
    <p:sldId id="302" r:id="rId11"/>
    <p:sldId id="288" r:id="rId12"/>
    <p:sldId id="272" r:id="rId13"/>
    <p:sldId id="289" r:id="rId14"/>
    <p:sldId id="279" r:id="rId15"/>
    <p:sldId id="257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95" r:id="rId24"/>
    <p:sldId id="299" r:id="rId25"/>
    <p:sldId id="268" r:id="rId26"/>
    <p:sldId id="269" r:id="rId27"/>
    <p:sldId id="270" r:id="rId28"/>
    <p:sldId id="291" r:id="rId29"/>
    <p:sldId id="273" r:id="rId30"/>
    <p:sldId id="274" r:id="rId31"/>
    <p:sldId id="275" r:id="rId32"/>
    <p:sldId id="276" r:id="rId33"/>
    <p:sldId id="277" r:id="rId34"/>
    <p:sldId id="278" r:id="rId35"/>
    <p:sldId id="280" r:id="rId36"/>
    <p:sldId id="281" r:id="rId37"/>
    <p:sldId id="282" r:id="rId38"/>
    <p:sldId id="283" r:id="rId39"/>
  </p:sldIdLst>
  <p:sldSz cx="9144000" cy="5143500" type="screen16x9"/>
  <p:notesSz cx="6858000" cy="9144000"/>
  <p:embeddedFontLst>
    <p:embeddedFont>
      <p:font typeface="Dosis Light" charset="0"/>
      <p:regular r:id="rId42"/>
      <p:bold r:id="rId43"/>
    </p:embeddedFont>
    <p:embeddedFont>
      <p:font typeface="Titillium Web Light" charset="0"/>
      <p:regular r:id="rId44"/>
      <p:bold r:id="rId45"/>
      <p:italic r:id="rId46"/>
      <p:boldItalic r:id="rId47"/>
    </p:embeddedFont>
    <p:embeddedFont>
      <p:font typeface="Dosis" charset="0"/>
      <p:regular r:id="rId48"/>
      <p:bold r:id="rId49"/>
    </p:embeddedFont>
    <p:embeddedFont>
      <p:font typeface="Titillium Web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D243"/>
    <a:srgbClr val="FFD347"/>
    <a:srgbClr val="FFECAF"/>
    <a:srgbClr val="FFDE75"/>
    <a:srgbClr val="FFE285"/>
    <a:srgbClr val="FFF1C5"/>
    <a:srgbClr val="FCE430"/>
    <a:srgbClr val="FDEB67"/>
    <a:srgbClr val="FEF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>
        <p:scale>
          <a:sx n="90" d="100"/>
          <a:sy n="90" d="100"/>
        </p:scale>
        <p:origin x="-1224" y="-4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15/06/2019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12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1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  <a:solidFill>
            <a:srgbClr val="FFF1C5"/>
          </a:solidFill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  <a:solidFill>
            <a:srgbClr val="FFE285"/>
          </a:solidFill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1100" y="29398"/>
            <a:ext cx="994639" cy="4940182"/>
            <a:chOff x="5759350" y="388625"/>
            <a:chExt cx="1024450" cy="5088250"/>
          </a:xfrm>
          <a:solidFill>
            <a:srgbClr val="FFD347"/>
          </a:solidFill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326" y="29491"/>
            <a:ext cx="1140783" cy="5086302"/>
            <a:chOff x="5608825" y="238125"/>
            <a:chExt cx="1174975" cy="5238750"/>
          </a:xfrm>
          <a:solidFill>
            <a:srgbClr val="FFDE75"/>
          </a:solidFill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/>
              <a:t>Akkapon</a:t>
            </a:r>
            <a:r>
              <a:rPr lang="en-US" sz="2400" dirty="0"/>
              <a:t> </a:t>
            </a:r>
            <a:r>
              <a:rPr lang="en-US" sz="2400" dirty="0" err="1"/>
              <a:t>Wongkoblab</a:t>
            </a:r>
            <a:r>
              <a:rPr lang="en-US" sz="2400" dirty="0"/>
              <a:t>, Miguel A. </a:t>
            </a:r>
            <a:r>
              <a:rPr lang="en-US" sz="2400" dirty="0" err="1"/>
              <a:t>Vadillo</a:t>
            </a:r>
            <a:r>
              <a:rPr lang="en-US" sz="2400" dirty="0"/>
              <a:t>, Vasa </a:t>
            </a:r>
            <a:r>
              <a:rPr lang="en-US" sz="2400" dirty="0" err="1"/>
              <a:t>Curcin</a:t>
            </a:r>
            <a:endParaRPr lang="en-US" sz="2400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977;p29"/>
          <p:cNvSpPr/>
          <p:nvPr/>
        </p:nvSpPr>
        <p:spPr>
          <a:xfrm>
            <a:off x="3049991" y="169336"/>
            <a:ext cx="1401503" cy="505348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8;p29"/>
          <p:cNvSpPr/>
          <p:nvPr/>
        </p:nvSpPr>
        <p:spPr>
          <a:xfrm>
            <a:off x="3026768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4" name="Google Shape;3979;p29"/>
          <p:cNvSpPr/>
          <p:nvPr/>
        </p:nvSpPr>
        <p:spPr>
          <a:xfrm>
            <a:off x="186591" y="1138636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8;p29"/>
          <p:cNvSpPr/>
          <p:nvPr/>
        </p:nvSpPr>
        <p:spPr>
          <a:xfrm>
            <a:off x="185860" y="179988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8;p29"/>
          <p:cNvSpPr/>
          <p:nvPr/>
        </p:nvSpPr>
        <p:spPr>
          <a:xfrm>
            <a:off x="6000902" y="1815075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 a serem definidos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/>
          <p:cNvSpPr/>
          <p:nvPr/>
        </p:nvSpPr>
        <p:spPr>
          <a:xfrm>
            <a:off x="3047888" y="4651129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" name="Google Shape;3979;p29"/>
          <p:cNvSpPr/>
          <p:nvPr/>
        </p:nvSpPr>
        <p:spPr>
          <a:xfrm>
            <a:off x="3030213" y="1136573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9" name="Google Shape;3979;p29"/>
          <p:cNvSpPr/>
          <p:nvPr/>
        </p:nvSpPr>
        <p:spPr>
          <a:xfrm>
            <a:off x="6001426" y="1133684"/>
            <a:ext cx="1440000" cy="432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" name="Google Shape;3979;p29"/>
          <p:cNvSpPr/>
          <p:nvPr/>
        </p:nvSpPr>
        <p:spPr>
          <a:xfrm>
            <a:off x="1752900" y="2574329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pessoais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1" name="Google Shape;3979;p29"/>
          <p:cNvSpPr/>
          <p:nvPr/>
        </p:nvSpPr>
        <p:spPr>
          <a:xfrm>
            <a:off x="3112869" y="2576893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  <a:endParaRPr lang="pt-BR" sz="1200" dirty="0" smtClean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" name="Google Shape;3979;p29"/>
          <p:cNvSpPr/>
          <p:nvPr/>
        </p:nvSpPr>
        <p:spPr>
          <a:xfrm>
            <a:off x="4460173" y="2577521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  <a:endParaRPr lang="pt-BR" sz="1200" dirty="0" smtClean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3" name="Google Shape;3979;p29"/>
          <p:cNvSpPr/>
          <p:nvPr/>
        </p:nvSpPr>
        <p:spPr>
          <a:xfrm>
            <a:off x="277273" y="2580376"/>
            <a:ext cx="1260000" cy="4392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4" name="Google Shape;3978;p29"/>
          <p:cNvSpPr/>
          <p:nvPr/>
        </p:nvSpPr>
        <p:spPr>
          <a:xfrm>
            <a:off x="3048498" y="4088751"/>
            <a:ext cx="1399325" cy="3600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5" name="Google Shape;3978;p29"/>
          <p:cNvSpPr/>
          <p:nvPr/>
        </p:nvSpPr>
        <p:spPr>
          <a:xfrm>
            <a:off x="364067" y="3304697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" name="Google Shape;3978;p29"/>
          <p:cNvSpPr/>
          <p:nvPr/>
        </p:nvSpPr>
        <p:spPr>
          <a:xfrm>
            <a:off x="1841347" y="3292832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" name="Google Shape;3978;p29"/>
          <p:cNvSpPr/>
          <p:nvPr/>
        </p:nvSpPr>
        <p:spPr>
          <a:xfrm>
            <a:off x="3200574" y="3293085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2" name="Google Shape;3978;p29"/>
          <p:cNvSpPr/>
          <p:nvPr/>
        </p:nvSpPr>
        <p:spPr>
          <a:xfrm>
            <a:off x="4556136" y="3289611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3" name="Google Shape;3978;p29"/>
          <p:cNvSpPr/>
          <p:nvPr/>
        </p:nvSpPr>
        <p:spPr>
          <a:xfrm>
            <a:off x="6177464" y="3292638"/>
            <a:ext cx="1080000" cy="442800"/>
          </a:xfrm>
          <a:prstGeom prst="roundRect">
            <a:avLst/>
          </a:prstGeom>
          <a:ln>
            <a:solidFill>
              <a:srgbClr val="FFD347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estatísticos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44" name="Conector angulado 43"/>
          <p:cNvCxnSpPr>
            <a:stCxn id="22" idx="2"/>
            <a:endCxn id="28" idx="0"/>
          </p:cNvCxnSpPr>
          <p:nvPr/>
        </p:nvCxnSpPr>
        <p:spPr>
          <a:xfrm rot="5400000">
            <a:off x="3519534" y="905363"/>
            <a:ext cx="461889" cy="53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44"/>
          <p:cNvCxnSpPr>
            <a:stCxn id="28" idx="2"/>
            <a:endCxn id="23" idx="0"/>
          </p:cNvCxnSpPr>
          <p:nvPr/>
        </p:nvCxnSpPr>
        <p:spPr>
          <a:xfrm rot="5400000">
            <a:off x="3632836" y="1682506"/>
            <a:ext cx="231310" cy="344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45"/>
          <p:cNvCxnSpPr>
            <a:stCxn id="23" idx="2"/>
            <a:endCxn id="31" idx="0"/>
          </p:cNvCxnSpPr>
          <p:nvPr/>
        </p:nvCxnSpPr>
        <p:spPr>
          <a:xfrm rot="5400000">
            <a:off x="3572314" y="2402439"/>
            <a:ext cx="345010" cy="3899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46"/>
          <p:cNvCxnSpPr>
            <a:stCxn id="31" idx="2"/>
            <a:endCxn id="41" idx="0"/>
          </p:cNvCxnSpPr>
          <p:nvPr/>
        </p:nvCxnSpPr>
        <p:spPr>
          <a:xfrm rot="5400000">
            <a:off x="3603226" y="3153442"/>
            <a:ext cx="276992" cy="229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do 47"/>
          <p:cNvCxnSpPr>
            <a:stCxn id="41" idx="2"/>
            <a:endCxn id="34" idx="0"/>
          </p:cNvCxnSpPr>
          <p:nvPr/>
        </p:nvCxnSpPr>
        <p:spPr>
          <a:xfrm rot="16200000" flipH="1">
            <a:off x="3567934" y="3908524"/>
            <a:ext cx="352866" cy="7587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ector angulado 48"/>
          <p:cNvCxnSpPr>
            <a:stCxn id="25" idx="2"/>
            <a:endCxn id="33" idx="0"/>
          </p:cNvCxnSpPr>
          <p:nvPr/>
        </p:nvCxnSpPr>
        <p:spPr>
          <a:xfrm rot="16200000" flipH="1">
            <a:off x="732320" y="2405422"/>
            <a:ext cx="348493" cy="141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Conector angulado 49"/>
          <p:cNvCxnSpPr>
            <a:stCxn id="33" idx="2"/>
            <a:endCxn id="35" idx="0"/>
          </p:cNvCxnSpPr>
          <p:nvPr/>
        </p:nvCxnSpPr>
        <p:spPr>
          <a:xfrm rot="5400000">
            <a:off x="763110" y="3160533"/>
            <a:ext cx="285121" cy="3206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angulado 51"/>
          <p:cNvCxnSpPr>
            <a:stCxn id="30" idx="2"/>
            <a:endCxn id="38" idx="0"/>
          </p:cNvCxnSpPr>
          <p:nvPr/>
        </p:nvCxnSpPr>
        <p:spPr>
          <a:xfrm rot="5400000">
            <a:off x="2242473" y="3152404"/>
            <a:ext cx="279303" cy="155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angulado 53"/>
          <p:cNvCxnSpPr>
            <a:stCxn id="32" idx="2"/>
            <a:endCxn id="42" idx="0"/>
          </p:cNvCxnSpPr>
          <p:nvPr/>
        </p:nvCxnSpPr>
        <p:spPr>
          <a:xfrm rot="16200000" flipH="1">
            <a:off x="4956709" y="3150184"/>
            <a:ext cx="272890" cy="596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angulado 54"/>
          <p:cNvCxnSpPr>
            <a:stCxn id="26" idx="2"/>
            <a:endCxn id="43" idx="0"/>
          </p:cNvCxnSpPr>
          <p:nvPr/>
        </p:nvCxnSpPr>
        <p:spPr>
          <a:xfrm rot="5400000">
            <a:off x="6196402" y="2768137"/>
            <a:ext cx="1045563" cy="343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angulado 55"/>
          <p:cNvCxnSpPr>
            <a:stCxn id="24" idx="2"/>
            <a:endCxn id="25" idx="0"/>
          </p:cNvCxnSpPr>
          <p:nvPr/>
        </p:nvCxnSpPr>
        <p:spPr>
          <a:xfrm rot="5400000">
            <a:off x="791603" y="1684894"/>
            <a:ext cx="229247" cy="731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Conector angulado 57"/>
          <p:cNvCxnSpPr>
            <a:stCxn id="34" idx="2"/>
            <a:endCxn id="27" idx="0"/>
          </p:cNvCxnSpPr>
          <p:nvPr/>
        </p:nvCxnSpPr>
        <p:spPr>
          <a:xfrm rot="5400000">
            <a:off x="3646667" y="4549635"/>
            <a:ext cx="202378" cy="610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Conector angulado 59"/>
          <p:cNvCxnSpPr>
            <a:stCxn id="23" idx="2"/>
            <a:endCxn id="30" idx="0"/>
          </p:cNvCxnSpPr>
          <p:nvPr/>
        </p:nvCxnSpPr>
        <p:spPr>
          <a:xfrm rot="5400000">
            <a:off x="2893611" y="1721172"/>
            <a:ext cx="342446" cy="1363868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ector angulado 60"/>
          <p:cNvCxnSpPr>
            <a:stCxn id="23" idx="2"/>
            <a:endCxn id="32" idx="0"/>
          </p:cNvCxnSpPr>
          <p:nvPr/>
        </p:nvCxnSpPr>
        <p:spPr>
          <a:xfrm rot="16200000" flipH="1">
            <a:off x="4245651" y="1732999"/>
            <a:ext cx="345638" cy="134340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ector angulado 63"/>
          <p:cNvCxnSpPr>
            <a:stCxn id="22" idx="2"/>
            <a:endCxn id="29" idx="0"/>
          </p:cNvCxnSpPr>
          <p:nvPr/>
        </p:nvCxnSpPr>
        <p:spPr>
          <a:xfrm rot="16200000" flipH="1">
            <a:off x="5006584" y="-581158"/>
            <a:ext cx="459000" cy="2970683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Conector angulado 64"/>
          <p:cNvCxnSpPr>
            <a:stCxn id="22" idx="2"/>
            <a:endCxn id="24" idx="0"/>
          </p:cNvCxnSpPr>
          <p:nvPr/>
        </p:nvCxnSpPr>
        <p:spPr>
          <a:xfrm rot="5400000">
            <a:off x="2096691" y="-515416"/>
            <a:ext cx="463952" cy="2844152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ector angulado 65"/>
          <p:cNvCxnSpPr>
            <a:stCxn id="35" idx="2"/>
            <a:endCxn id="34" idx="0"/>
          </p:cNvCxnSpPr>
          <p:nvPr/>
        </p:nvCxnSpPr>
        <p:spPr>
          <a:xfrm rot="16200000" flipH="1">
            <a:off x="2155487" y="2496077"/>
            <a:ext cx="341254" cy="284409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Conector angulado 66"/>
          <p:cNvCxnSpPr>
            <a:stCxn id="38" idx="2"/>
            <a:endCxn id="34" idx="0"/>
          </p:cNvCxnSpPr>
          <p:nvPr/>
        </p:nvCxnSpPr>
        <p:spPr>
          <a:xfrm rot="16200000" flipH="1">
            <a:off x="2888195" y="3228784"/>
            <a:ext cx="353119" cy="1366814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ector angulado 67"/>
          <p:cNvCxnSpPr>
            <a:stCxn id="42" idx="2"/>
            <a:endCxn id="34" idx="0"/>
          </p:cNvCxnSpPr>
          <p:nvPr/>
        </p:nvCxnSpPr>
        <p:spPr>
          <a:xfrm rot="5400000">
            <a:off x="4243979" y="3236594"/>
            <a:ext cx="356340" cy="1347975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angulado 89"/>
          <p:cNvCxnSpPr>
            <a:stCxn id="29" idx="2"/>
            <a:endCxn id="26" idx="0"/>
          </p:cNvCxnSpPr>
          <p:nvPr/>
        </p:nvCxnSpPr>
        <p:spPr>
          <a:xfrm rot="5400000">
            <a:off x="6596469" y="1690117"/>
            <a:ext cx="249391" cy="524"/>
          </a:xfrm>
          <a:prstGeom prst="bentConnector3">
            <a:avLst/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ector angulado 120"/>
          <p:cNvCxnSpPr>
            <a:stCxn id="43" idx="2"/>
            <a:endCxn id="34" idx="0"/>
          </p:cNvCxnSpPr>
          <p:nvPr/>
        </p:nvCxnSpPr>
        <p:spPr>
          <a:xfrm rot="5400000">
            <a:off x="5056157" y="2427443"/>
            <a:ext cx="353313" cy="2969303"/>
          </a:xfrm>
          <a:prstGeom prst="bentConnector3">
            <a:avLst>
              <a:gd name="adj1" fmla="val 50000"/>
            </a:avLst>
          </a:prstGeom>
          <a:ln>
            <a:solidFill>
              <a:srgbClr val="FFD347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00" name="Retângulo 3999"/>
          <p:cNvSpPr/>
          <p:nvPr/>
        </p:nvSpPr>
        <p:spPr>
          <a:xfrm>
            <a:off x="172348" y="4703352"/>
            <a:ext cx="2904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C715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C715"/>
              </a:solidFill>
              <a:latin typeface="Dosis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– 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A complex idea can be conveyed with just a single still image, namely making it possible to absorb large amounts of data quickly.</a:t>
            </a:r>
            <a:endParaRPr sz="1800" dirty="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752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796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602014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Com depressão ao redor do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Para pessoas entre 15-29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 suicidam por ano, em média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5381297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7145" y="211258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7995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2ª maior causa de morte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433848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Sofre de depressão, maior indice da América Latina, 8º no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73570" y="42898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</a:rPr>
              <a:t>Nos últimos 25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42040" y="30095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Se suicidaram em 2016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6337741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5,8% da população Brasileira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635" y="233329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11433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0638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 e Ministério da Saúde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/>
              <a:t>Gabriela de </a:t>
            </a:r>
            <a:r>
              <a:rPr lang="pt-BR" sz="2400" dirty="0" err="1"/>
              <a:t>Ávilla</a:t>
            </a:r>
            <a:endParaRPr lang="pt-BR" sz="24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Um método de identificação de emoções em textos curtos para o português do Brasil</a:t>
            </a:r>
            <a:endParaRPr lang="pt-BR" dirty="0"/>
          </a:p>
          <a:p>
            <a:pPr marL="0" lvl="0" indent="0">
              <a:buNone/>
            </a:pPr>
            <a:endParaRPr lang="pt-BR" sz="2400" dirty="0" smtClean="0"/>
          </a:p>
          <a:p>
            <a:pPr marL="0" lvl="0" indent="0">
              <a:buNone/>
            </a:pPr>
            <a:r>
              <a:rPr lang="pt-BR" sz="2400" dirty="0" smtClean="0"/>
              <a:t>Barbara </a:t>
            </a:r>
            <a:r>
              <a:rPr lang="pt-BR" sz="2400" dirty="0" err="1" smtClean="0"/>
              <a:t>Martinazzo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</TotalTime>
  <Words>1168</Words>
  <Application>Microsoft Office PowerPoint</Application>
  <PresentationFormat>Apresentação na tela (16:9)</PresentationFormat>
  <Paragraphs>226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Dosis Light</vt:lpstr>
      <vt:lpstr>Titillium Web Light</vt:lpstr>
      <vt:lpstr>Dosis</vt:lpstr>
      <vt:lpstr>Titillium Web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  <vt:lpstr>INSTRUCTIONS FOR USE</vt:lpstr>
      <vt:lpstr>1. 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driii Padilla</cp:lastModifiedBy>
  <cp:revision>61</cp:revision>
  <dcterms:modified xsi:type="dcterms:W3CDTF">2019-06-15T18:27:01Z</dcterms:modified>
</cp:coreProperties>
</file>