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handoutMasterIdLst>
    <p:handoutMasterId r:id="rId30"/>
  </p:handoutMasterIdLst>
  <p:sldIdLst>
    <p:sldId id="256" r:id="rId2"/>
    <p:sldId id="335" r:id="rId3"/>
    <p:sldId id="284" r:id="rId4"/>
    <p:sldId id="318" r:id="rId5"/>
    <p:sldId id="285" r:id="rId6"/>
    <p:sldId id="319" r:id="rId7"/>
    <p:sldId id="287" r:id="rId8"/>
    <p:sldId id="300" r:id="rId9"/>
    <p:sldId id="301" r:id="rId10"/>
    <p:sldId id="302" r:id="rId11"/>
    <p:sldId id="288" r:id="rId12"/>
    <p:sldId id="331" r:id="rId13"/>
    <p:sldId id="306" r:id="rId14"/>
    <p:sldId id="313" r:id="rId15"/>
    <p:sldId id="323" r:id="rId16"/>
    <p:sldId id="324" r:id="rId17"/>
    <p:sldId id="307" r:id="rId18"/>
    <p:sldId id="332" r:id="rId19"/>
    <p:sldId id="308" r:id="rId20"/>
    <p:sldId id="337" r:id="rId21"/>
    <p:sldId id="333" r:id="rId22"/>
    <p:sldId id="320" r:id="rId23"/>
    <p:sldId id="334" r:id="rId24"/>
    <p:sldId id="309" r:id="rId25"/>
    <p:sldId id="336" r:id="rId26"/>
    <p:sldId id="330" r:id="rId27"/>
    <p:sldId id="279" r:id="rId28"/>
  </p:sldIdLst>
  <p:sldSz cx="9144000" cy="5143500" type="screen16x9"/>
  <p:notesSz cx="6858000" cy="9144000"/>
  <p:embeddedFontLst>
    <p:embeddedFont>
      <p:font typeface="Dosis" panose="020B0604020202020204" charset="0"/>
      <p:regular r:id="rId31"/>
      <p:bold r:id="rId32"/>
    </p:embeddedFont>
    <p:embeddedFont>
      <p:font typeface="Dosis Light" panose="020B0604020202020204" charset="0"/>
      <p:regular r:id="rId33"/>
      <p:bold r:id="rId34"/>
    </p:embeddedFont>
    <p:embeddedFont>
      <p:font typeface="Titillium Web" panose="020B0604020202020204" charset="0"/>
      <p:regular r:id="rId35"/>
      <p:bold r:id="rId36"/>
      <p:italic r:id="rId37"/>
      <p:boldItalic r:id="rId38"/>
    </p:embeddedFont>
    <p:embeddedFont>
      <p:font typeface="Titillium Web Light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C000"/>
    <a:srgbClr val="FFC715"/>
    <a:srgbClr val="FFD347"/>
    <a:srgbClr val="FDEB67"/>
    <a:srgbClr val="FFD243"/>
    <a:srgbClr val="FFECAF"/>
    <a:srgbClr val="FFF1C5"/>
    <a:srgbClr val="FEF194"/>
    <a:srgbClr val="FF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4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03/12/2019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8798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997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942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771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93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255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960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2498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504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701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59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tx1"/>
        </a:solid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tx1"/>
        </a:solid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tx1"/>
        </a:solid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77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278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336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399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501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57" r:id="rId6"/>
    <p:sldLayoutId id="214748366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Researching Mental Health Disorders in the Era of Social Media: Systematic Review</a:t>
            </a: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Akkapon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Wongkoblab</a:t>
            </a:r>
            <a:r>
              <a:rPr lang="en-US" sz="2400" dirty="0">
                <a:solidFill>
                  <a:schemeClr val="bg1"/>
                </a:solidFill>
              </a:rPr>
              <a:t>, Miguel A. </a:t>
            </a:r>
            <a:r>
              <a:rPr lang="en-US" sz="2400" dirty="0" err="1">
                <a:solidFill>
                  <a:schemeClr val="bg1"/>
                </a:solidFill>
              </a:rPr>
              <a:t>Vadillo</a:t>
            </a:r>
            <a:r>
              <a:rPr lang="en-US" sz="2400" dirty="0">
                <a:solidFill>
                  <a:schemeClr val="bg1"/>
                </a:solidFill>
              </a:rPr>
              <a:t>, Vasa </a:t>
            </a:r>
            <a:r>
              <a:rPr lang="en-US" sz="2400" dirty="0" err="1">
                <a:solidFill>
                  <a:schemeClr val="bg1"/>
                </a:solidFill>
              </a:rPr>
              <a:t>Curcin</a:t>
            </a:r>
            <a:endParaRPr lang="en-US" sz="24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C715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dirty="0">
              <a:solidFill>
                <a:srgbClr val="FFC7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84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A702C497-3B1D-4862-BA29-6EC0434B4AF9}"/>
              </a:ext>
            </a:extLst>
          </p:cNvPr>
          <p:cNvGrpSpPr/>
          <p:nvPr/>
        </p:nvGrpSpPr>
        <p:grpSpPr>
          <a:xfrm>
            <a:off x="4471519" y="74"/>
            <a:ext cx="918176" cy="970666"/>
            <a:chOff x="4471519" y="74"/>
            <a:chExt cx="918176" cy="970666"/>
          </a:xfrm>
        </p:grpSpPr>
        <p:pic>
          <p:nvPicPr>
            <p:cNvPr id="1032" name="Picture 8" descr="Resultado de imagem para white database png">
              <a:extLst>
                <a:ext uri="{FF2B5EF4-FFF2-40B4-BE49-F238E27FC236}">
                  <a16:creationId xmlns:a16="http://schemas.microsoft.com/office/drawing/2014/main" id="{41C4A264-F159-441C-A75E-E113172781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1519" y="74"/>
              <a:ext cx="593938" cy="594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Resultado de imagem para white logo mysql png">
              <a:extLst>
                <a:ext uri="{FF2B5EF4-FFF2-40B4-BE49-F238E27FC236}">
                  <a16:creationId xmlns:a16="http://schemas.microsoft.com/office/drawing/2014/main" id="{5AC59119-5BF6-4652-BEB3-6CFCD15964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9165" y="200210"/>
              <a:ext cx="770530" cy="770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2" name="Conector angulado 48">
            <a:extLst>
              <a:ext uri="{FF2B5EF4-FFF2-40B4-BE49-F238E27FC236}">
                <a16:creationId xmlns:a16="http://schemas.microsoft.com/office/drawing/2014/main" id="{5359E4A3-9257-45C6-883F-C8E1F093F000}"/>
              </a:ext>
            </a:extLst>
          </p:cNvPr>
          <p:cNvCxnSpPr>
            <a:cxnSpLocks/>
            <a:endCxn id="26" idx="0"/>
          </p:cNvCxnSpPr>
          <p:nvPr/>
        </p:nvCxnSpPr>
        <p:spPr>
          <a:xfrm rot="5400000">
            <a:off x="727830" y="2258290"/>
            <a:ext cx="660856" cy="2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Conector angulado 44">
            <a:extLst>
              <a:ext uri="{FF2B5EF4-FFF2-40B4-BE49-F238E27FC236}">
                <a16:creationId xmlns:a16="http://schemas.microsoft.com/office/drawing/2014/main" id="{0FB2E712-D3CE-48B3-A11B-AB71FA93B426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3683428" y="1591964"/>
            <a:ext cx="432000" cy="525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8539181C-F20A-4A08-B988-292D11968EF7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895266" y="3024435"/>
            <a:ext cx="0" cy="756000"/>
          </a:xfrm>
          <a:prstGeom prst="line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Google Shape;3977;p29">
            <a:extLst>
              <a:ext uri="{FF2B5EF4-FFF2-40B4-BE49-F238E27FC236}">
                <a16:creationId xmlns:a16="http://schemas.microsoft.com/office/drawing/2014/main" id="{543D133F-C5CF-47BF-82E7-DE5B7C7DC014}"/>
              </a:ext>
            </a:extLst>
          </p:cNvPr>
          <p:cNvSpPr/>
          <p:nvPr/>
        </p:nvSpPr>
        <p:spPr>
          <a:xfrm>
            <a:off x="3202388" y="177679"/>
            <a:ext cx="1401503" cy="505348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  <a:endParaRPr sz="1200" b="1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6" name="Google Shape;3978;p29">
            <a:extLst>
              <a:ext uri="{FF2B5EF4-FFF2-40B4-BE49-F238E27FC236}">
                <a16:creationId xmlns:a16="http://schemas.microsoft.com/office/drawing/2014/main" id="{401BACE7-F865-44AF-BE4B-BEA16963C08A}"/>
              </a:ext>
            </a:extLst>
          </p:cNvPr>
          <p:cNvSpPr/>
          <p:nvPr/>
        </p:nvSpPr>
        <p:spPr>
          <a:xfrm>
            <a:off x="3179165" y="1808226"/>
            <a:ext cx="1440000" cy="432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sz="1200" b="1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8" name="Google Shape;3978;p29">
            <a:extLst>
              <a:ext uri="{FF2B5EF4-FFF2-40B4-BE49-F238E27FC236}">
                <a16:creationId xmlns:a16="http://schemas.microsoft.com/office/drawing/2014/main" id="{D9A4379F-DC93-4461-BE20-BC3E3A6768BC}"/>
              </a:ext>
            </a:extLst>
          </p:cNvPr>
          <p:cNvSpPr/>
          <p:nvPr/>
        </p:nvSpPr>
        <p:spPr>
          <a:xfrm>
            <a:off x="338257" y="1808226"/>
            <a:ext cx="1440000" cy="432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b="1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9" name="Google Shape;3978;p29">
            <a:extLst>
              <a:ext uri="{FF2B5EF4-FFF2-40B4-BE49-F238E27FC236}">
                <a16:creationId xmlns:a16="http://schemas.microsoft.com/office/drawing/2014/main" id="{C91DAAB5-A8DA-4A22-951F-3C5F0894DAE8}"/>
              </a:ext>
            </a:extLst>
          </p:cNvPr>
          <p:cNvSpPr/>
          <p:nvPr/>
        </p:nvSpPr>
        <p:spPr>
          <a:xfrm>
            <a:off x="6153294" y="1840034"/>
            <a:ext cx="1440000" cy="432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sz="1200" b="1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0" name="Google Shape;3978;p29">
            <a:extLst>
              <a:ext uri="{FF2B5EF4-FFF2-40B4-BE49-F238E27FC236}">
                <a16:creationId xmlns:a16="http://schemas.microsoft.com/office/drawing/2014/main" id="{9C3BAFC1-7678-4748-B610-14DBD940CFF2}"/>
              </a:ext>
            </a:extLst>
          </p:cNvPr>
          <p:cNvSpPr/>
          <p:nvPr/>
        </p:nvSpPr>
        <p:spPr>
          <a:xfrm>
            <a:off x="3200287" y="4074026"/>
            <a:ext cx="1399325" cy="360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sz="1200" b="1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1" name="Google Shape;3979;p29">
            <a:extLst>
              <a:ext uri="{FF2B5EF4-FFF2-40B4-BE49-F238E27FC236}">
                <a16:creationId xmlns:a16="http://schemas.microsoft.com/office/drawing/2014/main" id="{06430A0E-872A-423D-AE02-037530511363}"/>
              </a:ext>
            </a:extLst>
          </p:cNvPr>
          <p:cNvSpPr/>
          <p:nvPr/>
        </p:nvSpPr>
        <p:spPr>
          <a:xfrm>
            <a:off x="338258" y="1072835"/>
            <a:ext cx="7255036" cy="432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b="1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3" name="Google Shape;3979;p29">
            <a:extLst>
              <a:ext uri="{FF2B5EF4-FFF2-40B4-BE49-F238E27FC236}">
                <a16:creationId xmlns:a16="http://schemas.microsoft.com/office/drawing/2014/main" id="{F405DA63-C7A5-4291-BD04-51A4EB6AD4EF}"/>
              </a:ext>
            </a:extLst>
          </p:cNvPr>
          <p:cNvSpPr/>
          <p:nvPr/>
        </p:nvSpPr>
        <p:spPr>
          <a:xfrm>
            <a:off x="1905297" y="2582672"/>
            <a:ext cx="1260000" cy="4392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 Pessoais</a:t>
            </a:r>
          </a:p>
        </p:txBody>
      </p:sp>
      <p:sp>
        <p:nvSpPr>
          <p:cNvPr id="24" name="Google Shape;3979;p29">
            <a:extLst>
              <a:ext uri="{FF2B5EF4-FFF2-40B4-BE49-F238E27FC236}">
                <a16:creationId xmlns:a16="http://schemas.microsoft.com/office/drawing/2014/main" id="{6A81D9A4-51EA-4371-AB3A-2D17F727AC32}"/>
              </a:ext>
            </a:extLst>
          </p:cNvPr>
          <p:cNvSpPr/>
          <p:nvPr/>
        </p:nvSpPr>
        <p:spPr>
          <a:xfrm>
            <a:off x="3265266" y="2585236"/>
            <a:ext cx="1260000" cy="4392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negativas</a:t>
            </a:r>
            <a:endParaRPr sz="1200" b="1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9;p29">
            <a:extLst>
              <a:ext uri="{FF2B5EF4-FFF2-40B4-BE49-F238E27FC236}">
                <a16:creationId xmlns:a16="http://schemas.microsoft.com/office/drawing/2014/main" id="{033331FD-0258-4767-8C13-C94B6D235A3D}"/>
              </a:ext>
            </a:extLst>
          </p:cNvPr>
          <p:cNvSpPr/>
          <p:nvPr/>
        </p:nvSpPr>
        <p:spPr>
          <a:xfrm>
            <a:off x="4718480" y="2589409"/>
            <a:ext cx="1260000" cy="4392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absolutistas</a:t>
            </a:r>
            <a:endParaRPr sz="1200" b="1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" name="Google Shape;3979;p29">
            <a:extLst>
              <a:ext uri="{FF2B5EF4-FFF2-40B4-BE49-F238E27FC236}">
                <a16:creationId xmlns:a16="http://schemas.microsoft.com/office/drawing/2014/main" id="{E67CFD4C-FB29-4AEB-BA1D-ED0C86C6706D}"/>
              </a:ext>
            </a:extLst>
          </p:cNvPr>
          <p:cNvSpPr/>
          <p:nvPr/>
        </p:nvSpPr>
        <p:spPr>
          <a:xfrm>
            <a:off x="338257" y="2588719"/>
            <a:ext cx="1440000" cy="4392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Emoções</a:t>
            </a:r>
            <a:endParaRPr sz="1200" b="1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7" name="Google Shape;3978;p29">
            <a:extLst>
              <a:ext uri="{FF2B5EF4-FFF2-40B4-BE49-F238E27FC236}">
                <a16:creationId xmlns:a16="http://schemas.microsoft.com/office/drawing/2014/main" id="{8B5605AE-8B15-4404-8119-86E0BD2AC7DB}"/>
              </a:ext>
            </a:extLst>
          </p:cNvPr>
          <p:cNvSpPr/>
          <p:nvPr/>
        </p:nvSpPr>
        <p:spPr>
          <a:xfrm>
            <a:off x="3200895" y="3494093"/>
            <a:ext cx="1399325" cy="360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.</a:t>
            </a:r>
            <a:r>
              <a:rPr lang="pt-BR" sz="1200" b="1" dirty="0" err="1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csv</a:t>
            </a:r>
            <a:endParaRPr sz="1200" b="1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28" name="Conector angulado 43">
            <a:extLst>
              <a:ext uri="{FF2B5EF4-FFF2-40B4-BE49-F238E27FC236}">
                <a16:creationId xmlns:a16="http://schemas.microsoft.com/office/drawing/2014/main" id="{7D54EFB4-6D61-489F-8523-8954FF7184AF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3718874" y="867292"/>
            <a:ext cx="368533" cy="1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Conector angulado 45">
            <a:extLst>
              <a:ext uri="{FF2B5EF4-FFF2-40B4-BE49-F238E27FC236}">
                <a16:creationId xmlns:a16="http://schemas.microsoft.com/office/drawing/2014/main" id="{41D22E23-5D60-4857-BBB9-DDB4E05DF9A3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 rot="5400000">
            <a:off x="3724711" y="2410782"/>
            <a:ext cx="345010" cy="3899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Conector angulado 47">
            <a:extLst>
              <a:ext uri="{FF2B5EF4-FFF2-40B4-BE49-F238E27FC236}">
                <a16:creationId xmlns:a16="http://schemas.microsoft.com/office/drawing/2014/main" id="{269FD430-88D1-4E41-BA49-2866CE6DB0BE}"/>
              </a:ext>
            </a:extLst>
          </p:cNvPr>
          <p:cNvCxnSpPr>
            <a:cxnSpLocks/>
            <a:endCxn id="27" idx="0"/>
          </p:cNvCxnSpPr>
          <p:nvPr/>
        </p:nvCxnSpPr>
        <p:spPr>
          <a:xfrm rot="16200000" flipH="1">
            <a:off x="3720331" y="3313866"/>
            <a:ext cx="352866" cy="7587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ector angulado 55">
            <a:extLst>
              <a:ext uri="{FF2B5EF4-FFF2-40B4-BE49-F238E27FC236}">
                <a16:creationId xmlns:a16="http://schemas.microsoft.com/office/drawing/2014/main" id="{4D33EB45-C083-4C53-A5C6-B7E310B521C8}"/>
              </a:ext>
            </a:extLst>
          </p:cNvPr>
          <p:cNvCxnSpPr>
            <a:cxnSpLocks/>
          </p:cNvCxnSpPr>
          <p:nvPr/>
        </p:nvCxnSpPr>
        <p:spPr>
          <a:xfrm rot="5400000">
            <a:off x="878623" y="1667173"/>
            <a:ext cx="360000" cy="731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Conector angulado 57">
            <a:extLst>
              <a:ext uri="{FF2B5EF4-FFF2-40B4-BE49-F238E27FC236}">
                <a16:creationId xmlns:a16="http://schemas.microsoft.com/office/drawing/2014/main" id="{5AAC4D31-DF14-44A9-8954-FE5E2232BEA1}"/>
              </a:ext>
            </a:extLst>
          </p:cNvPr>
          <p:cNvCxnSpPr>
            <a:stCxn id="27" idx="2"/>
            <a:endCxn id="20" idx="0"/>
          </p:cNvCxnSpPr>
          <p:nvPr/>
        </p:nvCxnSpPr>
        <p:spPr>
          <a:xfrm rot="5400000">
            <a:off x="3790288" y="3963755"/>
            <a:ext cx="219933" cy="608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ector angulado 59">
            <a:extLst>
              <a:ext uri="{FF2B5EF4-FFF2-40B4-BE49-F238E27FC236}">
                <a16:creationId xmlns:a16="http://schemas.microsoft.com/office/drawing/2014/main" id="{BBA66006-0974-43A0-938A-4590098B641C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rot="5400000">
            <a:off x="3046008" y="1729515"/>
            <a:ext cx="342446" cy="1363868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ector angulado 60">
            <a:extLst>
              <a:ext uri="{FF2B5EF4-FFF2-40B4-BE49-F238E27FC236}">
                <a16:creationId xmlns:a16="http://schemas.microsoft.com/office/drawing/2014/main" id="{51DC28D3-5412-4926-9114-860469F5CE97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rot="16200000" flipH="1">
            <a:off x="4449231" y="1690159"/>
            <a:ext cx="349183" cy="1449315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Conector angulado 65">
            <a:extLst>
              <a:ext uri="{FF2B5EF4-FFF2-40B4-BE49-F238E27FC236}">
                <a16:creationId xmlns:a16="http://schemas.microsoft.com/office/drawing/2014/main" id="{5A12C9FB-9407-49A2-B114-A23E406D69C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16200000" flipH="1">
            <a:off x="2246320" y="1839855"/>
            <a:ext cx="466174" cy="2842301"/>
          </a:xfrm>
          <a:prstGeom prst="bentConnector3">
            <a:avLst>
              <a:gd name="adj1" fmla="val 50000"/>
            </a:avLst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ector angulado 66">
            <a:extLst>
              <a:ext uri="{FF2B5EF4-FFF2-40B4-BE49-F238E27FC236}">
                <a16:creationId xmlns:a16="http://schemas.microsoft.com/office/drawing/2014/main" id="{0CE22F6C-3752-4D4C-9A8B-1F807112A0CE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16200000" flipH="1">
            <a:off x="2981817" y="2575351"/>
            <a:ext cx="472221" cy="1365261"/>
          </a:xfrm>
          <a:prstGeom prst="bentConnector3">
            <a:avLst>
              <a:gd name="adj1" fmla="val 50000"/>
            </a:avLst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67">
            <a:extLst>
              <a:ext uri="{FF2B5EF4-FFF2-40B4-BE49-F238E27FC236}">
                <a16:creationId xmlns:a16="http://schemas.microsoft.com/office/drawing/2014/main" id="{399F1158-8323-4A46-B6A8-E63D74E347D5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rot="5400000">
            <a:off x="4391777" y="2537390"/>
            <a:ext cx="465484" cy="1447922"/>
          </a:xfrm>
          <a:prstGeom prst="bentConnector3">
            <a:avLst>
              <a:gd name="adj1" fmla="val 50000"/>
            </a:avLst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angulado 89">
            <a:extLst>
              <a:ext uri="{FF2B5EF4-FFF2-40B4-BE49-F238E27FC236}">
                <a16:creationId xmlns:a16="http://schemas.microsoft.com/office/drawing/2014/main" id="{4CC92D36-096F-4D1A-9337-AFE6FCFB625B}"/>
              </a:ext>
            </a:extLst>
          </p:cNvPr>
          <p:cNvCxnSpPr>
            <a:cxnSpLocks/>
          </p:cNvCxnSpPr>
          <p:nvPr/>
        </p:nvCxnSpPr>
        <p:spPr>
          <a:xfrm rot="5400000">
            <a:off x="6693561" y="1662324"/>
            <a:ext cx="360000" cy="524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ector angulado 120">
            <a:extLst>
              <a:ext uri="{FF2B5EF4-FFF2-40B4-BE49-F238E27FC236}">
                <a16:creationId xmlns:a16="http://schemas.microsoft.com/office/drawing/2014/main" id="{0F913C39-9BA1-4A7A-99EB-202EA1516835}"/>
              </a:ext>
            </a:extLst>
          </p:cNvPr>
          <p:cNvCxnSpPr>
            <a:cxnSpLocks/>
            <a:stCxn id="51" idx="2"/>
            <a:endCxn id="27" idx="0"/>
          </p:cNvCxnSpPr>
          <p:nvPr/>
        </p:nvCxnSpPr>
        <p:spPr>
          <a:xfrm rot="5400000">
            <a:off x="5154736" y="1775534"/>
            <a:ext cx="464381" cy="2972736"/>
          </a:xfrm>
          <a:prstGeom prst="bentConnector3">
            <a:avLst>
              <a:gd name="adj1" fmla="val 50000"/>
            </a:avLst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Retângulo 47">
            <a:extLst>
              <a:ext uri="{FF2B5EF4-FFF2-40B4-BE49-F238E27FC236}">
                <a16:creationId xmlns:a16="http://schemas.microsoft.com/office/drawing/2014/main" id="{5366BC79-B9E6-4F04-8229-FC541E38AA4B}"/>
              </a:ext>
            </a:extLst>
          </p:cNvPr>
          <p:cNvSpPr/>
          <p:nvPr/>
        </p:nvSpPr>
        <p:spPr>
          <a:xfrm>
            <a:off x="172348" y="4703352"/>
            <a:ext cx="256802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fld id="{00000000-1234-1234-1234-123412341234}" type="slidenum">
              <a:rPr lang="en" sz="1200">
                <a:solidFill>
                  <a:srgbClr val="FFD347"/>
                </a:solidFill>
                <a:latin typeface="Dosis Light" charset="0"/>
              </a:rPr>
              <a:pPr/>
              <a:t>12</a:t>
            </a:fld>
            <a:endParaRPr lang="pt-BR" sz="1200" dirty="0">
              <a:solidFill>
                <a:srgbClr val="FFD347"/>
              </a:solidFill>
              <a:latin typeface="Dosis Light" charset="0"/>
            </a:endParaRPr>
          </a:p>
        </p:txBody>
      </p:sp>
      <p:sp>
        <p:nvSpPr>
          <p:cNvPr id="51" name="Google Shape;3979;p29">
            <a:extLst>
              <a:ext uri="{FF2B5EF4-FFF2-40B4-BE49-F238E27FC236}">
                <a16:creationId xmlns:a16="http://schemas.microsoft.com/office/drawing/2014/main" id="{7ACC03E4-2963-41F1-9F9D-90D36EC4D464}"/>
              </a:ext>
            </a:extLst>
          </p:cNvPr>
          <p:cNvSpPr/>
          <p:nvPr/>
        </p:nvSpPr>
        <p:spPr>
          <a:xfrm>
            <a:off x="6153294" y="2590512"/>
            <a:ext cx="1440000" cy="4392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Positivo + Negativo</a:t>
            </a:r>
            <a:endParaRPr sz="1200" b="1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70" name="Google Shape;3978;p29">
            <a:extLst>
              <a:ext uri="{FF2B5EF4-FFF2-40B4-BE49-F238E27FC236}">
                <a16:creationId xmlns:a16="http://schemas.microsoft.com/office/drawing/2014/main" id="{39D93D19-99D9-47C7-8C82-07783125C6A1}"/>
              </a:ext>
            </a:extLst>
          </p:cNvPr>
          <p:cNvSpPr/>
          <p:nvPr/>
        </p:nvSpPr>
        <p:spPr>
          <a:xfrm>
            <a:off x="3200287" y="4653959"/>
            <a:ext cx="1399325" cy="360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sz="1200" b="1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1031" name="Conector de Seta Reta 1030">
            <a:extLst>
              <a:ext uri="{FF2B5EF4-FFF2-40B4-BE49-F238E27FC236}">
                <a16:creationId xmlns:a16="http://schemas.microsoft.com/office/drawing/2014/main" id="{E036954A-E8E3-4D32-88E5-A26A1B30177B}"/>
              </a:ext>
            </a:extLst>
          </p:cNvPr>
          <p:cNvCxnSpPr>
            <a:cxnSpLocks/>
            <a:stCxn id="20" idx="2"/>
            <a:endCxn id="70" idx="0"/>
          </p:cNvCxnSpPr>
          <p:nvPr/>
        </p:nvCxnSpPr>
        <p:spPr>
          <a:xfrm>
            <a:off x="3899950" y="4434026"/>
            <a:ext cx="0" cy="219933"/>
          </a:xfrm>
          <a:prstGeom prst="straightConnector1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9530132-C72D-47EE-91C2-9001D443D4CF}"/>
              </a:ext>
            </a:extLst>
          </p:cNvPr>
          <p:cNvCxnSpPr>
            <a:cxnSpLocks/>
            <a:stCxn id="19" idx="2"/>
            <a:endCxn id="51" idx="0"/>
          </p:cNvCxnSpPr>
          <p:nvPr/>
        </p:nvCxnSpPr>
        <p:spPr>
          <a:xfrm>
            <a:off x="6873294" y="2272034"/>
            <a:ext cx="0" cy="318478"/>
          </a:xfrm>
          <a:prstGeom prst="straightConnector1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107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7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0"/>
                            </p:stCondLst>
                            <p:childTnLst>
                              <p:par>
                                <p:cTn id="8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1000"/>
                            </p:stCondLst>
                            <p:childTnLst>
                              <p:par>
                                <p:cTn id="10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2000"/>
                            </p:stCondLst>
                            <p:childTnLst>
                              <p:par>
                                <p:cTn id="10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3000"/>
                            </p:stCondLst>
                            <p:childTnLst>
                              <p:par>
                                <p:cTn id="1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4000"/>
                            </p:stCondLst>
                            <p:childTnLst>
                              <p:par>
                                <p:cTn id="1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51" grpId="0" animBg="1"/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Pré-processamento</a:t>
            </a:r>
          </a:p>
        </p:txBody>
      </p:sp>
    </p:spTree>
    <p:extLst>
      <p:ext uri="{BB962C8B-B14F-4D97-AF65-F5344CB8AC3E}">
        <p14:creationId xmlns:p14="http://schemas.microsoft.com/office/powerpoint/2010/main" val="411784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08994" y="571210"/>
            <a:ext cx="6417854" cy="469315"/>
          </a:xfrm>
        </p:spPr>
        <p:txBody>
          <a:bodyPr/>
          <a:lstStyle/>
          <a:p>
            <a:r>
              <a:rPr lang="pt-BR" sz="2800" dirty="0">
                <a:solidFill>
                  <a:schemeClr val="bg1"/>
                </a:solidFill>
              </a:rPr>
              <a:t>Eu amo rosas. Elas são adoráveis e amorosas.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1849821" y="1707274"/>
            <a:ext cx="1828800" cy="63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endParaRPr lang="pt-BR" sz="2000" dirty="0">
              <a:solidFill>
                <a:schemeClr val="bg1"/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7" name="Forma 6"/>
          <p:cNvCxnSpPr>
            <a:endCxn id="5" idx="0"/>
          </p:cNvCxnSpPr>
          <p:nvPr/>
        </p:nvCxnSpPr>
        <p:spPr>
          <a:xfrm>
            <a:off x="1807779" y="977461"/>
            <a:ext cx="956442" cy="729813"/>
          </a:xfrm>
          <a:prstGeom prst="curvedConnector2">
            <a:avLst/>
          </a:prstGeom>
          <a:ln w="19050">
            <a:solidFill>
              <a:srgbClr val="FFD34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Forma 6"/>
          <p:cNvCxnSpPr>
            <a:stCxn id="5" idx="0"/>
          </p:cNvCxnSpPr>
          <p:nvPr/>
        </p:nvCxnSpPr>
        <p:spPr>
          <a:xfrm rot="5400000" flipH="1" flipV="1">
            <a:off x="4270158" y="-496941"/>
            <a:ext cx="698279" cy="3710152"/>
          </a:xfrm>
          <a:prstGeom prst="curvedConnector2">
            <a:avLst/>
          </a:prstGeom>
          <a:ln w="19050">
            <a:solidFill>
              <a:srgbClr val="FFD34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Seta para baixo 32"/>
          <p:cNvSpPr/>
          <p:nvPr/>
        </p:nvSpPr>
        <p:spPr>
          <a:xfrm>
            <a:off x="2364827" y="2249214"/>
            <a:ext cx="241738" cy="451945"/>
          </a:xfrm>
          <a:prstGeom prst="downArrow">
            <a:avLst/>
          </a:prstGeom>
          <a:solidFill>
            <a:srgbClr val="FFD34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7" name="Espaço Reservado para Texto 3"/>
          <p:cNvSpPr txBox="1">
            <a:spLocks/>
          </p:cNvSpPr>
          <p:nvPr/>
        </p:nvSpPr>
        <p:spPr>
          <a:xfrm>
            <a:off x="2159877" y="2522483"/>
            <a:ext cx="688427" cy="40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am</a:t>
            </a:r>
            <a:endParaRPr lang="pt-BR" sz="2000" dirty="0">
              <a:solidFill>
                <a:schemeClr val="bg1"/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V="1">
            <a:off x="1534510" y="924434"/>
            <a:ext cx="599090" cy="10510"/>
          </a:xfrm>
          <a:prstGeom prst="line">
            <a:avLst/>
          </a:prstGeom>
          <a:ln w="19050">
            <a:solidFill>
              <a:srgbClr val="FFD34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764924" y="940676"/>
            <a:ext cx="1213945" cy="5255"/>
          </a:xfrm>
          <a:prstGeom prst="line">
            <a:avLst/>
          </a:prstGeom>
          <a:ln w="19050">
            <a:solidFill>
              <a:srgbClr val="FFD34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5475890" y="536028"/>
            <a:ext cx="189186" cy="409903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Espaço Reservado para Texto 3"/>
          <p:cNvSpPr txBox="1">
            <a:spLocks/>
          </p:cNvSpPr>
          <p:nvPr/>
        </p:nvSpPr>
        <p:spPr>
          <a:xfrm>
            <a:off x="5286704" y="78828"/>
            <a:ext cx="1828800" cy="35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 Word</a:t>
            </a:r>
          </a:p>
        </p:txBody>
      </p:sp>
      <p:cxnSp>
        <p:nvCxnSpPr>
          <p:cNvPr id="22" name="Forma 6"/>
          <p:cNvCxnSpPr>
            <a:endCxn id="26" idx="0"/>
          </p:cNvCxnSpPr>
          <p:nvPr/>
        </p:nvCxnSpPr>
        <p:spPr>
          <a:xfrm>
            <a:off x="1144493" y="957956"/>
            <a:ext cx="5530054" cy="582870"/>
          </a:xfrm>
          <a:prstGeom prst="curved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5203098" y="1540826"/>
            <a:ext cx="2942897" cy="87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Named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Entity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Recognition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classificação em categorias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bg1"/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bg1"/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5510407" y="2730238"/>
            <a:ext cx="2006402" cy="45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Pronome pessoal  	+1</a:t>
            </a:r>
          </a:p>
        </p:txBody>
      </p:sp>
      <p:sp>
        <p:nvSpPr>
          <p:cNvPr id="32" name="Seta para baixo 32"/>
          <p:cNvSpPr/>
          <p:nvPr/>
        </p:nvSpPr>
        <p:spPr>
          <a:xfrm>
            <a:off x="6371896" y="2432549"/>
            <a:ext cx="241738" cy="451945"/>
          </a:xfrm>
          <a:prstGeom prst="downArrow">
            <a:avLst/>
          </a:prstGeom>
          <a:solidFill>
            <a:srgbClr val="FFD34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971550" y="430925"/>
            <a:ext cx="562960" cy="578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F600AA04-278A-4195-A957-D8C2F85B5617}"/>
              </a:ext>
            </a:extLst>
          </p:cNvPr>
          <p:cNvSpPr txBox="1">
            <a:spLocks/>
          </p:cNvSpPr>
          <p:nvPr/>
        </p:nvSpPr>
        <p:spPr>
          <a:xfrm>
            <a:off x="232964" y="3440298"/>
            <a:ext cx="638067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Bag-</a:t>
            </a: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of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-</a:t>
            </a: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: - utiliza todas as palavras do texto, a frequência 	               de cada palavra e associa isso a classe do treino</a:t>
            </a: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FE81B8BC-A658-41B8-949C-94A8D27C4B68}"/>
              </a:ext>
            </a:extLst>
          </p:cNvPr>
          <p:cNvSpPr txBox="1">
            <a:spLocks/>
          </p:cNvSpPr>
          <p:nvPr/>
        </p:nvSpPr>
        <p:spPr>
          <a:xfrm>
            <a:off x="232964" y="4214521"/>
            <a:ext cx="6070797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: - palavras do texto são associadas a tokens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  <p:bldP spid="47" grpId="0"/>
      <p:bldP spid="55" grpId="0"/>
      <p:bldP spid="26" grpId="0"/>
      <p:bldP spid="31" grpId="0"/>
      <p:bldP spid="32" grpId="0" animBg="1"/>
      <p:bldP spid="15" grpId="0" animBg="1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Corretor Ortográfico</a:t>
            </a:r>
          </a:p>
        </p:txBody>
      </p:sp>
    </p:spTree>
    <p:extLst>
      <p:ext uri="{BB962C8B-B14F-4D97-AF65-F5344CB8AC3E}">
        <p14:creationId xmlns:p14="http://schemas.microsoft.com/office/powerpoint/2010/main" val="92384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00">
        <p:fade/>
      </p:transition>
    </mc:Choice>
    <mc:Fallback xmlns="">
      <p:transition spd="med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098501" y="287674"/>
            <a:ext cx="3458785" cy="469315"/>
          </a:xfrm>
        </p:spPr>
        <p:txBody>
          <a:bodyPr/>
          <a:lstStyle/>
          <a:p>
            <a:r>
              <a:rPr lang="pt-BR" sz="2800" dirty="0" err="1">
                <a:solidFill>
                  <a:schemeClr val="bg1"/>
                </a:solidFill>
              </a:rPr>
              <a:t>Vc</a:t>
            </a:r>
            <a:r>
              <a:rPr lang="pt-BR" sz="2800" dirty="0">
                <a:solidFill>
                  <a:schemeClr val="bg1"/>
                </a:solidFill>
              </a:rPr>
              <a:t> esta muito </a:t>
            </a:r>
            <a:r>
              <a:rPr lang="pt-BR" sz="2800" dirty="0" err="1">
                <a:solidFill>
                  <a:schemeClr val="bg1"/>
                </a:solidFill>
              </a:rPr>
              <a:t>carent</a:t>
            </a:r>
            <a:r>
              <a:rPr lang="pt-BR" sz="2800" dirty="0">
                <a:solidFill>
                  <a:schemeClr val="bg1"/>
                </a:solidFill>
              </a:rPr>
              <a:t>  </a:t>
            </a:r>
            <a:r>
              <a:rPr lang="pt-BR" sz="2800" dirty="0" err="1">
                <a:solidFill>
                  <a:schemeClr val="bg1"/>
                </a:solidFill>
              </a:rPr>
              <a:t>hj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7ABF9135-B7BD-415D-8935-A07591D483E0}"/>
              </a:ext>
            </a:extLst>
          </p:cNvPr>
          <p:cNvSpPr/>
          <p:nvPr/>
        </p:nvSpPr>
        <p:spPr>
          <a:xfrm>
            <a:off x="2112681" y="202617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0B5DC94-CBC2-41EC-80C4-A8C41D91392F}"/>
              </a:ext>
            </a:extLst>
          </p:cNvPr>
          <p:cNvCxnSpPr>
            <a:cxnSpLocks/>
          </p:cNvCxnSpPr>
          <p:nvPr/>
        </p:nvCxnSpPr>
        <p:spPr>
          <a:xfrm>
            <a:off x="4038537" y="628787"/>
            <a:ext cx="864637" cy="0"/>
          </a:xfrm>
          <a:prstGeom prst="line">
            <a:avLst/>
          </a:prstGeom>
          <a:solidFill>
            <a:srgbClr val="FFD347"/>
          </a:solidFill>
          <a:ln>
            <a:solidFill>
              <a:srgbClr val="FFD347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3" name="Seta para baixo 32">
            <a:extLst>
              <a:ext uri="{FF2B5EF4-FFF2-40B4-BE49-F238E27FC236}">
                <a16:creationId xmlns:a16="http://schemas.microsoft.com/office/drawing/2014/main" id="{16128E0B-EB53-4544-88B3-7377FD327A9F}"/>
              </a:ext>
            </a:extLst>
          </p:cNvPr>
          <p:cNvSpPr/>
          <p:nvPr/>
        </p:nvSpPr>
        <p:spPr>
          <a:xfrm>
            <a:off x="4351810" y="795718"/>
            <a:ext cx="241738" cy="451945"/>
          </a:xfrm>
          <a:prstGeom prst="downArrow">
            <a:avLst/>
          </a:prstGeom>
          <a:solidFill>
            <a:srgbClr val="FFC7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7C9CA82-7D25-4AE3-820A-A8A9189CB1FF}"/>
              </a:ext>
            </a:extLst>
          </p:cNvPr>
          <p:cNvSpPr txBox="1"/>
          <p:nvPr/>
        </p:nvSpPr>
        <p:spPr>
          <a:xfrm>
            <a:off x="4203269" y="134078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45" name="Seta para baixo 32">
            <a:extLst>
              <a:ext uri="{FF2B5EF4-FFF2-40B4-BE49-F238E27FC236}">
                <a16:creationId xmlns:a16="http://schemas.microsoft.com/office/drawing/2014/main" id="{95886A1B-C680-483C-BCE1-F0FB94395CCD}"/>
              </a:ext>
            </a:extLst>
          </p:cNvPr>
          <p:cNvSpPr/>
          <p:nvPr/>
        </p:nvSpPr>
        <p:spPr>
          <a:xfrm>
            <a:off x="2229100" y="794200"/>
            <a:ext cx="241738" cy="451945"/>
          </a:xfrm>
          <a:prstGeom prst="downArrow">
            <a:avLst/>
          </a:prstGeom>
          <a:solidFill>
            <a:srgbClr val="FFC7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7EB6135-C931-4666-8181-792DCDB4B18F}"/>
              </a:ext>
            </a:extLst>
          </p:cNvPr>
          <p:cNvSpPr txBox="1"/>
          <p:nvPr/>
        </p:nvSpPr>
        <p:spPr>
          <a:xfrm>
            <a:off x="2082384" y="1340272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osis Light"/>
                <a:sym typeface="Dosis Light"/>
              </a:rPr>
              <a:t>Gíria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DA667050-6BD0-48C3-8E69-0851995DC298}"/>
              </a:ext>
            </a:extLst>
          </p:cNvPr>
          <p:cNvSpPr/>
          <p:nvPr/>
        </p:nvSpPr>
        <p:spPr>
          <a:xfrm>
            <a:off x="4942502" y="202617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9" name="Seta para baixo 32">
            <a:extLst>
              <a:ext uri="{FF2B5EF4-FFF2-40B4-BE49-F238E27FC236}">
                <a16:creationId xmlns:a16="http://schemas.microsoft.com/office/drawing/2014/main" id="{78F9C0A8-0A57-4DE4-B1E9-EA2FD0022F9D}"/>
              </a:ext>
            </a:extLst>
          </p:cNvPr>
          <p:cNvSpPr/>
          <p:nvPr/>
        </p:nvSpPr>
        <p:spPr>
          <a:xfrm>
            <a:off x="5058922" y="794200"/>
            <a:ext cx="241738" cy="451945"/>
          </a:xfrm>
          <a:prstGeom prst="downArrow">
            <a:avLst/>
          </a:prstGeom>
          <a:solidFill>
            <a:srgbClr val="FFC7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EB9A34A-E253-4D0A-850A-E4E0EBA77FBD}"/>
              </a:ext>
            </a:extLst>
          </p:cNvPr>
          <p:cNvSpPr txBox="1"/>
          <p:nvPr/>
        </p:nvSpPr>
        <p:spPr>
          <a:xfrm>
            <a:off x="4942502" y="1340272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osis Light"/>
                <a:sym typeface="Dosis Light"/>
              </a:rPr>
              <a:t>Gíria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4E16460D-9CEC-4161-A469-CC12F4812856}"/>
              </a:ext>
            </a:extLst>
          </p:cNvPr>
          <p:cNvCxnSpPr>
            <a:cxnSpLocks/>
          </p:cNvCxnSpPr>
          <p:nvPr/>
        </p:nvCxnSpPr>
        <p:spPr>
          <a:xfrm>
            <a:off x="2617555" y="628787"/>
            <a:ext cx="529686" cy="0"/>
          </a:xfrm>
          <a:prstGeom prst="line">
            <a:avLst/>
          </a:prstGeom>
          <a:solidFill>
            <a:srgbClr val="FFD347"/>
          </a:solidFill>
          <a:ln>
            <a:solidFill>
              <a:srgbClr val="FFD347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7" name="Seta para baixo 32">
            <a:extLst>
              <a:ext uri="{FF2B5EF4-FFF2-40B4-BE49-F238E27FC236}">
                <a16:creationId xmlns:a16="http://schemas.microsoft.com/office/drawing/2014/main" id="{0E68C0E3-D0F0-479F-92E2-1F218476FE03}"/>
              </a:ext>
            </a:extLst>
          </p:cNvPr>
          <p:cNvSpPr/>
          <p:nvPr/>
        </p:nvSpPr>
        <p:spPr>
          <a:xfrm>
            <a:off x="2761529" y="794201"/>
            <a:ext cx="241738" cy="451945"/>
          </a:xfrm>
          <a:prstGeom prst="downArrow">
            <a:avLst/>
          </a:prstGeom>
          <a:solidFill>
            <a:srgbClr val="FFC7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9CDBD861-1285-4DA4-B1AD-0943FE72874B}"/>
              </a:ext>
            </a:extLst>
          </p:cNvPr>
          <p:cNvSpPr txBox="1"/>
          <p:nvPr/>
        </p:nvSpPr>
        <p:spPr>
          <a:xfrm>
            <a:off x="2617555" y="134078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60" name="Seta para baixo 32">
            <a:extLst>
              <a:ext uri="{FF2B5EF4-FFF2-40B4-BE49-F238E27FC236}">
                <a16:creationId xmlns:a16="http://schemas.microsoft.com/office/drawing/2014/main" id="{D16EC92D-BE48-4CA6-AF0A-5D3953D01B06}"/>
              </a:ext>
            </a:extLst>
          </p:cNvPr>
          <p:cNvSpPr/>
          <p:nvPr/>
        </p:nvSpPr>
        <p:spPr>
          <a:xfrm>
            <a:off x="3147241" y="1912954"/>
            <a:ext cx="978928" cy="1035808"/>
          </a:xfrm>
          <a:prstGeom prst="downArrow">
            <a:avLst/>
          </a:prstGeom>
          <a:solidFill>
            <a:srgbClr val="FFC7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61" name="Título 2">
            <a:extLst>
              <a:ext uri="{FF2B5EF4-FFF2-40B4-BE49-F238E27FC236}">
                <a16:creationId xmlns:a16="http://schemas.microsoft.com/office/drawing/2014/main" id="{3D646D5C-2AD6-49AB-82E6-63830148111E}"/>
              </a:ext>
            </a:extLst>
          </p:cNvPr>
          <p:cNvSpPr txBox="1">
            <a:spLocks/>
          </p:cNvSpPr>
          <p:nvPr/>
        </p:nvSpPr>
        <p:spPr>
          <a:xfrm>
            <a:off x="4126168" y="2092304"/>
            <a:ext cx="2083245" cy="38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1400" dirty="0">
                <a:solidFill>
                  <a:schemeClr val="bg1"/>
                </a:solidFill>
              </a:rPr>
              <a:t>Após passar pelo corretor ortográfico</a:t>
            </a:r>
          </a:p>
        </p:txBody>
      </p:sp>
      <p:sp>
        <p:nvSpPr>
          <p:cNvPr id="62" name="Título 2">
            <a:extLst>
              <a:ext uri="{FF2B5EF4-FFF2-40B4-BE49-F238E27FC236}">
                <a16:creationId xmlns:a16="http://schemas.microsoft.com/office/drawing/2014/main" id="{AA5AA210-C53D-4073-8E5E-1E8832D3E4BB}"/>
              </a:ext>
            </a:extLst>
          </p:cNvPr>
          <p:cNvSpPr txBox="1">
            <a:spLocks/>
          </p:cNvSpPr>
          <p:nvPr/>
        </p:nvSpPr>
        <p:spPr>
          <a:xfrm>
            <a:off x="1781870" y="3182377"/>
            <a:ext cx="4092045" cy="46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2800" dirty="0">
                <a:solidFill>
                  <a:schemeClr val="bg1"/>
                </a:solidFill>
              </a:rPr>
              <a:t>Você está muito carente hoje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3515C4F-DA33-4660-A537-59B73A1FE55A}"/>
              </a:ext>
            </a:extLst>
          </p:cNvPr>
          <p:cNvSpPr txBox="1"/>
          <p:nvPr/>
        </p:nvSpPr>
        <p:spPr>
          <a:xfrm>
            <a:off x="2419366" y="4010745"/>
            <a:ext cx="189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osis Light"/>
                <a:sym typeface="Dosis Light"/>
              </a:rPr>
              <a:t>Diminui erros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29FDEBC0-AB67-4CFD-94C5-9AAE8B7828E2}"/>
              </a:ext>
            </a:extLst>
          </p:cNvPr>
          <p:cNvSpPr txBox="1"/>
          <p:nvPr/>
        </p:nvSpPr>
        <p:spPr>
          <a:xfrm>
            <a:off x="2419367" y="4360101"/>
            <a:ext cx="26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osis Light"/>
                <a:sym typeface="Dosis Light"/>
              </a:rPr>
              <a:t>Garante integridade das análises</a:t>
            </a:r>
          </a:p>
        </p:txBody>
      </p:sp>
      <p:sp>
        <p:nvSpPr>
          <p:cNvPr id="68" name="Seta para baixo 32">
            <a:extLst>
              <a:ext uri="{FF2B5EF4-FFF2-40B4-BE49-F238E27FC236}">
                <a16:creationId xmlns:a16="http://schemas.microsoft.com/office/drawing/2014/main" id="{D0667198-3E47-4F1D-9D8F-DB61E298D085}"/>
              </a:ext>
            </a:extLst>
          </p:cNvPr>
          <p:cNvSpPr/>
          <p:nvPr/>
        </p:nvSpPr>
        <p:spPr>
          <a:xfrm rot="16200000">
            <a:off x="1961515" y="4028219"/>
            <a:ext cx="241738" cy="303605"/>
          </a:xfrm>
          <a:prstGeom prst="downArrow">
            <a:avLst/>
          </a:prstGeom>
          <a:solidFill>
            <a:srgbClr val="FFD34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69" name="Seta para baixo 32">
            <a:extLst>
              <a:ext uri="{FF2B5EF4-FFF2-40B4-BE49-F238E27FC236}">
                <a16:creationId xmlns:a16="http://schemas.microsoft.com/office/drawing/2014/main" id="{200AD4FB-FDD7-4E63-BA59-7788C8B42EAB}"/>
              </a:ext>
            </a:extLst>
          </p:cNvPr>
          <p:cNvSpPr/>
          <p:nvPr/>
        </p:nvSpPr>
        <p:spPr>
          <a:xfrm rot="16200000">
            <a:off x="1956429" y="4424231"/>
            <a:ext cx="241738" cy="303605"/>
          </a:xfrm>
          <a:prstGeom prst="downArrow">
            <a:avLst/>
          </a:prstGeom>
          <a:solidFill>
            <a:srgbClr val="FFD34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0">
        <p:fade/>
      </p:transition>
    </mc:Choice>
    <mc:Fallback xmlns="">
      <p:transition spd="med" advTm="4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3" grpId="0" animBg="1"/>
      <p:bldP spid="35" grpId="0"/>
      <p:bldP spid="45" grpId="0" animBg="1"/>
      <p:bldP spid="46" grpId="0"/>
      <p:bldP spid="48" grpId="0" animBg="1"/>
      <p:bldP spid="49" grpId="0" animBg="1"/>
      <p:bldP spid="52" grpId="0"/>
      <p:bldP spid="57" grpId="0" animBg="1"/>
      <p:bldP spid="58" grpId="0"/>
      <p:bldP spid="60" grpId="0" animBg="1"/>
      <p:bldP spid="61" grpId="0"/>
      <p:bldP spid="62" grpId="0"/>
      <p:bldP spid="64" grpId="0"/>
      <p:bldP spid="66" grpId="0"/>
      <p:bldP spid="68" grpId="0" animBg="1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</a:p>
        </p:txBody>
      </p:sp>
    </p:spTree>
    <p:extLst>
      <p:ext uri="{BB962C8B-B14F-4D97-AF65-F5344CB8AC3E}">
        <p14:creationId xmlns:p14="http://schemas.microsoft.com/office/powerpoint/2010/main" val="406947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BF5DE1C1-1CD6-437B-B1C9-98FFA21EB9FF}"/>
              </a:ext>
            </a:extLst>
          </p:cNvPr>
          <p:cNvGrpSpPr/>
          <p:nvPr/>
        </p:nvGrpSpPr>
        <p:grpSpPr>
          <a:xfrm>
            <a:off x="231227" y="189186"/>
            <a:ext cx="903405" cy="1176010"/>
            <a:chOff x="231227" y="189186"/>
            <a:chExt cx="903405" cy="1176010"/>
          </a:xfrm>
        </p:grpSpPr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27" y="189186"/>
              <a:ext cx="903405" cy="903405"/>
            </a:xfrm>
            <a:prstGeom prst="rect">
              <a:avLst/>
            </a:prstGeom>
            <a:ln>
              <a:noFill/>
            </a:ln>
          </p:spPr>
        </p:pic>
        <p:sp>
          <p:nvSpPr>
            <p:cNvPr id="27" name="CaixaDeTexto 26"/>
            <p:cNvSpPr txBox="1"/>
            <p:nvPr/>
          </p:nvSpPr>
          <p:spPr>
            <a:xfrm>
              <a:off x="385717" y="1103586"/>
              <a:ext cx="56137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chemeClr val="bg1"/>
                  </a:solidFill>
                </a:rPr>
                <a:t>Texto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C724C9C-75B7-490B-8EB8-24D26370EA7A}"/>
              </a:ext>
            </a:extLst>
          </p:cNvPr>
          <p:cNvGrpSpPr/>
          <p:nvPr/>
        </p:nvGrpSpPr>
        <p:grpSpPr>
          <a:xfrm>
            <a:off x="5394209" y="3149426"/>
            <a:ext cx="2044496" cy="1135089"/>
            <a:chOff x="5394209" y="3149426"/>
            <a:chExt cx="2044496" cy="1135089"/>
          </a:xfrm>
        </p:grpSpPr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322" y="3149426"/>
              <a:ext cx="780841" cy="779621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CaixaDeTexto 27"/>
            <p:cNvSpPr txBox="1"/>
            <p:nvPr/>
          </p:nvSpPr>
          <p:spPr>
            <a:xfrm>
              <a:off x="5394209" y="4038294"/>
              <a:ext cx="204449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 err="1">
                  <a:solidFill>
                    <a:schemeClr val="bg1"/>
                  </a:solidFill>
                </a:rPr>
                <a:t>Named</a:t>
              </a:r>
              <a:r>
                <a:rPr lang="pt-BR" sz="1000" b="1" dirty="0">
                  <a:solidFill>
                    <a:schemeClr val="bg1"/>
                  </a:solidFill>
                </a:rPr>
                <a:t> </a:t>
              </a:r>
              <a:r>
                <a:rPr lang="pt-BR" sz="1000" b="1" dirty="0" err="1">
                  <a:solidFill>
                    <a:schemeClr val="bg1"/>
                  </a:solidFill>
                </a:rPr>
                <a:t>Entity</a:t>
              </a:r>
              <a:r>
                <a:rPr lang="pt-BR" sz="1000" b="1" dirty="0">
                  <a:solidFill>
                    <a:schemeClr val="bg1"/>
                  </a:solidFill>
                </a:rPr>
                <a:t> </a:t>
              </a:r>
              <a:r>
                <a:rPr lang="pt-BR" sz="1000" b="1" dirty="0" err="1">
                  <a:solidFill>
                    <a:schemeClr val="bg1"/>
                  </a:solidFill>
                </a:rPr>
                <a:t>Recognition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65BE163-A414-468E-89FA-6FDF6C69F13F}"/>
              </a:ext>
            </a:extLst>
          </p:cNvPr>
          <p:cNvGrpSpPr/>
          <p:nvPr/>
        </p:nvGrpSpPr>
        <p:grpSpPr>
          <a:xfrm>
            <a:off x="2897354" y="751615"/>
            <a:ext cx="924030" cy="714929"/>
            <a:chOff x="2817668" y="656165"/>
            <a:chExt cx="924030" cy="714929"/>
          </a:xfrm>
        </p:grpSpPr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481" y="656165"/>
              <a:ext cx="436912" cy="436912"/>
            </a:xfrm>
            <a:prstGeom prst="rect">
              <a:avLst/>
            </a:prstGeom>
            <a:ln>
              <a:noFill/>
            </a:ln>
          </p:spPr>
        </p:pic>
        <p:sp>
          <p:nvSpPr>
            <p:cNvPr id="42" name="CaixaDeTexto 41"/>
            <p:cNvSpPr txBox="1"/>
            <p:nvPr/>
          </p:nvSpPr>
          <p:spPr>
            <a:xfrm>
              <a:off x="2817668" y="1140262"/>
              <a:ext cx="92403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solidFill>
                    <a:schemeClr val="bg1"/>
                  </a:solidFill>
                </a:rPr>
                <a:t>Stop </a:t>
              </a:r>
              <a:r>
                <a:rPr lang="pt-BR" sz="900" b="1" dirty="0" err="1">
                  <a:solidFill>
                    <a:schemeClr val="bg1"/>
                  </a:solidFill>
                </a:rPr>
                <a:t>words</a:t>
              </a:r>
              <a:endParaRPr lang="pt-BR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Retângulo de cantos arredondados 42"/>
          <p:cNvSpPr/>
          <p:nvPr/>
        </p:nvSpPr>
        <p:spPr>
          <a:xfrm>
            <a:off x="1818291" y="556748"/>
            <a:ext cx="4456386" cy="107235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086893" y="230549"/>
            <a:ext cx="174599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Pré-processamento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B39429B-6256-4D83-9C4F-CE1138659532}"/>
              </a:ext>
            </a:extLst>
          </p:cNvPr>
          <p:cNvGrpSpPr/>
          <p:nvPr/>
        </p:nvGrpSpPr>
        <p:grpSpPr>
          <a:xfrm>
            <a:off x="2800981" y="2304332"/>
            <a:ext cx="883575" cy="1150917"/>
            <a:chOff x="2800981" y="2304332"/>
            <a:chExt cx="883575" cy="1150917"/>
          </a:xfrm>
        </p:grpSpPr>
        <p:sp>
          <p:nvSpPr>
            <p:cNvPr id="29" name="CaixaDeTexto 28"/>
            <p:cNvSpPr txBox="1"/>
            <p:nvPr/>
          </p:nvSpPr>
          <p:spPr>
            <a:xfrm>
              <a:off x="3143008" y="2304332"/>
              <a:ext cx="3706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EU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2946782" y="2474984"/>
              <a:ext cx="64953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minha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2911214" y="2700308"/>
              <a:ext cx="4635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MEU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143008" y="2908354"/>
              <a:ext cx="4635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mim</a:t>
              </a:r>
            </a:p>
          </p:txBody>
        </p:sp>
        <p:sp>
          <p:nvSpPr>
            <p:cNvPr id="33" name="Canto dobrado 32"/>
            <p:cNvSpPr/>
            <p:nvPr/>
          </p:nvSpPr>
          <p:spPr>
            <a:xfrm>
              <a:off x="2946782" y="2325714"/>
              <a:ext cx="659815" cy="852538"/>
            </a:xfrm>
            <a:prstGeom prst="foldedCorne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2800981" y="3178250"/>
              <a:ext cx="88357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</a:rPr>
                <a:t>Pronomes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759F07BF-2B65-4C3E-B61E-C4F3BFC4063F}"/>
              </a:ext>
            </a:extLst>
          </p:cNvPr>
          <p:cNvGrpSpPr/>
          <p:nvPr/>
        </p:nvGrpSpPr>
        <p:grpSpPr>
          <a:xfrm>
            <a:off x="1882773" y="3866842"/>
            <a:ext cx="1011815" cy="1129536"/>
            <a:chOff x="1882773" y="3866842"/>
            <a:chExt cx="1011815" cy="1129536"/>
          </a:xfrm>
        </p:grpSpPr>
        <p:sp>
          <p:nvSpPr>
            <p:cNvPr id="34" name="CaixaDeTexto 33"/>
            <p:cNvSpPr txBox="1"/>
            <p:nvPr/>
          </p:nvSpPr>
          <p:spPr>
            <a:xfrm>
              <a:off x="2030929" y="4154611"/>
              <a:ext cx="64953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NUNCA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059177" y="4383305"/>
              <a:ext cx="7425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SEMPRE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110400" y="3897477"/>
              <a:ext cx="5565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nada</a:t>
              </a:r>
            </a:p>
          </p:txBody>
        </p:sp>
        <p:sp>
          <p:nvSpPr>
            <p:cNvPr id="37" name="Canto dobrado 36"/>
            <p:cNvSpPr/>
            <p:nvPr/>
          </p:nvSpPr>
          <p:spPr>
            <a:xfrm>
              <a:off x="2063914" y="3866842"/>
              <a:ext cx="659815" cy="852538"/>
            </a:xfrm>
            <a:prstGeom prst="foldedCorne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1882773" y="4719379"/>
              <a:ext cx="1011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</a:rPr>
                <a:t>Absolutistas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688427B-9381-4FD4-B187-F4890B8B9870}"/>
              </a:ext>
            </a:extLst>
          </p:cNvPr>
          <p:cNvGrpSpPr/>
          <p:nvPr/>
        </p:nvGrpSpPr>
        <p:grpSpPr>
          <a:xfrm>
            <a:off x="817117" y="3036353"/>
            <a:ext cx="865943" cy="1138123"/>
            <a:chOff x="817117" y="3036353"/>
            <a:chExt cx="865943" cy="1138123"/>
          </a:xfrm>
        </p:grpSpPr>
        <p:sp>
          <p:nvSpPr>
            <p:cNvPr id="38" name="CaixaDeTexto 37"/>
            <p:cNvSpPr txBox="1"/>
            <p:nvPr/>
          </p:nvSpPr>
          <p:spPr>
            <a:xfrm>
              <a:off x="924059" y="3069146"/>
              <a:ext cx="7425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morrer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874207" y="3563455"/>
              <a:ext cx="80021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desânimo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1104709" y="3318404"/>
              <a:ext cx="4635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DOR</a:t>
              </a:r>
            </a:p>
          </p:txBody>
        </p:sp>
        <p:sp>
          <p:nvSpPr>
            <p:cNvPr id="41" name="Canto dobrado 40"/>
            <p:cNvSpPr/>
            <p:nvPr/>
          </p:nvSpPr>
          <p:spPr>
            <a:xfrm>
              <a:off x="928797" y="3036353"/>
              <a:ext cx="659815" cy="852538"/>
            </a:xfrm>
            <a:prstGeom prst="foldedCorne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817117" y="3897477"/>
              <a:ext cx="8659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</a:rPr>
                <a:t>Negativas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BEECC69-514D-41F6-9B8A-B38042EB8A30}"/>
              </a:ext>
            </a:extLst>
          </p:cNvPr>
          <p:cNvGrpSpPr/>
          <p:nvPr/>
        </p:nvGrpSpPr>
        <p:grpSpPr>
          <a:xfrm>
            <a:off x="1920991" y="325817"/>
            <a:ext cx="969365" cy="1189034"/>
            <a:chOff x="1920991" y="325817"/>
            <a:chExt cx="969365" cy="1189034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>
              <a:off x="2039022" y="689252"/>
              <a:ext cx="494394" cy="370278"/>
            </a:xfrm>
            <a:prstGeom prst="rect">
              <a:avLst/>
            </a:prstGeom>
            <a:noFill/>
            <a:ln w="9525">
              <a:solidFill>
                <a:srgbClr val="FFC000"/>
              </a:solidFill>
              <a:miter lim="800000"/>
              <a:headEnd/>
              <a:tailEnd/>
            </a:ln>
          </p:spPr>
        </p:pic>
        <p:sp>
          <p:nvSpPr>
            <p:cNvPr id="53" name="CaixaDeTexto 52"/>
            <p:cNvSpPr txBox="1"/>
            <p:nvPr/>
          </p:nvSpPr>
          <p:spPr>
            <a:xfrm>
              <a:off x="2245710" y="325817"/>
              <a:ext cx="44495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3600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✔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1920991" y="1145519"/>
              <a:ext cx="9693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solidFill>
                    <a:schemeClr val="bg1"/>
                  </a:solidFill>
                </a:rPr>
                <a:t>Corretor Ortográfico</a:t>
              </a:r>
            </a:p>
          </p:txBody>
        </p:sp>
      </p:grpSp>
      <p:cxnSp>
        <p:nvCxnSpPr>
          <p:cNvPr id="64" name="Forma 63"/>
          <p:cNvCxnSpPr>
            <a:stCxn id="24" idx="3"/>
            <a:endCxn id="43" idx="1"/>
          </p:cNvCxnSpPr>
          <p:nvPr/>
        </p:nvCxnSpPr>
        <p:spPr>
          <a:xfrm>
            <a:off x="1134632" y="640889"/>
            <a:ext cx="683659" cy="452037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3"/>
            <a:endCxn id="26" idx="3"/>
          </p:cNvCxnSpPr>
          <p:nvPr/>
        </p:nvCxnSpPr>
        <p:spPr>
          <a:xfrm>
            <a:off x="6274677" y="1092926"/>
            <a:ext cx="374486" cy="2446311"/>
          </a:xfrm>
          <a:prstGeom prst="curvedConnector3">
            <a:avLst>
              <a:gd name="adj1" fmla="val 306988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Forma 73"/>
          <p:cNvCxnSpPr>
            <a:stCxn id="26" idx="1"/>
            <a:endCxn id="33" idx="3"/>
          </p:cNvCxnSpPr>
          <p:nvPr/>
        </p:nvCxnSpPr>
        <p:spPr>
          <a:xfrm rot="10800000">
            <a:off x="3606598" y="2751983"/>
            <a:ext cx="2261725" cy="787254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1"/>
            <a:endCxn id="37" idx="3"/>
          </p:cNvCxnSpPr>
          <p:nvPr/>
        </p:nvCxnSpPr>
        <p:spPr>
          <a:xfrm rot="10800000" flipV="1">
            <a:off x="2723730" y="3539237"/>
            <a:ext cx="3144593" cy="753874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1"/>
            <a:endCxn id="41" idx="3"/>
          </p:cNvCxnSpPr>
          <p:nvPr/>
        </p:nvCxnSpPr>
        <p:spPr>
          <a:xfrm rot="10800000">
            <a:off x="1588612" y="3462623"/>
            <a:ext cx="4279710" cy="76615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BCB1843-3EA1-40AB-9B69-526D9B35EFF4}"/>
              </a:ext>
            </a:extLst>
          </p:cNvPr>
          <p:cNvGrpSpPr/>
          <p:nvPr/>
        </p:nvGrpSpPr>
        <p:grpSpPr>
          <a:xfrm>
            <a:off x="3946546" y="746722"/>
            <a:ext cx="930269" cy="734724"/>
            <a:chOff x="3831916" y="652136"/>
            <a:chExt cx="930269" cy="734724"/>
          </a:xfrm>
        </p:grpSpPr>
        <p:pic>
          <p:nvPicPr>
            <p:cNvPr id="11275" name="Picture 11" descr="C:\Users\Fefe\Documents\TCC\TCC\para a monografia\slide\imgs slide\trade-tokens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951904" y="652136"/>
              <a:ext cx="810281" cy="4596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CaixaDeTexto 130"/>
            <p:cNvSpPr txBox="1"/>
            <p:nvPr/>
          </p:nvSpPr>
          <p:spPr>
            <a:xfrm>
              <a:off x="3831916" y="1156028"/>
              <a:ext cx="92403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solidFill>
                    <a:schemeClr val="bg1"/>
                  </a:solidFill>
                </a:rPr>
                <a:t>Tokenization</a:t>
              </a:r>
              <a:endParaRPr lang="pt-BR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A568BE5-15CA-42AE-9C6D-9802582E3562}"/>
              </a:ext>
            </a:extLst>
          </p:cNvPr>
          <p:cNvGrpSpPr/>
          <p:nvPr/>
        </p:nvGrpSpPr>
        <p:grpSpPr>
          <a:xfrm>
            <a:off x="5139564" y="512668"/>
            <a:ext cx="935423" cy="977329"/>
            <a:chOff x="5018702" y="420041"/>
            <a:chExt cx="935423" cy="977329"/>
          </a:xfrm>
        </p:grpSpPr>
        <p:sp>
          <p:nvSpPr>
            <p:cNvPr id="119" name="CaixaDeTexto 118"/>
            <p:cNvSpPr txBox="1"/>
            <p:nvPr/>
          </p:nvSpPr>
          <p:spPr>
            <a:xfrm>
              <a:off x="5018702" y="717737"/>
              <a:ext cx="909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800" dirty="0">
                  <a:solidFill>
                    <a:schemeClr val="bg1"/>
                  </a:solidFill>
                  <a:sym typeface="Wingdings"/>
                </a:rPr>
                <a:t>“amor”</a:t>
              </a:r>
              <a:endParaRPr lang="pt-BR" sz="1800" dirty="0">
                <a:solidFill>
                  <a:schemeClr val="bg1"/>
                </a:solidFill>
              </a:endParaRPr>
            </a:p>
          </p:txBody>
        </p:sp>
        <p:sp>
          <p:nvSpPr>
            <p:cNvPr id="118" name="CaixaDeTexto 117"/>
            <p:cNvSpPr txBox="1"/>
            <p:nvPr/>
          </p:nvSpPr>
          <p:spPr>
            <a:xfrm rot="3295482">
              <a:off x="5234164" y="386663"/>
              <a:ext cx="64113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40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/>
                </a:rPr>
                <a:t></a:t>
              </a:r>
              <a:endParaRPr lang="pt-BR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2" name="CaixaDeTexto 131"/>
            <p:cNvSpPr txBox="1"/>
            <p:nvPr/>
          </p:nvSpPr>
          <p:spPr>
            <a:xfrm>
              <a:off x="5030095" y="1166538"/>
              <a:ext cx="92403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solidFill>
                    <a:schemeClr val="bg1"/>
                  </a:solidFill>
                </a:rPr>
                <a:t>Stemming</a:t>
              </a:r>
              <a:endParaRPr lang="pt-BR" sz="9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</a:p>
        </p:txBody>
      </p:sp>
    </p:spTree>
    <p:extLst>
      <p:ext uri="{BB962C8B-B14F-4D97-AF65-F5344CB8AC3E}">
        <p14:creationId xmlns:p14="http://schemas.microsoft.com/office/powerpoint/2010/main" val="77148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4" name="Google Shape;3851;p15">
            <a:extLst>
              <a:ext uri="{FF2B5EF4-FFF2-40B4-BE49-F238E27FC236}">
                <a16:creationId xmlns:a16="http://schemas.microsoft.com/office/drawing/2014/main" id="{568E4EEB-3E9C-48BB-8D91-E2D57907F97F}"/>
              </a:ext>
            </a:extLst>
          </p:cNvPr>
          <p:cNvSpPr txBox="1">
            <a:spLocks/>
          </p:cNvSpPr>
          <p:nvPr/>
        </p:nvSpPr>
        <p:spPr>
          <a:xfrm>
            <a:off x="4418172" y="2031859"/>
            <a:ext cx="2827021" cy="202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pt-BR" sz="20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endParaRPr lang="pt-BR" sz="1800" b="1" dirty="0">
              <a:solidFill>
                <a:schemeClr val="bg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Font typeface="Titillium Web Light"/>
              <a:buNone/>
            </a:pPr>
            <a:r>
              <a:rPr lang="pt-BR" sz="20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</a:t>
            </a:r>
          </a:p>
          <a:p>
            <a:pPr marL="0" indent="0">
              <a:buClr>
                <a:schemeClr val="dk1"/>
              </a:buClr>
              <a:buSzPts val="1100"/>
              <a:buFont typeface="Titillium Web Light"/>
              <a:buNone/>
            </a:pPr>
            <a:r>
              <a:rPr lang="pt-BR" sz="20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</a:t>
            </a:r>
          </a:p>
          <a:p>
            <a:pPr marL="0" indent="0">
              <a:buClr>
                <a:schemeClr val="dk1"/>
              </a:buClr>
              <a:buSzPts val="1100"/>
              <a:buFont typeface="Titillium Web Light"/>
              <a:buNone/>
            </a:pPr>
            <a:r>
              <a:rPr lang="pt-BR" sz="20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</a:t>
            </a:r>
          </a:p>
          <a:p>
            <a:pPr marL="0" indent="0">
              <a:buClr>
                <a:schemeClr val="dk1"/>
              </a:buClr>
              <a:buSzPts val="1100"/>
              <a:buFont typeface="Titillium Web Light"/>
              <a:buNone/>
            </a:pPr>
            <a:endParaRPr lang="pt-BR" sz="2000" b="1" dirty="0">
              <a:solidFill>
                <a:schemeClr val="bg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Font typeface="Titillium Web Light"/>
              <a:buNone/>
            </a:pPr>
            <a:r>
              <a:rPr lang="pt-BR" sz="20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Sanches</a:t>
            </a:r>
          </a:p>
        </p:txBody>
      </p:sp>
      <p:pic>
        <p:nvPicPr>
          <p:cNvPr id="5" name="Picture 2" descr="C:\Users\Fefe\Documents\TCC\imgs slide\simb.png">
            <a:extLst>
              <a:ext uri="{FF2B5EF4-FFF2-40B4-BE49-F238E27FC236}">
                <a16:creationId xmlns:a16="http://schemas.microsoft.com/office/drawing/2014/main" id="{02DE6619-664B-421A-955E-2F5575E40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  <p:sp>
        <p:nvSpPr>
          <p:cNvPr id="6" name="Google Shape;3850;p15">
            <a:extLst>
              <a:ext uri="{FF2B5EF4-FFF2-40B4-BE49-F238E27FC236}">
                <a16:creationId xmlns:a16="http://schemas.microsoft.com/office/drawing/2014/main" id="{6DD3D897-EA27-4ACD-9950-2ED652A67F8E}"/>
              </a:ext>
            </a:extLst>
          </p:cNvPr>
          <p:cNvSpPr txBox="1">
            <a:spLocks/>
          </p:cNvSpPr>
          <p:nvPr/>
        </p:nvSpPr>
        <p:spPr>
          <a:xfrm>
            <a:off x="4039552" y="504494"/>
            <a:ext cx="4950619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FFC000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Integrantes</a:t>
            </a:r>
          </a:p>
        </p:txBody>
      </p:sp>
    </p:spTree>
    <p:extLst>
      <p:ext uri="{BB962C8B-B14F-4D97-AF65-F5344CB8AC3E}">
        <p14:creationId xmlns:p14="http://schemas.microsoft.com/office/powerpoint/2010/main" val="89508390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E5378DB-A45D-4944-ADFB-CB1C3A9B3B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3" name="Nuvem 2">
            <a:extLst>
              <a:ext uri="{FF2B5EF4-FFF2-40B4-BE49-F238E27FC236}">
                <a16:creationId xmlns:a16="http://schemas.microsoft.com/office/drawing/2014/main" id="{9E68F06A-F59F-4F5E-A5B5-A360BD95D11D}"/>
              </a:ext>
            </a:extLst>
          </p:cNvPr>
          <p:cNvSpPr/>
          <p:nvPr/>
        </p:nvSpPr>
        <p:spPr>
          <a:xfrm>
            <a:off x="625745" y="2571750"/>
            <a:ext cx="3166253" cy="2406970"/>
          </a:xfrm>
          <a:prstGeom prst="cloud">
            <a:avLst/>
          </a:prstGeom>
          <a:noFill/>
          <a:ln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51C121-C9C1-433F-B277-B3A79AA9B83F}"/>
              </a:ext>
            </a:extLst>
          </p:cNvPr>
          <p:cNvSpPr txBox="1">
            <a:spLocks/>
          </p:cNvSpPr>
          <p:nvPr/>
        </p:nvSpPr>
        <p:spPr>
          <a:xfrm>
            <a:off x="2742890" y="225063"/>
            <a:ext cx="3441167" cy="899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Stop </a:t>
            </a: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 , </a:t>
            </a: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, </a:t>
            </a:r>
          </a:p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Bag-</a:t>
            </a: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of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-</a:t>
            </a: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 e </a:t>
            </a: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endParaRPr lang="pt-BR" sz="2000" dirty="0">
              <a:solidFill>
                <a:schemeClr val="bg1"/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bg1"/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</p:txBody>
      </p:sp>
      <p:sp>
        <p:nvSpPr>
          <p:cNvPr id="5" name="Seta para baixo 32">
            <a:extLst>
              <a:ext uri="{FF2B5EF4-FFF2-40B4-BE49-F238E27FC236}">
                <a16:creationId xmlns:a16="http://schemas.microsoft.com/office/drawing/2014/main" id="{A0769698-535F-42CD-B6BE-5A64F4E844AF}"/>
              </a:ext>
            </a:extLst>
          </p:cNvPr>
          <p:cNvSpPr/>
          <p:nvPr/>
        </p:nvSpPr>
        <p:spPr>
          <a:xfrm>
            <a:off x="3885676" y="1933388"/>
            <a:ext cx="482490" cy="661300"/>
          </a:xfrm>
          <a:prstGeom prst="downArrow">
            <a:avLst/>
          </a:prstGeom>
          <a:solidFill>
            <a:srgbClr val="FFD34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6" name="Espaço Reservado para Texto 3">
            <a:extLst>
              <a:ext uri="{FF2B5EF4-FFF2-40B4-BE49-F238E27FC236}">
                <a16:creationId xmlns:a16="http://schemas.microsoft.com/office/drawing/2014/main" id="{189E6C37-F910-43FA-B0BA-212103AC05DE}"/>
              </a:ext>
            </a:extLst>
          </p:cNvPr>
          <p:cNvSpPr txBox="1">
            <a:spLocks/>
          </p:cNvSpPr>
          <p:nvPr/>
        </p:nvSpPr>
        <p:spPr>
          <a:xfrm>
            <a:off x="528662" y="3303739"/>
            <a:ext cx="99553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Alegria</a:t>
            </a:r>
          </a:p>
        </p:txBody>
      </p:sp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1C504F68-65B9-4B77-B361-48E5E15A9439}"/>
              </a:ext>
            </a:extLst>
          </p:cNvPr>
          <p:cNvSpPr txBox="1">
            <a:spLocks/>
          </p:cNvSpPr>
          <p:nvPr/>
        </p:nvSpPr>
        <p:spPr>
          <a:xfrm>
            <a:off x="1062343" y="3995172"/>
            <a:ext cx="1098316" cy="3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Tristeza</a:t>
            </a: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0C4FDB7C-C569-46CD-BBFB-2E9F78184128}"/>
              </a:ext>
            </a:extLst>
          </p:cNvPr>
          <p:cNvSpPr txBox="1">
            <a:spLocks/>
          </p:cNvSpPr>
          <p:nvPr/>
        </p:nvSpPr>
        <p:spPr>
          <a:xfrm>
            <a:off x="1415786" y="2890469"/>
            <a:ext cx="91047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Raiva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3B0D043-CEFB-4CEF-A912-F7AF25E7363D}"/>
              </a:ext>
            </a:extLst>
          </p:cNvPr>
          <p:cNvSpPr txBox="1">
            <a:spLocks/>
          </p:cNvSpPr>
          <p:nvPr/>
        </p:nvSpPr>
        <p:spPr>
          <a:xfrm>
            <a:off x="2164112" y="2741873"/>
            <a:ext cx="1165655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Desgosto</a:t>
            </a:r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B8D6D27F-5083-4E10-A223-68EFEFCE92C0}"/>
              </a:ext>
            </a:extLst>
          </p:cNvPr>
          <p:cNvSpPr txBox="1">
            <a:spLocks/>
          </p:cNvSpPr>
          <p:nvPr/>
        </p:nvSpPr>
        <p:spPr>
          <a:xfrm>
            <a:off x="1530086" y="3460994"/>
            <a:ext cx="814781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Medo</a:t>
            </a:r>
          </a:p>
        </p:txBody>
      </p:sp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F48DE356-9C78-42CC-AEEF-1E481062E29B}"/>
              </a:ext>
            </a:extLst>
          </p:cNvPr>
          <p:cNvSpPr txBox="1">
            <a:spLocks/>
          </p:cNvSpPr>
          <p:nvPr/>
        </p:nvSpPr>
        <p:spPr>
          <a:xfrm>
            <a:off x="2326260" y="3303480"/>
            <a:ext cx="130387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Surpresa</a:t>
            </a:r>
          </a:p>
        </p:txBody>
      </p:sp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D046FC6A-CB21-4418-AB59-55DE2E0D3EC9}"/>
              </a:ext>
            </a:extLst>
          </p:cNvPr>
          <p:cNvSpPr txBox="1">
            <a:spLocks/>
          </p:cNvSpPr>
          <p:nvPr/>
        </p:nvSpPr>
        <p:spPr>
          <a:xfrm>
            <a:off x="2095239" y="3995172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Neutro</a:t>
            </a:r>
          </a:p>
        </p:txBody>
      </p: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B1D8FC8B-3020-47D1-BB7A-65FDD897F5C2}"/>
              </a:ext>
            </a:extLst>
          </p:cNvPr>
          <p:cNvSpPr txBox="1">
            <a:spLocks/>
          </p:cNvSpPr>
          <p:nvPr/>
        </p:nvSpPr>
        <p:spPr>
          <a:xfrm>
            <a:off x="2742890" y="1326189"/>
            <a:ext cx="415716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Algoritmo de </a:t>
            </a: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Naive</a:t>
            </a: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Bayes</a:t>
            </a:r>
            <a:endParaRPr lang="pt-BR" sz="2000" dirty="0">
              <a:solidFill>
                <a:schemeClr val="bg1"/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</p:txBody>
      </p:sp>
      <p:sp>
        <p:nvSpPr>
          <p:cNvPr id="14" name="Mais 27">
            <a:extLst>
              <a:ext uri="{FF2B5EF4-FFF2-40B4-BE49-F238E27FC236}">
                <a16:creationId xmlns:a16="http://schemas.microsoft.com/office/drawing/2014/main" id="{C1D3ED71-54CD-433C-98D6-D7EF7DEDE87B}"/>
              </a:ext>
            </a:extLst>
          </p:cNvPr>
          <p:cNvSpPr/>
          <p:nvPr/>
        </p:nvSpPr>
        <p:spPr>
          <a:xfrm>
            <a:off x="3938415" y="1123578"/>
            <a:ext cx="361507" cy="382771"/>
          </a:xfrm>
          <a:prstGeom prst="mathPlus">
            <a:avLst>
              <a:gd name="adj1" fmla="val 5269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5" name="Nuvem 14">
            <a:extLst>
              <a:ext uri="{FF2B5EF4-FFF2-40B4-BE49-F238E27FC236}">
                <a16:creationId xmlns:a16="http://schemas.microsoft.com/office/drawing/2014/main" id="{6D89765C-68D9-44C8-9C6A-7DF57BBBD64F}"/>
              </a:ext>
            </a:extLst>
          </p:cNvPr>
          <p:cNvSpPr/>
          <p:nvPr/>
        </p:nvSpPr>
        <p:spPr>
          <a:xfrm flipH="1">
            <a:off x="4376773" y="2571750"/>
            <a:ext cx="3166252" cy="2406970"/>
          </a:xfrm>
          <a:prstGeom prst="cloud">
            <a:avLst/>
          </a:prstGeom>
          <a:noFill/>
          <a:ln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6" name="Espaço Reservado para Texto 3">
            <a:extLst>
              <a:ext uri="{FF2B5EF4-FFF2-40B4-BE49-F238E27FC236}">
                <a16:creationId xmlns:a16="http://schemas.microsoft.com/office/drawing/2014/main" id="{8427B243-A1BD-415E-B7BC-1BED949B7B6B}"/>
              </a:ext>
            </a:extLst>
          </p:cNvPr>
          <p:cNvSpPr txBox="1">
            <a:spLocks/>
          </p:cNvSpPr>
          <p:nvPr/>
        </p:nvSpPr>
        <p:spPr>
          <a:xfrm>
            <a:off x="4696339" y="3270981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Neutro</a:t>
            </a:r>
          </a:p>
        </p:txBody>
      </p:sp>
      <p:sp>
        <p:nvSpPr>
          <p:cNvPr id="17" name="Espaço Reservado para Texto 3">
            <a:extLst>
              <a:ext uri="{FF2B5EF4-FFF2-40B4-BE49-F238E27FC236}">
                <a16:creationId xmlns:a16="http://schemas.microsoft.com/office/drawing/2014/main" id="{10C8DE9E-A0DB-4745-8CC7-C36B8AA74E22}"/>
              </a:ext>
            </a:extLst>
          </p:cNvPr>
          <p:cNvSpPr txBox="1">
            <a:spLocks/>
          </p:cNvSpPr>
          <p:nvPr/>
        </p:nvSpPr>
        <p:spPr>
          <a:xfrm>
            <a:off x="5798199" y="3995172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Negativo</a:t>
            </a:r>
          </a:p>
        </p:txBody>
      </p:sp>
      <p:sp>
        <p:nvSpPr>
          <p:cNvPr id="18" name="Espaço Reservado para Texto 3">
            <a:extLst>
              <a:ext uri="{FF2B5EF4-FFF2-40B4-BE49-F238E27FC236}">
                <a16:creationId xmlns:a16="http://schemas.microsoft.com/office/drawing/2014/main" id="{894D9482-91A3-4D7C-803F-FE7EEFF1E966}"/>
              </a:ext>
            </a:extLst>
          </p:cNvPr>
          <p:cNvSpPr txBox="1">
            <a:spLocks/>
          </p:cNvSpPr>
          <p:nvPr/>
        </p:nvSpPr>
        <p:spPr>
          <a:xfrm>
            <a:off x="5832044" y="2960873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bg1"/>
                </a:solidFill>
                <a:latin typeface="Dosis Light"/>
                <a:ea typeface="Dosis Light"/>
                <a:cs typeface="Dosis Light"/>
                <a:sym typeface="Titillium Web Light"/>
              </a:rPr>
              <a:t>Positivo</a:t>
            </a:r>
          </a:p>
        </p:txBody>
      </p:sp>
    </p:spTree>
    <p:extLst>
      <p:ext uri="{BB962C8B-B14F-4D97-AF65-F5344CB8AC3E}">
        <p14:creationId xmlns:p14="http://schemas.microsoft.com/office/powerpoint/2010/main" val="144211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/>
      <p:bldP spid="14" grpId="0" animBg="1"/>
      <p:bldP spid="15" grpId="0" animBg="1"/>
      <p:bldP spid="16" grpId="0" build="p"/>
      <p:bldP spid="17" grpId="0" build="p"/>
      <p:bldP spid="1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</a:p>
        </p:txBody>
      </p:sp>
    </p:spTree>
    <p:extLst>
      <p:ext uri="{BB962C8B-B14F-4D97-AF65-F5344CB8AC3E}">
        <p14:creationId xmlns:p14="http://schemas.microsoft.com/office/powerpoint/2010/main" val="257893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00">
        <p:fade/>
      </p:transition>
    </mc:Choice>
    <mc:Fallback xmlns="">
      <p:transition spd="med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>
          <a:ln>
            <a:noFill/>
          </a:ln>
        </p:spPr>
        <p:txBody>
          <a:bodyPr/>
          <a:lstStyle/>
          <a:p>
            <a:fld id="{00000000-1234-1234-1234-123412341234}" type="slidenum">
              <a:rPr lang="pt-BR" smtClean="0"/>
              <a:pPr/>
              <a:t>22</a:t>
            </a:fld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0CBDF53-8442-40C1-9772-06D4A477D0BB}"/>
              </a:ext>
            </a:extLst>
          </p:cNvPr>
          <p:cNvGrpSpPr/>
          <p:nvPr/>
        </p:nvGrpSpPr>
        <p:grpSpPr>
          <a:xfrm>
            <a:off x="6462640" y="264348"/>
            <a:ext cx="903405" cy="1136781"/>
            <a:chOff x="6462640" y="264348"/>
            <a:chExt cx="903405" cy="1136781"/>
          </a:xfrm>
        </p:grpSpPr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2640" y="264348"/>
              <a:ext cx="903405" cy="903405"/>
            </a:xfrm>
            <a:prstGeom prst="rect">
              <a:avLst/>
            </a:prstGeom>
            <a:ln>
              <a:noFill/>
            </a:ln>
          </p:spPr>
        </p:pic>
        <p:sp>
          <p:nvSpPr>
            <p:cNvPr id="27" name="CaixaDeTexto 26"/>
            <p:cNvSpPr txBox="1"/>
            <p:nvPr/>
          </p:nvSpPr>
          <p:spPr>
            <a:xfrm>
              <a:off x="6633656" y="1139519"/>
              <a:ext cx="56137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chemeClr val="bg1"/>
                  </a:solidFill>
                </a:rPr>
                <a:t>Texto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5B25B7C-D527-4A60-BA65-66F64C5198EC}"/>
              </a:ext>
            </a:extLst>
          </p:cNvPr>
          <p:cNvGrpSpPr/>
          <p:nvPr/>
        </p:nvGrpSpPr>
        <p:grpSpPr>
          <a:xfrm>
            <a:off x="16293" y="1490135"/>
            <a:ext cx="2044496" cy="1047120"/>
            <a:chOff x="16293" y="1490135"/>
            <a:chExt cx="2044496" cy="1047120"/>
          </a:xfrm>
        </p:grpSpPr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80" y="1490135"/>
              <a:ext cx="780841" cy="779621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CaixaDeTexto 27"/>
            <p:cNvSpPr txBox="1"/>
            <p:nvPr/>
          </p:nvSpPr>
          <p:spPr>
            <a:xfrm>
              <a:off x="16293" y="2291034"/>
              <a:ext cx="204449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 err="1">
                  <a:solidFill>
                    <a:schemeClr val="bg1"/>
                  </a:solidFill>
                </a:rPr>
                <a:t>Named</a:t>
              </a:r>
              <a:r>
                <a:rPr lang="pt-BR" sz="1000" b="1" dirty="0">
                  <a:solidFill>
                    <a:schemeClr val="bg1"/>
                  </a:solidFill>
                </a:rPr>
                <a:t> </a:t>
              </a:r>
              <a:r>
                <a:rPr lang="pt-BR" sz="1000" b="1" dirty="0" err="1">
                  <a:solidFill>
                    <a:schemeClr val="bg1"/>
                  </a:solidFill>
                </a:rPr>
                <a:t>Entity</a:t>
              </a:r>
              <a:r>
                <a:rPr lang="pt-BR" sz="1000" b="1" dirty="0">
                  <a:solidFill>
                    <a:schemeClr val="bg1"/>
                  </a:solidFill>
                </a:rPr>
                <a:t> </a:t>
              </a:r>
              <a:r>
                <a:rPr lang="pt-BR" sz="1000" b="1" dirty="0" err="1">
                  <a:solidFill>
                    <a:schemeClr val="bg1"/>
                  </a:solidFill>
                </a:rPr>
                <a:t>Recognition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097D432-461B-4352-BB16-DB6A33870A8E}"/>
              </a:ext>
            </a:extLst>
          </p:cNvPr>
          <p:cNvGrpSpPr/>
          <p:nvPr/>
        </p:nvGrpSpPr>
        <p:grpSpPr>
          <a:xfrm>
            <a:off x="2835351" y="625124"/>
            <a:ext cx="2007475" cy="1442847"/>
            <a:chOff x="2835351" y="625124"/>
            <a:chExt cx="2007475" cy="1442847"/>
          </a:xfrm>
        </p:grpSpPr>
        <p:sp>
          <p:nvSpPr>
            <p:cNvPr id="43" name="Retângulo de cantos arredondados 42"/>
            <p:cNvSpPr/>
            <p:nvPr/>
          </p:nvSpPr>
          <p:spPr>
            <a:xfrm>
              <a:off x="2835351" y="995615"/>
              <a:ext cx="2007475" cy="1072356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966092" y="625124"/>
              <a:ext cx="17459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Pré-processamento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F6AA7E6-C584-4380-838E-E87AF496C32A}"/>
              </a:ext>
            </a:extLst>
          </p:cNvPr>
          <p:cNvGrpSpPr/>
          <p:nvPr/>
        </p:nvGrpSpPr>
        <p:grpSpPr>
          <a:xfrm>
            <a:off x="2731017" y="2374462"/>
            <a:ext cx="1016625" cy="1100913"/>
            <a:chOff x="2332455" y="2373396"/>
            <a:chExt cx="1016625" cy="1100913"/>
          </a:xfrm>
        </p:grpSpPr>
        <p:sp>
          <p:nvSpPr>
            <p:cNvPr id="34" name="CaixaDeTexto 33"/>
            <p:cNvSpPr txBox="1"/>
            <p:nvPr/>
          </p:nvSpPr>
          <p:spPr>
            <a:xfrm>
              <a:off x="2423845" y="2661165"/>
              <a:ext cx="4635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AMO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452093" y="2889859"/>
              <a:ext cx="64953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ótimo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503316" y="2404031"/>
              <a:ext cx="64953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feliz</a:t>
              </a:r>
            </a:p>
          </p:txBody>
        </p:sp>
        <p:sp>
          <p:nvSpPr>
            <p:cNvPr id="37" name="Canto dobrado 36"/>
            <p:cNvSpPr/>
            <p:nvPr/>
          </p:nvSpPr>
          <p:spPr>
            <a:xfrm>
              <a:off x="2456830" y="2373396"/>
              <a:ext cx="659815" cy="852538"/>
            </a:xfrm>
            <a:prstGeom prst="foldedCorne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2332455" y="3197310"/>
              <a:ext cx="101662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</a:rPr>
                <a:t>Positivas +1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15A5CE33-1E75-4308-8A13-255324A80B2B}"/>
              </a:ext>
            </a:extLst>
          </p:cNvPr>
          <p:cNvGrpSpPr/>
          <p:nvPr/>
        </p:nvGrpSpPr>
        <p:grpSpPr>
          <a:xfrm>
            <a:off x="2734948" y="3645584"/>
            <a:ext cx="1045479" cy="1125168"/>
            <a:chOff x="2216256" y="3634465"/>
            <a:chExt cx="1045479" cy="1125168"/>
          </a:xfrm>
        </p:grpSpPr>
        <p:sp>
          <p:nvSpPr>
            <p:cNvPr id="38" name="CaixaDeTexto 37"/>
            <p:cNvSpPr txBox="1"/>
            <p:nvPr/>
          </p:nvSpPr>
          <p:spPr>
            <a:xfrm>
              <a:off x="2357498" y="3667258"/>
              <a:ext cx="7425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triste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2307646" y="4161567"/>
              <a:ext cx="72327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abissal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391003" y="3906006"/>
              <a:ext cx="5565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RUIM</a:t>
              </a:r>
            </a:p>
          </p:txBody>
        </p:sp>
        <p:sp>
          <p:nvSpPr>
            <p:cNvPr id="41" name="Canto dobrado 40"/>
            <p:cNvSpPr/>
            <p:nvPr/>
          </p:nvSpPr>
          <p:spPr>
            <a:xfrm>
              <a:off x="2362236" y="3634465"/>
              <a:ext cx="659815" cy="852538"/>
            </a:xfrm>
            <a:prstGeom prst="foldedCorne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2216256" y="4482634"/>
              <a:ext cx="104547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</a:rPr>
                <a:t>Negativas -1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B122E5-E58C-4D4B-AA1C-ACEF98A360CC}"/>
              </a:ext>
            </a:extLst>
          </p:cNvPr>
          <p:cNvGrpSpPr/>
          <p:nvPr/>
        </p:nvGrpSpPr>
        <p:grpSpPr>
          <a:xfrm>
            <a:off x="2938051" y="764684"/>
            <a:ext cx="969365" cy="1189034"/>
            <a:chOff x="2938051" y="764684"/>
            <a:chExt cx="969365" cy="1189034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3056082" y="1128119"/>
              <a:ext cx="494394" cy="370278"/>
            </a:xfrm>
            <a:prstGeom prst="rect">
              <a:avLst/>
            </a:prstGeom>
            <a:noFill/>
            <a:ln w="9525">
              <a:solidFill>
                <a:srgbClr val="FFC000"/>
              </a:solidFill>
              <a:miter lim="800000"/>
              <a:headEnd/>
              <a:tailEnd/>
            </a:ln>
          </p:spPr>
        </p:pic>
        <p:sp>
          <p:nvSpPr>
            <p:cNvPr id="53" name="CaixaDeTexto 52"/>
            <p:cNvSpPr txBox="1"/>
            <p:nvPr/>
          </p:nvSpPr>
          <p:spPr>
            <a:xfrm>
              <a:off x="3262770" y="764684"/>
              <a:ext cx="44495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3600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✔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2938051" y="1584386"/>
              <a:ext cx="9693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solidFill>
                    <a:schemeClr val="bg1"/>
                  </a:solidFill>
                </a:rPr>
                <a:t>Corretor Ortográfico</a:t>
              </a:r>
            </a:p>
          </p:txBody>
        </p:sp>
      </p:grpSp>
      <p:cxnSp>
        <p:nvCxnSpPr>
          <p:cNvPr id="64" name="Forma 63"/>
          <p:cNvCxnSpPr>
            <a:cxnSpLocks/>
            <a:stCxn id="27" idx="2"/>
            <a:endCxn id="43" idx="3"/>
          </p:cNvCxnSpPr>
          <p:nvPr/>
        </p:nvCxnSpPr>
        <p:spPr>
          <a:xfrm rot="5400000">
            <a:off x="5813252" y="430703"/>
            <a:ext cx="130664" cy="2071516"/>
          </a:xfrm>
          <a:prstGeom prst="curvedConnector2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1"/>
            <a:endCxn id="26" idx="3"/>
          </p:cNvCxnSpPr>
          <p:nvPr/>
        </p:nvCxnSpPr>
        <p:spPr>
          <a:xfrm rot="10800000" flipV="1">
            <a:off x="1423121" y="1531792"/>
            <a:ext cx="1412230" cy="348153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cxnSpLocks/>
            <a:stCxn id="28" idx="2"/>
            <a:endCxn id="34" idx="1"/>
          </p:cNvCxnSpPr>
          <p:nvPr/>
        </p:nvCxnSpPr>
        <p:spPr>
          <a:xfrm rot="16200000" flipH="1">
            <a:off x="1798736" y="1777060"/>
            <a:ext cx="263476" cy="1783866"/>
          </a:xfrm>
          <a:prstGeom prst="curvedConnector2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cxnSpLocks/>
            <a:stCxn id="28" idx="2"/>
            <a:endCxn id="41" idx="1"/>
          </p:cNvCxnSpPr>
          <p:nvPr/>
        </p:nvCxnSpPr>
        <p:spPr>
          <a:xfrm rot="16200000" flipH="1">
            <a:off x="1192435" y="2383360"/>
            <a:ext cx="1534598" cy="1842387"/>
          </a:xfrm>
          <a:prstGeom prst="curvedConnector2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A7CB7BE-6C2F-4973-9F5A-47121385DAD9}"/>
              </a:ext>
            </a:extLst>
          </p:cNvPr>
          <p:cNvGrpSpPr/>
          <p:nvPr/>
        </p:nvGrpSpPr>
        <p:grpSpPr>
          <a:xfrm>
            <a:off x="3776921" y="1059472"/>
            <a:ext cx="930269" cy="734724"/>
            <a:chOff x="3776921" y="1059472"/>
            <a:chExt cx="930269" cy="734724"/>
          </a:xfrm>
        </p:grpSpPr>
        <p:pic>
          <p:nvPicPr>
            <p:cNvPr id="11275" name="Picture 11" descr="C:\Users\Fefe\Documents\TCC\TCC\para a monografia\slide\imgs slide\trade-tokens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96909" y="1059472"/>
              <a:ext cx="810281" cy="4596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CaixaDeTexto 130"/>
            <p:cNvSpPr txBox="1"/>
            <p:nvPr/>
          </p:nvSpPr>
          <p:spPr>
            <a:xfrm>
              <a:off x="3776921" y="1563364"/>
              <a:ext cx="92403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solidFill>
                    <a:schemeClr val="bg1"/>
                  </a:solidFill>
                </a:rPr>
                <a:t>Tokenization</a:t>
              </a:r>
              <a:endParaRPr lang="pt-BR" sz="9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5" name="Forma 73"/>
          <p:cNvCxnSpPr>
            <a:stCxn id="37" idx="3"/>
            <a:endCxn id="129" idx="2"/>
          </p:cNvCxnSpPr>
          <p:nvPr/>
        </p:nvCxnSpPr>
        <p:spPr>
          <a:xfrm>
            <a:off x="3515207" y="2800731"/>
            <a:ext cx="2240186" cy="567775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Forma 73"/>
          <p:cNvCxnSpPr>
            <a:stCxn id="41" idx="3"/>
            <a:endCxn id="129" idx="2"/>
          </p:cNvCxnSpPr>
          <p:nvPr/>
        </p:nvCxnSpPr>
        <p:spPr>
          <a:xfrm flipV="1">
            <a:off x="3540743" y="3368506"/>
            <a:ext cx="2214650" cy="703347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51CD669-DBC4-4CE1-9BCA-65B8A84184E9}"/>
              </a:ext>
            </a:extLst>
          </p:cNvPr>
          <p:cNvGrpSpPr/>
          <p:nvPr/>
        </p:nvGrpSpPr>
        <p:grpSpPr>
          <a:xfrm>
            <a:off x="5755393" y="2799664"/>
            <a:ext cx="1158949" cy="1137683"/>
            <a:chOff x="5199321" y="2573080"/>
            <a:chExt cx="1158949" cy="1137683"/>
          </a:xfrm>
        </p:grpSpPr>
        <p:sp>
          <p:nvSpPr>
            <p:cNvPr id="129" name="Elipse 128"/>
            <p:cNvSpPr/>
            <p:nvPr/>
          </p:nvSpPr>
          <p:spPr>
            <a:xfrm>
              <a:off x="5199321" y="2573080"/>
              <a:ext cx="1158949" cy="1137683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36" name="CaixaDeTexto 135"/>
            <p:cNvSpPr txBox="1"/>
            <p:nvPr/>
          </p:nvSpPr>
          <p:spPr>
            <a:xfrm>
              <a:off x="5488982" y="2911088"/>
              <a:ext cx="57962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17</a:t>
              </a:r>
            </a:p>
          </p:txBody>
        </p:sp>
      </p:grpSp>
    </p:spTree>
  </p:cSld>
  <p:clrMapOvr>
    <a:masterClrMapping/>
  </p:clrMapOvr>
  <p:transition spd="med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0751D74-88BA-4A21-9A0E-1843DBF39A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99D9C337-B623-48FD-9821-07D499833CA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30" y="2959480"/>
            <a:ext cx="1147814" cy="1147814"/>
          </a:xfrm>
          <a:prstGeom prst="rect">
            <a:avLst/>
          </a:prstGeom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C4D83A3-ECFD-498A-94A8-CF0EE960E96A}"/>
              </a:ext>
            </a:extLst>
          </p:cNvPr>
          <p:cNvSpPr txBox="1"/>
          <p:nvPr/>
        </p:nvSpPr>
        <p:spPr>
          <a:xfrm>
            <a:off x="3713793" y="4170617"/>
            <a:ext cx="105028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17 colunas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1327E9-31AB-49D2-83D9-06C66D93E922}"/>
              </a:ext>
            </a:extLst>
          </p:cNvPr>
          <p:cNvSpPr txBox="1"/>
          <p:nvPr/>
        </p:nvSpPr>
        <p:spPr>
          <a:xfrm>
            <a:off x="73294" y="1138878"/>
            <a:ext cx="19848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Contagem de palavras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E47911-5AB2-437E-84F4-ED144D24A4E0}"/>
              </a:ext>
            </a:extLst>
          </p:cNvPr>
          <p:cNvSpPr txBox="1"/>
          <p:nvPr/>
        </p:nvSpPr>
        <p:spPr>
          <a:xfrm>
            <a:off x="2248919" y="1154063"/>
            <a:ext cx="19768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Análise de Sentimento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F210F3-AE98-4330-8295-B30F241713FA}"/>
              </a:ext>
            </a:extLst>
          </p:cNvPr>
          <p:cNvSpPr txBox="1"/>
          <p:nvPr/>
        </p:nvSpPr>
        <p:spPr>
          <a:xfrm>
            <a:off x="4465319" y="1160104"/>
            <a:ext cx="21050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Polaridade das palavras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EDA9A2F-7279-4708-8B2A-D713C85C1B53}"/>
              </a:ext>
            </a:extLst>
          </p:cNvPr>
          <p:cNvGrpSpPr/>
          <p:nvPr/>
        </p:nvGrpSpPr>
        <p:grpSpPr>
          <a:xfrm>
            <a:off x="696039" y="1529556"/>
            <a:ext cx="536900" cy="573691"/>
            <a:chOff x="696039" y="1529556"/>
            <a:chExt cx="536900" cy="573691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7C5CA9F5-76E6-41FB-BE44-F24C0D00C4FF}"/>
                </a:ext>
              </a:extLst>
            </p:cNvPr>
            <p:cNvSpPr/>
            <p:nvPr/>
          </p:nvSpPr>
          <p:spPr>
            <a:xfrm>
              <a:off x="696039" y="1529556"/>
              <a:ext cx="536900" cy="573691"/>
            </a:xfrm>
            <a:prstGeom prst="ellipse">
              <a:avLst/>
            </a:prstGeom>
            <a:noFill/>
            <a:ln>
              <a:solidFill>
                <a:srgbClr val="FFC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012CAC5-2C99-49E0-AAA5-2755B882B6B9}"/>
                </a:ext>
              </a:extLst>
            </p:cNvPr>
            <p:cNvSpPr txBox="1"/>
            <p:nvPr/>
          </p:nvSpPr>
          <p:spPr>
            <a:xfrm>
              <a:off x="810886" y="1616346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9F58DFC8-069A-418A-9455-BD8E20A19ADC}"/>
              </a:ext>
            </a:extLst>
          </p:cNvPr>
          <p:cNvGrpSpPr/>
          <p:nvPr/>
        </p:nvGrpSpPr>
        <p:grpSpPr>
          <a:xfrm>
            <a:off x="2897566" y="1548894"/>
            <a:ext cx="536900" cy="573691"/>
            <a:chOff x="2897566" y="1548894"/>
            <a:chExt cx="536900" cy="57369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5C4D7E4-DF1A-4915-AF39-B8ABD19F044B}"/>
                </a:ext>
              </a:extLst>
            </p:cNvPr>
            <p:cNvSpPr txBox="1"/>
            <p:nvPr/>
          </p:nvSpPr>
          <p:spPr>
            <a:xfrm>
              <a:off x="2931016" y="1635684"/>
              <a:ext cx="470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6F7419E0-556C-46A6-B638-3D9CB92C4F05}"/>
                </a:ext>
              </a:extLst>
            </p:cNvPr>
            <p:cNvSpPr/>
            <p:nvPr/>
          </p:nvSpPr>
          <p:spPr>
            <a:xfrm>
              <a:off x="2897566" y="1548894"/>
              <a:ext cx="536900" cy="573691"/>
            </a:xfrm>
            <a:prstGeom prst="ellipse">
              <a:avLst/>
            </a:prstGeom>
            <a:noFill/>
            <a:ln>
              <a:solidFill>
                <a:srgbClr val="FFC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868A9B1-1696-41C1-B1F0-623BC4B42D33}"/>
              </a:ext>
            </a:extLst>
          </p:cNvPr>
          <p:cNvGrpSpPr/>
          <p:nvPr/>
        </p:nvGrpSpPr>
        <p:grpSpPr>
          <a:xfrm>
            <a:off x="5147417" y="1549851"/>
            <a:ext cx="536900" cy="573691"/>
            <a:chOff x="5147417" y="1549851"/>
            <a:chExt cx="536900" cy="573691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7AE6DD0-50FE-4DF2-A77D-3AD3384DF7A2}"/>
                </a:ext>
              </a:extLst>
            </p:cNvPr>
            <p:cNvSpPr txBox="1"/>
            <p:nvPr/>
          </p:nvSpPr>
          <p:spPr>
            <a:xfrm>
              <a:off x="5252200" y="1636642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75634FD-0C1F-42F7-A34B-54D33C9D14AD}"/>
                </a:ext>
              </a:extLst>
            </p:cNvPr>
            <p:cNvSpPr/>
            <p:nvPr/>
          </p:nvSpPr>
          <p:spPr>
            <a:xfrm>
              <a:off x="5147417" y="1549851"/>
              <a:ext cx="536900" cy="573691"/>
            </a:xfrm>
            <a:prstGeom prst="ellipse">
              <a:avLst/>
            </a:prstGeom>
            <a:noFill/>
            <a:ln>
              <a:solidFill>
                <a:srgbClr val="FFC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C078E36-FFCD-422F-89F0-A67B4AC10ED8}"/>
              </a:ext>
            </a:extLst>
          </p:cNvPr>
          <p:cNvGrpSpPr/>
          <p:nvPr/>
        </p:nvGrpSpPr>
        <p:grpSpPr>
          <a:xfrm>
            <a:off x="7040520" y="1529555"/>
            <a:ext cx="556863" cy="573691"/>
            <a:chOff x="7040520" y="1529555"/>
            <a:chExt cx="556863" cy="573691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88639112-6FBE-4454-AB57-5E88CBF1506D}"/>
                </a:ext>
              </a:extLst>
            </p:cNvPr>
            <p:cNvSpPr txBox="1"/>
            <p:nvPr/>
          </p:nvSpPr>
          <p:spPr>
            <a:xfrm>
              <a:off x="7056850" y="1616346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</a:rPr>
                <a:t>0/1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3D917FE3-E287-47F8-8B63-DCD12F6E6351}"/>
                </a:ext>
              </a:extLst>
            </p:cNvPr>
            <p:cNvSpPr/>
            <p:nvPr/>
          </p:nvSpPr>
          <p:spPr>
            <a:xfrm>
              <a:off x="7040520" y="1529555"/>
              <a:ext cx="536900" cy="573691"/>
            </a:xfrm>
            <a:prstGeom prst="ellipse">
              <a:avLst/>
            </a:prstGeom>
            <a:noFill/>
            <a:ln>
              <a:solidFill>
                <a:srgbClr val="FFC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Conector em curva 57">
            <a:extLst>
              <a:ext uri="{FF2B5EF4-FFF2-40B4-BE49-F238E27FC236}">
                <a16:creationId xmlns:a16="http://schemas.microsoft.com/office/drawing/2014/main" id="{736CEDD2-1BDD-4812-845D-215D6A6A634E}"/>
              </a:ext>
            </a:extLst>
          </p:cNvPr>
          <p:cNvCxnSpPr>
            <a:stCxn id="5" idx="4"/>
            <a:endCxn id="3" idx="1"/>
          </p:cNvCxnSpPr>
          <p:nvPr/>
        </p:nvCxnSpPr>
        <p:spPr>
          <a:xfrm rot="16200000" flipH="1">
            <a:off x="1599689" y="1468046"/>
            <a:ext cx="1430140" cy="2700541"/>
          </a:xfrm>
          <a:prstGeom prst="curvedConnector2">
            <a:avLst/>
          </a:prstGeom>
          <a:ln w="19050">
            <a:solidFill>
              <a:srgbClr val="FFC7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58">
            <a:extLst>
              <a:ext uri="{FF2B5EF4-FFF2-40B4-BE49-F238E27FC236}">
                <a16:creationId xmlns:a16="http://schemas.microsoft.com/office/drawing/2014/main" id="{69FFB794-B486-45E2-A4FD-FB4F03345829}"/>
              </a:ext>
            </a:extLst>
          </p:cNvPr>
          <p:cNvCxnSpPr>
            <a:stCxn id="12" idx="4"/>
            <a:endCxn id="3" idx="0"/>
          </p:cNvCxnSpPr>
          <p:nvPr/>
        </p:nvCxnSpPr>
        <p:spPr>
          <a:xfrm rot="16200000" flipH="1">
            <a:off x="3284029" y="2004571"/>
            <a:ext cx="836895" cy="1072921"/>
          </a:xfrm>
          <a:prstGeom prst="curvedConnector3">
            <a:avLst/>
          </a:prstGeom>
          <a:ln w="19050">
            <a:solidFill>
              <a:srgbClr val="FFC7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em curva 59">
            <a:extLst>
              <a:ext uri="{FF2B5EF4-FFF2-40B4-BE49-F238E27FC236}">
                <a16:creationId xmlns:a16="http://schemas.microsoft.com/office/drawing/2014/main" id="{5EF989BC-3C0F-49B0-87FA-EFC2E2DEF613}"/>
              </a:ext>
            </a:extLst>
          </p:cNvPr>
          <p:cNvCxnSpPr>
            <a:stCxn id="13" idx="4"/>
            <a:endCxn id="3" idx="0"/>
          </p:cNvCxnSpPr>
          <p:nvPr/>
        </p:nvCxnSpPr>
        <p:spPr>
          <a:xfrm rot="5400000">
            <a:off x="4409433" y="1953046"/>
            <a:ext cx="835938" cy="1176930"/>
          </a:xfrm>
          <a:prstGeom prst="curvedConnector3">
            <a:avLst/>
          </a:prstGeom>
          <a:ln w="19050">
            <a:solidFill>
              <a:srgbClr val="FFC7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em curva 60">
            <a:extLst>
              <a:ext uri="{FF2B5EF4-FFF2-40B4-BE49-F238E27FC236}">
                <a16:creationId xmlns:a16="http://schemas.microsoft.com/office/drawing/2014/main" id="{409FFB0C-9B4D-4E7C-A1F1-6DDA36829960}"/>
              </a:ext>
            </a:extLst>
          </p:cNvPr>
          <p:cNvCxnSpPr>
            <a:stCxn id="15" idx="4"/>
            <a:endCxn id="3" idx="3"/>
          </p:cNvCxnSpPr>
          <p:nvPr/>
        </p:nvCxnSpPr>
        <p:spPr>
          <a:xfrm rot="5400000">
            <a:off x="5345837" y="1570253"/>
            <a:ext cx="1430141" cy="2496126"/>
          </a:xfrm>
          <a:prstGeom prst="curvedConnector2">
            <a:avLst/>
          </a:prstGeom>
          <a:ln w="19050">
            <a:solidFill>
              <a:srgbClr val="FFC7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EE3F5E-C4F3-42F0-A933-E2850D2550B1}"/>
              </a:ext>
            </a:extLst>
          </p:cNvPr>
          <p:cNvSpPr txBox="1"/>
          <p:nvPr/>
        </p:nvSpPr>
        <p:spPr>
          <a:xfrm>
            <a:off x="6686631" y="1162658"/>
            <a:ext cx="124104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Classificação</a:t>
            </a:r>
          </a:p>
        </p:txBody>
      </p:sp>
    </p:spTree>
    <p:extLst>
      <p:ext uri="{BB962C8B-B14F-4D97-AF65-F5344CB8AC3E}">
        <p14:creationId xmlns:p14="http://schemas.microsoft.com/office/powerpoint/2010/main" val="52616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</a:p>
        </p:txBody>
      </p:sp>
    </p:spTree>
    <p:extLst>
      <p:ext uri="{BB962C8B-B14F-4D97-AF65-F5344CB8AC3E}">
        <p14:creationId xmlns:p14="http://schemas.microsoft.com/office/powerpoint/2010/main" val="77879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416797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09161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11680" y="4108683"/>
            <a:ext cx="464058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500" b="1" dirty="0" err="1">
                <a:solidFill>
                  <a:schemeClr val="bg1"/>
                </a:solidFill>
              </a:rPr>
              <a:t>Precision</a:t>
            </a:r>
            <a:r>
              <a:rPr lang="pt-BR" sz="1500" b="1" dirty="0">
                <a:solidFill>
                  <a:schemeClr val="bg1"/>
                </a:solidFill>
              </a:rPr>
              <a:t>: 0.764706	            Recall: 0.742857  </a:t>
            </a:r>
            <a:br>
              <a:rPr lang="pt-BR" sz="1500" b="1" dirty="0">
                <a:solidFill>
                  <a:schemeClr val="bg1"/>
                </a:solidFill>
              </a:rPr>
            </a:br>
            <a:r>
              <a:rPr lang="pt-BR" sz="1500" b="1" dirty="0">
                <a:solidFill>
                  <a:schemeClr val="bg1"/>
                </a:solidFill>
              </a:rPr>
              <a:t>F1 score: 0. 753623              ROC AUC: 0.790783 </a:t>
            </a:r>
          </a:p>
        </p:txBody>
      </p:sp>
      <p:pic>
        <p:nvPicPr>
          <p:cNvPr id="7" name="Imagem 6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7BCCA3A9-E7E1-467F-8589-6F578F5D3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4" y="927377"/>
            <a:ext cx="7388180" cy="304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3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>
                <a:solidFill>
                  <a:srgbClr val="FFC000"/>
                </a:solidFill>
              </a:rPr>
              <a:t>Obrigado!</a:t>
            </a: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17C484B-4CCD-4A50-AEF4-CA7BFA789F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3" name="Google Shape;3944;p26">
            <a:extLst>
              <a:ext uri="{FF2B5EF4-FFF2-40B4-BE49-F238E27FC236}">
                <a16:creationId xmlns:a16="http://schemas.microsoft.com/office/drawing/2014/main" id="{456A8DAE-CFA5-42EF-8E39-6369B1DB9796}"/>
              </a:ext>
            </a:extLst>
          </p:cNvPr>
          <p:cNvSpPr/>
          <p:nvPr/>
        </p:nvSpPr>
        <p:spPr>
          <a:xfrm>
            <a:off x="762000" y="1358900"/>
            <a:ext cx="6662852" cy="307155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D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" name="Google Shape;3966;p28">
            <a:extLst>
              <a:ext uri="{FF2B5EF4-FFF2-40B4-BE49-F238E27FC236}">
                <a16:creationId xmlns:a16="http://schemas.microsoft.com/office/drawing/2014/main" id="{7FFF0864-9375-46E6-8729-49B91C27EC97}"/>
              </a:ext>
            </a:extLst>
          </p:cNvPr>
          <p:cNvSpPr txBox="1">
            <a:spLocks/>
          </p:cNvSpPr>
          <p:nvPr/>
        </p:nvSpPr>
        <p:spPr>
          <a:xfrm>
            <a:off x="889000" y="469900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r>
              <a:rPr kumimoji="0" lang="pt-B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c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om depressão ao redor do mundo</a:t>
            </a:r>
          </a:p>
        </p:txBody>
      </p:sp>
      <p:sp>
        <p:nvSpPr>
          <p:cNvPr id="5" name="Google Shape;3970;p28">
            <a:extLst>
              <a:ext uri="{FF2B5EF4-FFF2-40B4-BE49-F238E27FC236}">
                <a16:creationId xmlns:a16="http://schemas.microsoft.com/office/drawing/2014/main" id="{0DECC263-5B35-4280-A267-5F85DE34E544}"/>
              </a:ext>
            </a:extLst>
          </p:cNvPr>
          <p:cNvSpPr txBox="1">
            <a:spLocks/>
          </p:cNvSpPr>
          <p:nvPr/>
        </p:nvSpPr>
        <p:spPr>
          <a:xfrm>
            <a:off x="4800600" y="28733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1800" b="1" dirty="0">
                <a:solidFill>
                  <a:schemeClr val="bg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 se suicidam por ano, em média</a:t>
            </a:r>
          </a:p>
        </p:txBody>
      </p:sp>
      <p:sp>
        <p:nvSpPr>
          <p:cNvPr id="6" name="Google Shape;3970;p28">
            <a:extLst>
              <a:ext uri="{FF2B5EF4-FFF2-40B4-BE49-F238E27FC236}">
                <a16:creationId xmlns:a16="http://schemas.microsoft.com/office/drawing/2014/main" id="{F36E897B-5996-4447-A567-64DA166E7D2E}"/>
              </a:ext>
            </a:extLst>
          </p:cNvPr>
          <p:cNvSpPr txBox="1">
            <a:spLocks/>
          </p:cNvSpPr>
          <p:nvPr/>
        </p:nvSpPr>
        <p:spPr>
          <a:xfrm>
            <a:off x="2527300" y="4262438"/>
            <a:ext cx="36957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1800" b="1" dirty="0">
                <a:solidFill>
                  <a:schemeClr val="bg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 índice de depressão aumentou 18,4% nos últimos 10 anos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033DDB4-E474-49A8-ADA3-676B741913BB}"/>
              </a:ext>
            </a:extLst>
          </p:cNvPr>
          <p:cNvCxnSpPr/>
          <p:nvPr/>
        </p:nvCxnSpPr>
        <p:spPr>
          <a:xfrm flipH="1">
            <a:off x="1117600" y="11938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5CA10DD-2D5D-43E5-BA87-F01073CA4A2A}"/>
              </a:ext>
            </a:extLst>
          </p:cNvPr>
          <p:cNvCxnSpPr/>
          <p:nvPr/>
        </p:nvCxnSpPr>
        <p:spPr>
          <a:xfrm flipH="1" flipV="1">
            <a:off x="1104900" y="1187450"/>
            <a:ext cx="12700" cy="476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46B839C-46E7-4486-8E07-9DFCE8D122B3}"/>
              </a:ext>
            </a:extLst>
          </p:cNvPr>
          <p:cNvCxnSpPr/>
          <p:nvPr/>
        </p:nvCxnSpPr>
        <p:spPr>
          <a:xfrm flipH="1">
            <a:off x="4864100" y="10541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3C2FD2E-71CC-4BBB-8AC6-CBF7F406C95D}"/>
              </a:ext>
            </a:extLst>
          </p:cNvPr>
          <p:cNvCxnSpPr/>
          <p:nvPr/>
        </p:nvCxnSpPr>
        <p:spPr>
          <a:xfrm flipH="1">
            <a:off x="4876800" y="107315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3105AE3-3704-4048-9C3B-EF35824AA26C}"/>
              </a:ext>
            </a:extLst>
          </p:cNvPr>
          <p:cNvCxnSpPr/>
          <p:nvPr/>
        </p:nvCxnSpPr>
        <p:spPr>
          <a:xfrm>
            <a:off x="2413000" y="3568700"/>
            <a:ext cx="12700" cy="863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325B01B-2233-4586-8EE9-BD5B9E63132F}"/>
              </a:ext>
            </a:extLst>
          </p:cNvPr>
          <p:cNvCxnSpPr/>
          <p:nvPr/>
        </p:nvCxnSpPr>
        <p:spPr>
          <a:xfrm flipH="1" flipV="1">
            <a:off x="2432050" y="4413250"/>
            <a:ext cx="3314700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46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28903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0589BAC-AF5A-4ACD-A46B-B0699F27A0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22" name="Picture 2" descr="C:\Users\Fefe\Documents\TCC\TCC\slide\imgs slide\imgbr2.png">
            <a:extLst>
              <a:ext uri="{FF2B5EF4-FFF2-40B4-BE49-F238E27FC236}">
                <a16:creationId xmlns:a16="http://schemas.microsoft.com/office/drawing/2014/main" id="{0A58799A-8245-4CEC-9726-EC80BD4CF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sharpenSoften amount="3000"/>
                    </a14:imgEffect>
                    <a14:imgEffect>
                      <a14:colorTemperature colorTemp="11500"/>
                    </a14:imgEffect>
                    <a14:imgEffect>
                      <a14:saturation sat="306000"/>
                    </a14:imgEffect>
                    <a14:imgEffect>
                      <a14:brightnessContrast bright="-29000" contrast="7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1337" y="889596"/>
            <a:ext cx="6096000" cy="3952875"/>
          </a:xfrm>
          <a:prstGeom prst="rect">
            <a:avLst/>
          </a:prstGeom>
          <a:noFill/>
        </p:spPr>
      </p:pic>
      <p:sp>
        <p:nvSpPr>
          <p:cNvPr id="23" name="Google Shape;3966;p28">
            <a:extLst>
              <a:ext uri="{FF2B5EF4-FFF2-40B4-BE49-F238E27FC236}">
                <a16:creationId xmlns:a16="http://schemas.microsoft.com/office/drawing/2014/main" id="{07F73718-CD2F-4578-8392-679EC0553903}"/>
              </a:ext>
            </a:extLst>
          </p:cNvPr>
          <p:cNvSpPr txBox="1">
            <a:spLocks/>
          </p:cNvSpPr>
          <p:nvPr/>
        </p:nvSpPr>
        <p:spPr>
          <a:xfrm>
            <a:off x="237356" y="448873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5,8% da população brasileira sofre de depressão</a:t>
            </a:r>
          </a:p>
        </p:txBody>
      </p:sp>
      <p:sp>
        <p:nvSpPr>
          <p:cNvPr id="24" name="Google Shape;3970;p28">
            <a:extLst>
              <a:ext uri="{FF2B5EF4-FFF2-40B4-BE49-F238E27FC236}">
                <a16:creationId xmlns:a16="http://schemas.microsoft.com/office/drawing/2014/main" id="{5792E463-6E59-4AD7-BC55-2B7EFF2BB83A}"/>
              </a:ext>
            </a:extLst>
          </p:cNvPr>
          <p:cNvSpPr txBox="1">
            <a:spLocks/>
          </p:cNvSpPr>
          <p:nvPr/>
        </p:nvSpPr>
        <p:spPr>
          <a:xfrm>
            <a:off x="4863660" y="46600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b="1" dirty="0">
                <a:solidFill>
                  <a:schemeClr val="bg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 nos últimos 25 anos 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0;p28">
            <a:extLst>
              <a:ext uri="{FF2B5EF4-FFF2-40B4-BE49-F238E27FC236}">
                <a16:creationId xmlns:a16="http://schemas.microsoft.com/office/drawing/2014/main" id="{B0000C50-9333-49DB-980D-97E917150D99}"/>
              </a:ext>
            </a:extLst>
          </p:cNvPr>
          <p:cNvSpPr txBox="1">
            <a:spLocks/>
          </p:cNvSpPr>
          <p:nvPr/>
        </p:nvSpPr>
        <p:spPr>
          <a:xfrm>
            <a:off x="63060" y="3474157"/>
            <a:ext cx="3516148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b="1" dirty="0">
                <a:solidFill>
                  <a:schemeClr val="bg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1º maior índice  da  América Latina, 8º no mundo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48E9B962-331D-4F3E-9DF4-4C8E9195CCEB}"/>
              </a:ext>
            </a:extLst>
          </p:cNvPr>
          <p:cNvCxnSpPr/>
          <p:nvPr/>
        </p:nvCxnSpPr>
        <p:spPr>
          <a:xfrm flipH="1">
            <a:off x="297790" y="1120221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AC49635B-A103-459A-BC6F-A81437465C74}"/>
              </a:ext>
            </a:extLst>
          </p:cNvPr>
          <p:cNvCxnSpPr/>
          <p:nvPr/>
        </p:nvCxnSpPr>
        <p:spPr>
          <a:xfrm flipH="1" flipV="1">
            <a:off x="2996760" y="1113871"/>
            <a:ext cx="19707" cy="7569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86063E4-9C5C-402E-B478-8D0FCB754913}"/>
              </a:ext>
            </a:extLst>
          </p:cNvPr>
          <p:cNvCxnSpPr/>
          <p:nvPr/>
        </p:nvCxnSpPr>
        <p:spPr>
          <a:xfrm flipH="1">
            <a:off x="4927160" y="123277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F657067F-FC26-4F93-BA59-5BDCC0256300}"/>
              </a:ext>
            </a:extLst>
          </p:cNvPr>
          <p:cNvCxnSpPr/>
          <p:nvPr/>
        </p:nvCxnSpPr>
        <p:spPr>
          <a:xfrm flipH="1">
            <a:off x="4939860" y="125182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1F605CE-4CC3-43BD-B684-33787004862F}"/>
              </a:ext>
            </a:extLst>
          </p:cNvPr>
          <p:cNvCxnSpPr/>
          <p:nvPr/>
        </p:nvCxnSpPr>
        <p:spPr>
          <a:xfrm>
            <a:off x="3457901" y="2806256"/>
            <a:ext cx="10511" cy="7777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A0DAC9D-8A44-4E23-92CB-24426D8CF886}"/>
              </a:ext>
            </a:extLst>
          </p:cNvPr>
          <p:cNvCxnSpPr/>
          <p:nvPr/>
        </p:nvCxnSpPr>
        <p:spPr>
          <a:xfrm flipH="1" flipV="1">
            <a:off x="209635" y="3572419"/>
            <a:ext cx="3275068" cy="10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49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4" grpId="0" build="p"/>
      <p:bldP spid="2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>
                <a:solidFill>
                  <a:schemeClr val="bg1"/>
                </a:solidFill>
              </a:rPr>
              <a:t>Uso Potencial de ferramentas de classificação de texto como assinaturas de comportamentos suicidas: um estudo de prova de conceito usando os escritos pessoais de Virginia Wolf.</a:t>
            </a:r>
          </a:p>
          <a:p>
            <a:pPr marL="0" lvl="0" indent="0">
              <a:buNone/>
            </a:pPr>
            <a:endParaRPr lang="pt-BR" sz="24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Gabriela de </a:t>
            </a:r>
            <a:r>
              <a:rPr lang="pt-BR" sz="2400" dirty="0" err="1">
                <a:solidFill>
                  <a:schemeClr val="bg1"/>
                </a:solidFill>
              </a:rPr>
              <a:t>Ávilla</a:t>
            </a:r>
            <a:endParaRPr lang="pt-BR" sz="24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C715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dirty="0">
              <a:solidFill>
                <a:srgbClr val="FFC7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3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>
                <a:solidFill>
                  <a:schemeClr val="bg1"/>
                </a:solidFill>
              </a:rPr>
              <a:t>Um método de identificação de emoções em textos curtos para o português do Brasil</a:t>
            </a:r>
          </a:p>
          <a:p>
            <a:pPr marL="0" lvl="0" indent="0">
              <a:buNone/>
            </a:pPr>
            <a:endParaRPr lang="pt-BR" sz="24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Barbara </a:t>
            </a:r>
            <a:r>
              <a:rPr lang="pt-BR" sz="2400" dirty="0" err="1">
                <a:solidFill>
                  <a:schemeClr val="bg1"/>
                </a:solidFill>
              </a:rPr>
              <a:t>Martinazzo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C715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dirty="0">
              <a:solidFill>
                <a:srgbClr val="FFC7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33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7198</TotalTime>
  <Words>426</Words>
  <Application>Microsoft Office PowerPoint</Application>
  <PresentationFormat>Apresentação na tela (16:9)</PresentationFormat>
  <Paragraphs>159</Paragraphs>
  <Slides>27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Dosis Light</vt:lpstr>
      <vt:lpstr>Titillium Web</vt:lpstr>
      <vt:lpstr>Arial</vt:lpstr>
      <vt:lpstr>Courier New</vt:lpstr>
      <vt:lpstr>Titillium Web Light</vt:lpstr>
      <vt:lpstr>Dosis</vt:lpstr>
      <vt:lpstr>Mowbray template</vt:lpstr>
      <vt:lpstr>IDENTIFICAÇÃO DE DEPRESSÃO A PARTIR DE ANÁLISE DE TEXTOS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Eu amo rosas. Elas são adoráveis e amorosas.</vt:lpstr>
      <vt:lpstr>Apresentação do PowerPoint</vt:lpstr>
      <vt:lpstr>Vc esta muito carent  hj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Vinicius Fernandes</cp:lastModifiedBy>
  <cp:revision>149</cp:revision>
  <dcterms:modified xsi:type="dcterms:W3CDTF">2019-12-04T01:04:06Z</dcterms:modified>
</cp:coreProperties>
</file>