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21" r:id="rId15"/>
    <p:sldId id="323" r:id="rId16"/>
    <p:sldId id="324" r:id="rId17"/>
    <p:sldId id="307" r:id="rId18"/>
    <p:sldId id="312" r:id="rId19"/>
    <p:sldId id="308" r:id="rId20"/>
    <p:sldId id="322" r:id="rId21"/>
    <p:sldId id="318" r:id="rId22"/>
    <p:sldId id="320" r:id="rId23"/>
    <p:sldId id="328" r:id="rId24"/>
    <p:sldId id="309" r:id="rId25"/>
    <p:sldId id="329" r:id="rId26"/>
    <p:sldId id="330" r:id="rId27"/>
    <p:sldId id="279" r:id="rId28"/>
  </p:sldIdLst>
  <p:sldSz cx="9144000" cy="5143500" type="screen16x9"/>
  <p:notesSz cx="6858000" cy="9144000"/>
  <p:embeddedFontLst>
    <p:embeddedFont>
      <p:font typeface="Dosis Light" charset="0"/>
      <p:regular r:id="rId31"/>
      <p:bold r:id="rId32"/>
    </p:embeddedFont>
    <p:embeddedFont>
      <p:font typeface="Titillium Web" charset="0"/>
      <p:regular r:id="rId33"/>
      <p:bold r:id="rId34"/>
      <p:italic r:id="rId35"/>
      <p:boldItalic r:id="rId36"/>
    </p:embeddedFont>
    <p:embeddedFont>
      <p:font typeface="Titillium Web Light" charset="0"/>
      <p:regular r:id="rId37"/>
      <p:bold r:id="rId38"/>
      <p:italic r:id="rId39"/>
      <p:boldItalic r:id="rId40"/>
    </p:embeddedFont>
    <p:embeddedFont>
      <p:font typeface="Dosis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715"/>
    <a:srgbClr val="FFD347"/>
    <a:srgbClr val="FFECAF"/>
    <a:srgbClr val="FFF1C5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>
        <p:scale>
          <a:sx n="80" d="100"/>
          <a:sy n="80" d="100"/>
        </p:scale>
        <p:origin x="-1074" y="-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20/10/2019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639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32531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376294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endCxn id="34" idx="0"/>
          </p:cNvCxnSpPr>
          <p:nvPr/>
        </p:nvCxnSpPr>
        <p:spPr>
          <a:xfrm rot="16200000" flipH="1">
            <a:off x="3567934" y="358271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51" idx="0"/>
          </p:cNvCxnSpPr>
          <p:nvPr/>
        </p:nvCxnSpPr>
        <p:spPr>
          <a:xfrm rot="5400000">
            <a:off x="6553133" y="2413296"/>
            <a:ext cx="333991" cy="154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22382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3" idx="2"/>
            <a:endCxn id="34" idx="0"/>
          </p:cNvCxnSpPr>
          <p:nvPr/>
        </p:nvCxnSpPr>
        <p:spPr>
          <a:xfrm rot="16200000" flipH="1">
            <a:off x="1956035" y="1970814"/>
            <a:ext cx="743365" cy="2840888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0" idx="2"/>
            <a:endCxn id="34" idx="0"/>
          </p:cNvCxnSpPr>
          <p:nvPr/>
        </p:nvCxnSpPr>
        <p:spPr>
          <a:xfrm rot="16200000" flipH="1">
            <a:off x="2690824" y="2705604"/>
            <a:ext cx="749412" cy="1365261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32" idx="2"/>
            <a:endCxn id="34" idx="0"/>
          </p:cNvCxnSpPr>
          <p:nvPr/>
        </p:nvCxnSpPr>
        <p:spPr>
          <a:xfrm rot="5400000">
            <a:off x="4046057" y="2718825"/>
            <a:ext cx="746220" cy="134201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51" idx="2"/>
            <a:endCxn id="34" idx="0"/>
          </p:cNvCxnSpPr>
          <p:nvPr/>
        </p:nvCxnSpPr>
        <p:spPr>
          <a:xfrm rot="5400000">
            <a:off x="4862421" y="1906007"/>
            <a:ext cx="742675" cy="297119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  <p:sp>
        <p:nvSpPr>
          <p:cNvPr id="51" name="Google Shape;3979;p29"/>
          <p:cNvSpPr/>
          <p:nvPr/>
        </p:nvSpPr>
        <p:spPr>
          <a:xfrm>
            <a:off x="5979410" y="2581066"/>
            <a:ext cx="1479888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angulado 34"/>
          <p:cNvCxnSpPr>
            <a:stCxn id="31" idx="2"/>
            <a:endCxn id="34" idx="0"/>
          </p:cNvCxnSpPr>
          <p:nvPr/>
        </p:nvCxnSpPr>
        <p:spPr>
          <a:xfrm rot="16200000" flipH="1">
            <a:off x="3372091" y="3386871"/>
            <a:ext cx="746848" cy="5292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232964" y="3310758"/>
            <a:ext cx="6264166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de cada palavra e associa isso a classe do treino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884483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	 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229263" y="4093779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xmlns="" val="9238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=""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=""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Seta para baixo 32">
            <a:extLst>
              <a:ext uri="{FF2B5EF4-FFF2-40B4-BE49-F238E27FC236}">
                <a16:creationId xmlns=""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=""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=""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=""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=""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=""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=""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Seta para baixo 32">
            <a:extLst>
              <a:ext uri="{FF2B5EF4-FFF2-40B4-BE49-F238E27FC236}">
                <a16:creationId xmlns=""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=""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=""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=""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=""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=""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227" y="189186"/>
            <a:ext cx="903405" cy="9034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481" y="656165"/>
            <a:ext cx="436912" cy="43691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322" y="3149426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385717" y="110358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4209" y="403829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143008" y="230433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46782" y="247498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minha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911214" y="27003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MEU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143008" y="29083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Canto dobrado 32"/>
          <p:cNvSpPr/>
          <p:nvPr/>
        </p:nvSpPr>
        <p:spPr>
          <a:xfrm>
            <a:off x="2946782" y="2325714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030929" y="41546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NUNCA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059177" y="43833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SEMPRE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10400" y="389747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nada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063914" y="3866842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924059" y="306914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morrer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874207" y="35634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desânimo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04709" y="331840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DOR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928797" y="3036353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817668" y="1140262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Stop </a:t>
            </a:r>
            <a:r>
              <a:rPr lang="pt-BR" sz="900" b="1" dirty="0" err="1" smtClean="0">
                <a:solidFill>
                  <a:schemeClr val="bg1"/>
                </a:solidFill>
              </a:rPr>
              <a:t>words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71512" y="3161931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Pronomes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939539" y="4690756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Absolutistas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893026" y="3876401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2039022" y="689252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2245710" y="325817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920991" y="1145519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/>
          <p:cNvSpPr txBox="1"/>
          <p:nvPr/>
        </p:nvSpPr>
        <p:spPr>
          <a:xfrm>
            <a:off x="5018702" y="717737"/>
            <a:ext cx="90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bg1"/>
                </a:solidFill>
                <a:sym typeface="Wingdings"/>
              </a:rPr>
              <a:t>“amor”</a:t>
            </a:r>
            <a:endParaRPr lang="pt-BR" sz="1800" dirty="0" smtClean="0">
              <a:solidFill>
                <a:schemeClr val="bg1"/>
              </a:solidFill>
            </a:endParaRPr>
          </a:p>
        </p:txBody>
      </p:sp>
      <p:sp>
        <p:nvSpPr>
          <p:cNvPr id="118" name="CaixaDeTexto 117"/>
          <p:cNvSpPr txBox="1"/>
          <p:nvPr/>
        </p:nvSpPr>
        <p:spPr>
          <a:xfrm rot="3295482">
            <a:off x="5234164" y="386663"/>
            <a:ext cx="64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</a:t>
            </a:r>
            <a:endParaRPr lang="pt-BR" sz="4000" dirty="0">
              <a:solidFill>
                <a:srgbClr val="FFC7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1904" y="652136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831916" y="115602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32" name="CaixaDeTexto 131"/>
          <p:cNvSpPr txBox="1"/>
          <p:nvPr/>
        </p:nvSpPr>
        <p:spPr>
          <a:xfrm>
            <a:off x="5030095" y="1166538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Stemming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9" grpId="0"/>
      <p:bldP spid="50" grpId="0"/>
      <p:bldP spid="51" grpId="0"/>
      <p:bldP spid="53" grpId="0"/>
      <p:bldP spid="54" grpId="0"/>
      <p:bldP spid="119" grpId="0"/>
      <p:bldP spid="118" grpId="0"/>
      <p:bldP spid="131" grpId="0"/>
      <p:bldP spid="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Sanches da Silva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7" name="Nuvem 16"/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spaço Reservado para Texto 3"/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9" name="Seta para baixo 32"/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3"/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21" name="Espaço Reservado para Texto 3"/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22" name="Espaço Reservado para Texto 3"/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23" name="Espaço Reservado para Texto 3"/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24" name="Espaço Reservado para Texto 3"/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25" name="Espaço Reservado para Texto 3"/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7" name="Espaço Reservado para Texto 3"/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8" name="Mais 27"/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Nuvem 28">
            <a:extLst>
              <a:ext uri="{FF2B5EF4-FFF2-40B4-BE49-F238E27FC236}">
                <a16:creationId xmlns:a16="http://schemas.microsoft.com/office/drawing/2014/main" xmlns="" id="{062AC8BC-D39B-44B9-937C-A24941E3100A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xmlns="" id="{B542580B-F922-4483-BEF9-A3A169DEAD38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xmlns="" id="{73A58A82-E288-4480-BD0B-955F26D255FB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xmlns="" id="{B7D853A5-9A44-41C3-8EED-FB9A313C03E7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xmlns="" val="244259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build="p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30" grpId="0" build="p"/>
      <p:bldP spid="31" grpId="0" build="p"/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2640" y="264348"/>
            <a:ext cx="903405" cy="90340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280" y="1490135"/>
            <a:ext cx="780841" cy="779621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017918" y="5780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bg1"/>
                </a:solidFill>
              </a:rPr>
              <a:t>Texto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0" y="1191334"/>
            <a:ext cx="204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chemeClr val="bg1"/>
                </a:solidFill>
              </a:rPr>
              <a:t>Named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Entity</a:t>
            </a:r>
            <a:r>
              <a:rPr lang="pt-BR" sz="1000" b="1" dirty="0" smtClean="0">
                <a:solidFill>
                  <a:schemeClr val="bg1"/>
                </a:solidFill>
              </a:rPr>
              <a:t> </a:t>
            </a:r>
            <a:r>
              <a:rPr lang="pt-BR" sz="1000" b="1" dirty="0" err="1" smtClean="0">
                <a:solidFill>
                  <a:schemeClr val="bg1"/>
                </a:solidFill>
              </a:rPr>
              <a:t>Recognition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3845" y="26611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452093" y="288985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ótimo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503316" y="240403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feliz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Canto dobrado 36"/>
          <p:cNvSpPr/>
          <p:nvPr/>
        </p:nvSpPr>
        <p:spPr>
          <a:xfrm>
            <a:off x="2456830" y="2373396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57498" y="36672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triste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307646" y="416156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abissal</a:t>
            </a:r>
            <a:endParaRPr lang="pt-B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391003" y="390600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RUIM</a:t>
            </a:r>
            <a:endParaRPr lang="pt-BR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nto dobrado 40"/>
          <p:cNvSpPr/>
          <p:nvPr/>
        </p:nvSpPr>
        <p:spPr>
          <a:xfrm>
            <a:off x="2362236" y="3634465"/>
            <a:ext cx="659815" cy="85253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835351" y="995615"/>
            <a:ext cx="2007475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968836" y="5327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Pré-processamento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2332455" y="3197310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Positivas +1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326465" y="44745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Negativas -1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056082" y="1128119"/>
            <a:ext cx="494394" cy="37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aixaDeTexto 52"/>
          <p:cNvSpPr txBox="1"/>
          <p:nvPr/>
        </p:nvSpPr>
        <p:spPr>
          <a:xfrm>
            <a:off x="3262770" y="764684"/>
            <a:ext cx="44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✔</a:t>
            </a:r>
            <a:endParaRPr lang="pt-BR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938051" y="1584386"/>
            <a:ext cx="96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smtClean="0">
                <a:solidFill>
                  <a:schemeClr val="bg1"/>
                </a:solidFill>
              </a:rPr>
              <a:t>Corretor Ortográfico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64" name="Forma 63"/>
          <p:cNvCxnSpPr>
            <a:stCxn id="24" idx="2"/>
            <a:endCxn id="43" idx="3"/>
          </p:cNvCxnSpPr>
          <p:nvPr/>
        </p:nvCxnSpPr>
        <p:spPr>
          <a:xfrm rot="5400000">
            <a:off x="5696565" y="314015"/>
            <a:ext cx="364040" cy="207151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2"/>
            <a:endCxn id="34" idx="1"/>
          </p:cNvCxnSpPr>
          <p:nvPr/>
        </p:nvCxnSpPr>
        <p:spPr>
          <a:xfrm rot="16200000" flipH="1">
            <a:off x="1463319" y="1839138"/>
            <a:ext cx="529909" cy="139114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2"/>
            <a:endCxn id="41" idx="1"/>
          </p:cNvCxnSpPr>
          <p:nvPr/>
        </p:nvCxnSpPr>
        <p:spPr>
          <a:xfrm rot="16200000" flipH="1">
            <a:off x="801979" y="2500477"/>
            <a:ext cx="1790978" cy="1329535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Picture 11" descr="C:\Users\Fefe\Documents\TCC\TCC\para a monografia\slide\imgs slide\trade-token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909" y="1059472"/>
            <a:ext cx="810281" cy="459644"/>
          </a:xfrm>
          <a:prstGeom prst="rect">
            <a:avLst/>
          </a:prstGeom>
          <a:noFill/>
        </p:spPr>
      </p:pic>
      <p:sp>
        <p:nvSpPr>
          <p:cNvPr id="131" name="CaixaDeTexto 130"/>
          <p:cNvSpPr txBox="1"/>
          <p:nvPr/>
        </p:nvSpPr>
        <p:spPr>
          <a:xfrm>
            <a:off x="3776921" y="1563364"/>
            <a:ext cx="92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>
                <a:solidFill>
                  <a:schemeClr val="bg1"/>
                </a:solidFill>
              </a:rPr>
              <a:t>Tokenization</a:t>
            </a:r>
            <a:endParaRPr lang="pt-BR" sz="900" b="1" dirty="0">
              <a:solidFill>
                <a:schemeClr val="bg1"/>
              </a:solidFill>
            </a:endParaRPr>
          </a:p>
        </p:txBody>
      </p: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116645" y="2799665"/>
            <a:ext cx="2082676" cy="3422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022051" y="3141922"/>
            <a:ext cx="2177270" cy="91881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5199321" y="2573080"/>
            <a:ext cx="1158949" cy="1137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6" name="CaixaDeTexto 135"/>
          <p:cNvSpPr txBox="1"/>
          <p:nvPr/>
        </p:nvSpPr>
        <p:spPr>
          <a:xfrm>
            <a:off x="5511208" y="2885456"/>
            <a:ext cx="7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18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  <p:bldP spid="43" grpId="0" animBg="1"/>
      <p:bldP spid="44" grpId="0"/>
      <p:bldP spid="50" grpId="0"/>
      <p:bldP spid="51" grpId="0"/>
      <p:bldP spid="53" grpId="0"/>
      <p:bldP spid="54" grpId="0"/>
      <p:bldP spid="131" grpId="0"/>
      <p:bldP spid="129" grpId="0" animBg="1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23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736702" y="423919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17 colunas</a:t>
            </a:r>
            <a:endParaRPr lang="pt-BR" dirty="0"/>
          </a:p>
        </p:txBody>
      </p:sp>
      <p:sp>
        <p:nvSpPr>
          <p:cNvPr id="38" name="Elipse 37"/>
          <p:cNvSpPr/>
          <p:nvPr/>
        </p:nvSpPr>
        <p:spPr>
          <a:xfrm>
            <a:off x="696039" y="1529556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Contagem de palavras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931016" y="16356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12</a:t>
            </a:r>
            <a:endParaRPr lang="pt-BR" sz="20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Sentimento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252200" y="16366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1</a:t>
            </a:r>
            <a:endParaRPr lang="pt-BR" sz="2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Polaridade das palavras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810886" y="161634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3</a:t>
            </a:r>
            <a:endParaRPr lang="pt-BR" sz="2000" dirty="0"/>
          </a:p>
        </p:txBody>
      </p:sp>
      <p:sp>
        <p:nvSpPr>
          <p:cNvPr id="52" name="Elipse 51"/>
          <p:cNvSpPr/>
          <p:nvPr/>
        </p:nvSpPr>
        <p:spPr>
          <a:xfrm>
            <a:off x="2897566" y="1548894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47417" y="1549851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056850" y="161634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0/1</a:t>
            </a:r>
            <a:endParaRPr lang="pt-BR" sz="2000" dirty="0"/>
          </a:p>
        </p:txBody>
      </p:sp>
      <p:sp>
        <p:nvSpPr>
          <p:cNvPr id="57" name="Elipse 56"/>
          <p:cNvSpPr/>
          <p:nvPr/>
        </p:nvSpPr>
        <p:spPr>
          <a:xfrm>
            <a:off x="7040520" y="1529555"/>
            <a:ext cx="536900" cy="573691"/>
          </a:xfrm>
          <a:prstGeom prst="ellips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em curva 57"/>
          <p:cNvCxnSpPr>
            <a:stCxn id="38" idx="4"/>
            <a:endCxn id="36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em curva 58"/>
          <p:cNvCxnSpPr>
            <a:stCxn id="52" idx="4"/>
            <a:endCxn id="36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>
            <a:stCxn id="54" idx="4"/>
            <a:endCxn id="36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57" idx="4"/>
            <a:endCxn id="36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7415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43298"/>
            <a:ext cx="3782568" cy="2967244"/>
          </a:xfrm>
          <a:prstGeom prst="rect">
            <a:avLst/>
          </a:prstGeom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692" y="2044625"/>
            <a:ext cx="1021348" cy="1021348"/>
          </a:xfrm>
          <a:prstGeom prst="rect">
            <a:avLst/>
          </a:prstGeom>
        </p:spPr>
      </p:pic>
      <p:cxnSp>
        <p:nvCxnSpPr>
          <p:cNvPr id="5" name="Straight Arrow Connector 13"/>
          <p:cNvCxnSpPr/>
          <p:nvPr/>
        </p:nvCxnSpPr>
        <p:spPr>
          <a:xfrm>
            <a:off x="1297432" y="2584500"/>
            <a:ext cx="704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9"/>
          <p:cNvCxnSpPr/>
          <p:nvPr/>
        </p:nvCxnSpPr>
        <p:spPr>
          <a:xfrm>
            <a:off x="6315930" y="2673073"/>
            <a:ext cx="450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/>
          <p:nvPr/>
        </p:nvSpPr>
        <p:spPr>
          <a:xfrm>
            <a:off x="6797040" y="2288085"/>
            <a:ext cx="1271971" cy="769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1"/>
          <p:cNvSpPr txBox="1"/>
          <p:nvPr/>
        </p:nvSpPr>
        <p:spPr>
          <a:xfrm>
            <a:off x="6803453" y="2327309"/>
            <a:ext cx="1314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Resultado</a:t>
            </a:r>
          </a:p>
          <a:p>
            <a:pPr algn="ctr"/>
            <a:r>
              <a:rPr lang="pt-BR" dirty="0" smtClean="0"/>
              <a:t>75% de acurácia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86307" y="345440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Backpropagation</a:t>
            </a:r>
            <a:endParaRPr lang="pt-BR" sz="28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772033" y="2542752"/>
            <a:ext cx="43313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0/1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7601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412892" y="264160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Resultados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0618" y="4740035"/>
            <a:ext cx="9313081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tx1"/>
                </a:solidFill>
              </a:rPr>
              <a:t>Precision</a:t>
            </a:r>
            <a:r>
              <a:rPr lang="pt-BR" sz="1500" b="1" dirty="0">
                <a:solidFill>
                  <a:schemeClr val="tx1"/>
                </a:solidFill>
              </a:rPr>
              <a:t>: 0.764706   Recall: 0.742857   F1 score: 0. 753623  ROC AUC: 0.790783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29" r="1583"/>
          <a:stretch/>
        </p:blipFill>
        <p:spPr bwMode="auto">
          <a:xfrm>
            <a:off x="2423336" y="1111346"/>
            <a:ext cx="3782806" cy="31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305050" y="896859"/>
            <a:ext cx="4200525" cy="340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86175" y="16287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52975" y="27783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25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13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6832</TotalTime>
  <Words>435</Words>
  <Application>Microsoft Office PowerPoint</Application>
  <PresentationFormat>Apresentação na tela (16:9)</PresentationFormat>
  <Paragraphs>168</Paragraphs>
  <Slides>27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Dosis Light</vt:lpstr>
      <vt:lpstr>Titillium Web</vt:lpstr>
      <vt:lpstr>Titillium Web Light</vt:lpstr>
      <vt:lpstr>Courier New</vt:lpstr>
      <vt:lpstr>Wingdings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Vc esta muito carent  hj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136</cp:revision>
  <dcterms:modified xsi:type="dcterms:W3CDTF">2019-10-20T14:09:53Z</dcterms:modified>
</cp:coreProperties>
</file>