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86" r:id="rId4"/>
    <p:sldId id="294" r:id="rId5"/>
    <p:sldId id="284" r:id="rId6"/>
    <p:sldId id="271" r:id="rId7"/>
    <p:sldId id="290" r:id="rId8"/>
    <p:sldId id="298" r:id="rId9"/>
    <p:sldId id="285" r:id="rId10"/>
    <p:sldId id="292" r:id="rId11"/>
    <p:sldId id="297" r:id="rId12"/>
    <p:sldId id="296" r:id="rId13"/>
    <p:sldId id="287" r:id="rId14"/>
    <p:sldId id="288" r:id="rId15"/>
    <p:sldId id="272" r:id="rId16"/>
    <p:sldId id="289" r:id="rId17"/>
    <p:sldId id="279" r:id="rId18"/>
    <p:sldId id="257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95" r:id="rId27"/>
    <p:sldId id="267" r:id="rId28"/>
    <p:sldId id="268" r:id="rId29"/>
    <p:sldId id="269" r:id="rId30"/>
    <p:sldId id="270" r:id="rId31"/>
    <p:sldId id="291" r:id="rId32"/>
    <p:sldId id="273" r:id="rId33"/>
    <p:sldId id="274" r:id="rId34"/>
    <p:sldId id="275" r:id="rId35"/>
    <p:sldId id="276" r:id="rId36"/>
    <p:sldId id="277" r:id="rId37"/>
    <p:sldId id="278" r:id="rId38"/>
    <p:sldId id="280" r:id="rId39"/>
    <p:sldId id="281" r:id="rId40"/>
    <p:sldId id="282" r:id="rId41"/>
    <p:sldId id="283" r:id="rId42"/>
  </p:sldIdLst>
  <p:sldSz cx="9144000" cy="5143500" type="screen16x9"/>
  <p:notesSz cx="6858000" cy="9144000"/>
  <p:embeddedFontLst>
    <p:embeddedFont>
      <p:font typeface="Titillium Web" panose="020B0604020202020204" charset="0"/>
      <p:regular r:id="rId45"/>
      <p:bold r:id="rId46"/>
      <p:italic r:id="rId47"/>
      <p:boldItalic r:id="rId48"/>
    </p:embeddedFont>
    <p:embeddedFont>
      <p:font typeface="Dosis" panose="020B0604020202020204" charset="0"/>
      <p:regular r:id="rId49"/>
      <p:bold r:id="rId50"/>
    </p:embeddedFont>
    <p:embeddedFont>
      <p:font typeface="Titillium Web Light" panose="020B0604020202020204" charset="0"/>
      <p:regular r:id="rId51"/>
      <p:bold r:id="rId52"/>
      <p:italic r:id="rId53"/>
      <p:boldItalic r:id="rId54"/>
    </p:embeddedFont>
    <p:embeddedFont>
      <p:font typeface="Dosis Light" panose="020B060402020202020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CE430"/>
    <a:srgbClr val="FDEB67"/>
    <a:srgbClr val="FEF194"/>
    <a:srgbClr val="AA9602"/>
    <a:srgbClr val="DAA600"/>
    <a:srgbClr val="D7BE03"/>
    <a:srgbClr val="FFD347"/>
    <a:srgbClr val="FFE28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38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0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2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063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  <a:solidFill>
            <a:srgbClr val="FFE285"/>
          </a:solidFill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  <a:solidFill>
            <a:srgbClr val="FFD347"/>
          </a:solidFill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  <a:solidFill>
            <a:srgbClr val="D7BE03"/>
          </a:solidFill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  <a:solidFill>
            <a:srgbClr val="FFC715"/>
          </a:solidFill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520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521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602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722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932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1310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1311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1369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1432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1534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281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282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340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403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505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278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279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337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400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502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278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279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337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400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502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551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552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610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673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775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08" t="-996" r="3442"/>
          <a:stretch/>
        </p:blipFill>
        <p:spPr>
          <a:xfrm>
            <a:off x="0" y="-88822"/>
            <a:ext cx="9144000" cy="52782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695" y="4806024"/>
            <a:ext cx="256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7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433848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Sofre de depressão, maior indice da América Latina, 8º no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73570" y="42898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Nos últimos 25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42040" y="30095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Se suicidaram em 2016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6337741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5,8% da população Brasileira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635" y="233329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11433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0638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 e Ministério da Saúde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1061"/>
          <a:stretch>
            <a:fillRect/>
          </a:stretch>
        </p:blipFill>
        <p:spPr bwMode="auto">
          <a:xfrm>
            <a:off x="363756" y="195263"/>
            <a:ext cx="7134225" cy="470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EF1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>
              <a:solidFill>
                <a:srgbClr val="FEF194"/>
              </a:solidFill>
            </a:endParaRPr>
          </a:p>
        </p:txBody>
      </p:sp>
      <p:sp>
        <p:nvSpPr>
          <p:cNvPr id="3977" name="Google Shape;3977;p29"/>
          <p:cNvSpPr/>
          <p:nvPr/>
        </p:nvSpPr>
        <p:spPr>
          <a:xfrm>
            <a:off x="3012925" y="254292"/>
            <a:ext cx="2552062" cy="38165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410486" y="2296707"/>
            <a:ext cx="2462239" cy="64112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 </a:t>
            </a: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específicas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012925" y="1048596"/>
            <a:ext cx="2606565" cy="42369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endCxn id="3979" idx="0"/>
          </p:cNvCxnSpPr>
          <p:nvPr/>
        </p:nvCxnSpPr>
        <p:spPr>
          <a:xfrm flipH="1">
            <a:off x="4316208" y="635947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/>
          <p:nvPr/>
        </p:nvCxnSpPr>
        <p:spPr>
          <a:xfrm flipH="1" flipV="1">
            <a:off x="1702420" y="1866293"/>
            <a:ext cx="2601952" cy="7113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6" name="Google Shape;3978;p29"/>
          <p:cNvSpPr/>
          <p:nvPr/>
        </p:nvSpPr>
        <p:spPr>
          <a:xfrm>
            <a:off x="3077249" y="2304586"/>
            <a:ext cx="2493400" cy="4939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" name="Google Shape;3978;p29"/>
          <p:cNvSpPr/>
          <p:nvPr/>
        </p:nvSpPr>
        <p:spPr>
          <a:xfrm>
            <a:off x="5775173" y="2296707"/>
            <a:ext cx="1562700" cy="49397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" name="Google Shape;3981;p29"/>
          <p:cNvCxnSpPr>
            <a:stCxn id="3979" idx="2"/>
            <a:endCxn id="36" idx="0"/>
          </p:cNvCxnSpPr>
          <p:nvPr/>
        </p:nvCxnSpPr>
        <p:spPr>
          <a:xfrm>
            <a:off x="4316208" y="1472288"/>
            <a:ext cx="7741" cy="832298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40" name="Google Shape;3981;p29"/>
          <p:cNvCxnSpPr/>
          <p:nvPr/>
        </p:nvCxnSpPr>
        <p:spPr>
          <a:xfrm>
            <a:off x="4336945" y="1866293"/>
            <a:ext cx="2219578" cy="7113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62" name="Google Shape;3978;p29"/>
          <p:cNvSpPr/>
          <p:nvPr/>
        </p:nvSpPr>
        <p:spPr>
          <a:xfrm>
            <a:off x="3534857" y="3630875"/>
            <a:ext cx="1562700" cy="50975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1" name="Google Shape;3978;p29"/>
          <p:cNvSpPr/>
          <p:nvPr/>
        </p:nvSpPr>
        <p:spPr>
          <a:xfrm>
            <a:off x="3542599" y="4404424"/>
            <a:ext cx="1562700" cy="51500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2" name="Google Shape;3981;p29"/>
          <p:cNvCxnSpPr/>
          <p:nvPr/>
        </p:nvCxnSpPr>
        <p:spPr>
          <a:xfrm>
            <a:off x="1702420" y="3378341"/>
            <a:ext cx="2634525" cy="0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5" name="Google Shape;3981;p29"/>
          <p:cNvCxnSpPr>
            <a:stCxn id="36" idx="2"/>
            <a:endCxn id="62" idx="0"/>
          </p:cNvCxnSpPr>
          <p:nvPr/>
        </p:nvCxnSpPr>
        <p:spPr>
          <a:xfrm flipH="1">
            <a:off x="4316207" y="2798577"/>
            <a:ext cx="7742" cy="832298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8" name="Google Shape;3981;p29"/>
          <p:cNvCxnSpPr/>
          <p:nvPr/>
        </p:nvCxnSpPr>
        <p:spPr>
          <a:xfrm flipH="1" flipV="1">
            <a:off x="4362055" y="3366711"/>
            <a:ext cx="2194468" cy="365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91" name="Google Shape;3981;p29"/>
          <p:cNvCxnSpPr>
            <a:stCxn id="62" idx="2"/>
            <a:endCxn id="81" idx="0"/>
          </p:cNvCxnSpPr>
          <p:nvPr/>
        </p:nvCxnSpPr>
        <p:spPr>
          <a:xfrm>
            <a:off x="4316207" y="4140625"/>
            <a:ext cx="7742" cy="263799"/>
          </a:xfrm>
          <a:prstGeom prst="straightConnector1">
            <a:avLst/>
          </a:prstGeom>
          <a:noFill/>
          <a:ln w="38100" cap="flat" cmpd="sng">
            <a:solidFill>
              <a:srgbClr val="D7BE03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1" name="Google Shape;3980;p29"/>
          <p:cNvCxnSpPr/>
          <p:nvPr/>
        </p:nvCxnSpPr>
        <p:spPr>
          <a:xfrm flipH="1">
            <a:off x="1702420" y="187340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3" name="Google Shape;3980;p29"/>
          <p:cNvCxnSpPr/>
          <p:nvPr/>
        </p:nvCxnSpPr>
        <p:spPr>
          <a:xfrm flipH="1">
            <a:off x="6556523" y="188571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9" name="Google Shape;3980;p29"/>
          <p:cNvCxnSpPr/>
          <p:nvPr/>
        </p:nvCxnSpPr>
        <p:spPr>
          <a:xfrm flipH="1">
            <a:off x="1702420" y="294848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63" name="Google Shape;3980;p29"/>
          <p:cNvCxnSpPr>
            <a:stCxn id="37" idx="2"/>
          </p:cNvCxnSpPr>
          <p:nvPr/>
        </p:nvCxnSpPr>
        <p:spPr>
          <a:xfrm>
            <a:off x="6556523" y="2790686"/>
            <a:ext cx="12057" cy="559797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0" y="744538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 smtClean="0">
                <a:solidFill>
                  <a:srgbClr val="FEF194"/>
                </a:solidFill>
              </a:rPr>
              <a:t>Obrigado!</a:t>
            </a:r>
            <a:endParaRPr lang="en" sz="6000" dirty="0">
              <a:solidFill>
                <a:srgbClr val="FEF194"/>
              </a:solidFill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0" y="2768600"/>
            <a:ext cx="4864100" cy="1614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@username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user@mail.me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36637" y="1964557"/>
            <a:ext cx="2422635" cy="736600"/>
          </a:xfrm>
          <a:prstGeom prst="rect">
            <a:avLst/>
          </a:pr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9" y="2428875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– 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72966"/>
            <a:ext cx="3921919" cy="391315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Introdução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1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79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602014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Com depressão ao redor do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Para pessoas entre 15-29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Se suicidam por ano, em média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5381297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7145" y="211258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7995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2ª maior causa de morte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CB070490-59E5-4335-8FA1-5F4193DF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" t="5735" r="3203" b="175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/>
        </p:blipFill>
        <p:spPr>
          <a:xfrm>
            <a:off x="1256369" y="395279"/>
            <a:ext cx="5326553" cy="4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5053</TotalTime>
  <Words>1086</Words>
  <Application>Microsoft Office PowerPoint</Application>
  <PresentationFormat>On-screen Show (16:9)</PresentationFormat>
  <Paragraphs>205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Titillium Web</vt:lpstr>
      <vt:lpstr>Arial</vt:lpstr>
      <vt:lpstr>Dosis</vt:lpstr>
      <vt:lpstr>Titillium Web Light</vt:lpstr>
      <vt:lpstr>Dosis Light</vt:lpstr>
      <vt:lpstr>Mowbray template</vt:lpstr>
      <vt:lpstr>IDENTIFICAÇÃO DE DEPRESSÃO A PARTIR DE ANÁLISE DE TEXTOS</vt:lpstr>
      <vt:lpstr>Integrantes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Obrigado!</vt:lpstr>
      <vt:lpstr>INSTRUCTIONS FOR USE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Padilla, Adriana Maria (BR - Sao Paulo)</cp:lastModifiedBy>
  <cp:revision>43</cp:revision>
  <dcterms:modified xsi:type="dcterms:W3CDTF">2019-04-25T02:24:18Z</dcterms:modified>
</cp:coreProperties>
</file>