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603825" cy="432054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Montserrat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3608">
          <p15:clr>
            <a:srgbClr val="A4A3A4"/>
          </p15:clr>
        </p15:guide>
        <p15:guide id="2" pos="96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8zYy+MkS6mgb79/1iML5M83Nb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-2442" y="-144"/>
      </p:cViewPr>
      <p:guideLst>
        <p:guide orient="horz" pos="13608"/>
        <p:guide pos="9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4563" y="685800"/>
            <a:ext cx="2428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f68663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63f68663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3f68663e8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044575" y="10566400"/>
            <a:ext cx="28514674" cy="275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98519" y="16720344"/>
            <a:ext cx="36864924" cy="688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6649244" y="9909968"/>
            <a:ext cx="36864924" cy="2050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295525" y="13422313"/>
            <a:ext cx="26012775" cy="925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591050" y="24482425"/>
            <a:ext cx="21421725" cy="1104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None/>
              <a:defRPr/>
            </a:lvl1pPr>
            <a:lvl2pPr lvl="1" algn="ctr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None/>
              <a:defRPr/>
            </a:lvl2pPr>
            <a:lvl3pPr lvl="2" algn="ctr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None/>
              <a:defRPr/>
            </a:lvl3pPr>
            <a:lvl4pPr lvl="3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4pPr>
            <a:lvl5pPr lvl="4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5pPr>
            <a:lvl6pPr lvl="5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6pPr>
            <a:lvl7pPr lvl="6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7pPr>
            <a:lvl8pPr lvl="7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8pPr>
            <a:lvl9pPr lvl="8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27543125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417763" y="27763788"/>
            <a:ext cx="26012775" cy="8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417763" y="18311813"/>
            <a:ext cx="26012775" cy="945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13695364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5378113" y="10080625"/>
            <a:ext cx="13695362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530350" y="9671050"/>
            <a:ext cx="135223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530350" y="13701713"/>
            <a:ext cx="13522325" cy="248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5546388" y="9671050"/>
            <a:ext cx="13527087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5546388" y="13701713"/>
            <a:ext cx="13527087" cy="248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30350" y="1720850"/>
            <a:ext cx="10067925" cy="731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1964988" y="1720850"/>
            <a:ext cx="17108487" cy="3687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30350" y="9040813"/>
            <a:ext cx="10067925" cy="29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999163" y="30243463"/>
            <a:ext cx="18361025" cy="35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999163" y="3860800"/>
            <a:ext cx="18361025" cy="259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999163" y="33813750"/>
            <a:ext cx="18361025" cy="507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27543125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marR="0" lvl="0" indent="-1168400" algn="l" rtl="0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775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Char char="–"/>
              <a:defRPr sz="1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f68663e8_1_3"/>
          <p:cNvSpPr txBox="1"/>
          <p:nvPr/>
        </p:nvSpPr>
        <p:spPr>
          <a:xfrm>
            <a:off x="1284550" y="9769875"/>
            <a:ext cx="13522200" cy="4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depressão é uma doença psiquiátrica crônica e recorrente que produz alteração de humor caracterizada principalmente por tristeza profunda e forte sentimento de desesperança. É estimado que cerca de 322 milhões de pessoas sejam afetadas no mundo pela doença, segundo dados da Organização Mundial da Saúde (OMS), e que, se não tratada corretamente, pode causar grandes alterações na vida dessas pessoas ou até mesmo, em casos mais sérios, o suicídio.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63f68663e8_1_3"/>
          <p:cNvSpPr txBox="1"/>
          <p:nvPr/>
        </p:nvSpPr>
        <p:spPr>
          <a:xfrm>
            <a:off x="4229100" y="2143363"/>
            <a:ext cx="204666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200" b="1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IDENTIFICAÇÃO DE DEPRESSÃO A PARTIR DA ANÁLISE DE TEXTOS</a:t>
            </a:r>
            <a:endParaRPr sz="7200" b="1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7200"/>
          </a:p>
        </p:txBody>
      </p:sp>
      <p:pic>
        <p:nvPicPr>
          <p:cNvPr id="113" name="Google Shape;113;g63f68663e8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0200" y="1260563"/>
            <a:ext cx="6223626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63f68663e8_1_3"/>
          <p:cNvSpPr txBox="1"/>
          <p:nvPr/>
        </p:nvSpPr>
        <p:spPr>
          <a:xfrm>
            <a:off x="3811800" y="5577325"/>
            <a:ext cx="235422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Adriana Maria Padilla, Felipe de Araújo Sarmento, Fernanda Tanajura Piva, Vinicius Lago Fernandes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Professor Orientador: Tiago Sanches da Silva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63f68663e8_1_3"/>
          <p:cNvSpPr txBox="1"/>
          <p:nvPr/>
        </p:nvSpPr>
        <p:spPr>
          <a:xfrm>
            <a:off x="3223913" y="8270388"/>
            <a:ext cx="8768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6000" b="1"/>
          </a:p>
        </p:txBody>
      </p:sp>
      <p:sp>
        <p:nvSpPr>
          <p:cNvPr id="116" name="Google Shape;116;g63f68663e8_1_3"/>
          <p:cNvSpPr txBox="1"/>
          <p:nvPr/>
        </p:nvSpPr>
        <p:spPr>
          <a:xfrm>
            <a:off x="3223913" y="27975788"/>
            <a:ext cx="8768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6000" b="1"/>
          </a:p>
        </p:txBody>
      </p:sp>
      <p:sp>
        <p:nvSpPr>
          <p:cNvPr id="117" name="Google Shape;117;g63f68663e8_1_3"/>
          <p:cNvSpPr txBox="1"/>
          <p:nvPr/>
        </p:nvSpPr>
        <p:spPr>
          <a:xfrm>
            <a:off x="15730650" y="15197375"/>
            <a:ext cx="13958700" cy="6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imagem acima está ilustrando uma parte dos dados já pré-processados. A cor laranja é representada pelas pessoas que têm depressão e a cor azul pelas pessoas que não tem depressão.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treinamento da rede neural, nesse trabalho, está inserido no contexto de aprendizagem de máquina supervisionada, em que as amostras fornecidas dos dados contém a que classificação elas pertencem, ou seja, se possuem depressão ou não. 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Essas amostras foram divididas em duas partes, 70% delas foi utilizado para o treinamento do modelo da rede e 30% foi utilizado para testar esse modelo treinado. 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À  seguir está representado a arquitetura da solução proposta: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63f68663e8_1_3"/>
          <p:cNvSpPr txBox="1"/>
          <p:nvPr/>
        </p:nvSpPr>
        <p:spPr>
          <a:xfrm>
            <a:off x="20098038" y="29027175"/>
            <a:ext cx="52239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6000" b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63f68663e8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" y="13684662"/>
            <a:ext cx="13522092" cy="811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63f68663e8_1_3"/>
          <p:cNvCxnSpPr/>
          <p:nvPr/>
        </p:nvCxnSpPr>
        <p:spPr>
          <a:xfrm rot="10800000" flipH="1">
            <a:off x="15220950" y="8839225"/>
            <a:ext cx="95400" cy="31847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g63f68663e8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04425" y="23264250"/>
            <a:ext cx="9353550" cy="483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63f68663e8_1_3"/>
          <p:cNvSpPr txBox="1"/>
          <p:nvPr/>
        </p:nvSpPr>
        <p:spPr>
          <a:xfrm>
            <a:off x="847175" y="23189475"/>
            <a:ext cx="135222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Os dados divulgados pela OMS também falam a respeito do Brasil, que possui o maior índice da América Latina de pessoas que sofrem com a depressão e está em 8º no mundo.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Visto estes dados, foi escolhido como tema a detecção de sinais de depressão em textos utilizando técnicas de Programação Neurolinguística (NLP) com o auxílio da Inteligência Artificial. Como o objetivo foi focar no Brasil, o trabalho foi realizado para textos em português.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63f68663e8_1_3"/>
          <p:cNvSpPr txBox="1"/>
          <p:nvPr/>
        </p:nvSpPr>
        <p:spPr>
          <a:xfrm>
            <a:off x="15930450" y="8631500"/>
            <a:ext cx="1395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Pré-processamento ilustrado no fluxograma anterior tem o objetivo principal de transformar os textos a serem analisados em números para que dessa forma seja possível manipular as informações para o âmbito computacional.</a:t>
            </a:r>
            <a:endParaRPr/>
          </a:p>
        </p:txBody>
      </p:sp>
      <p:pic>
        <p:nvPicPr>
          <p:cNvPr id="124" name="Google Shape;124;g63f68663e8_1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06404" y="23970525"/>
            <a:ext cx="2349700" cy="420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63f68663e8_1_3"/>
          <p:cNvCxnSpPr/>
          <p:nvPr/>
        </p:nvCxnSpPr>
        <p:spPr>
          <a:xfrm>
            <a:off x="25807100" y="24216188"/>
            <a:ext cx="121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g63f68663e8_1_3"/>
          <p:cNvSpPr txBox="1"/>
          <p:nvPr/>
        </p:nvSpPr>
        <p:spPr>
          <a:xfrm>
            <a:off x="25654700" y="23570475"/>
            <a:ext cx="1682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Depressivo</a:t>
            </a:r>
            <a:endParaRPr sz="2400"/>
          </a:p>
        </p:txBody>
      </p:sp>
      <p:cxnSp>
        <p:nvCxnSpPr>
          <p:cNvPr id="127" name="Google Shape;127;g63f68663e8_1_3"/>
          <p:cNvCxnSpPr/>
          <p:nvPr/>
        </p:nvCxnSpPr>
        <p:spPr>
          <a:xfrm>
            <a:off x="25807100" y="27218175"/>
            <a:ext cx="121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g63f68663e8_1_3"/>
          <p:cNvSpPr txBox="1"/>
          <p:nvPr/>
        </p:nvSpPr>
        <p:spPr>
          <a:xfrm>
            <a:off x="25412150" y="26679825"/>
            <a:ext cx="21672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Não depressivo</a:t>
            </a:r>
            <a:endParaRPr sz="2400"/>
          </a:p>
        </p:txBody>
      </p:sp>
      <p:pic>
        <p:nvPicPr>
          <p:cNvPr id="129" name="Google Shape;129;g63f68663e8_1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33349" y="33084175"/>
            <a:ext cx="9948203" cy="70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63f68663e8_1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500" y="29408181"/>
            <a:ext cx="13797826" cy="9658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63f68663e8_1_3"/>
          <p:cNvSpPr txBox="1"/>
          <p:nvPr/>
        </p:nvSpPr>
        <p:spPr>
          <a:xfrm>
            <a:off x="15930450" y="30453975"/>
            <a:ext cx="129540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Atualmente o modelo está com uma acurácia de 75%. Uma das métricas de avaliação utilizadas chama-se Matriz de Confusão, que identifica quantos dados estão sendo previstos corretamente pela rede neural conforme ilustrado abaixo: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63f68663e8_1_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98925" y="11466021"/>
            <a:ext cx="14133161" cy="345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385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EUREKA2015</dc:creator>
  <cp:lastModifiedBy>Fernanda</cp:lastModifiedBy>
  <cp:revision>2</cp:revision>
  <dcterms:created xsi:type="dcterms:W3CDTF">2009-09-17T23:12:18Z</dcterms:created>
  <dcterms:modified xsi:type="dcterms:W3CDTF">2019-10-21T23:02:56Z</dcterms:modified>
</cp:coreProperties>
</file>