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56" r:id="rId25"/>
    <p:sldId id="358" r:id="rId26"/>
    <p:sldId id="336" r:id="rId27"/>
    <p:sldId id="357" r:id="rId28"/>
    <p:sldId id="354" r:id="rId29"/>
    <p:sldId id="355" r:id="rId30"/>
    <p:sldId id="350" r:id="rId31"/>
    <p:sldId id="353" r:id="rId32"/>
    <p:sldId id="348" r:id="rId33"/>
    <p:sldId id="339" r:id="rId34"/>
    <p:sldId id="344" r:id="rId35"/>
    <p:sldId id="360" r:id="rId36"/>
    <p:sldId id="361" r:id="rId37"/>
    <p:sldId id="279" r:id="rId38"/>
  </p:sldIdLst>
  <p:sldSz cx="9144000" cy="5143500" type="screen16x9"/>
  <p:notesSz cx="6858000" cy="9144000"/>
  <p:embeddedFontLst>
    <p:embeddedFont>
      <p:font typeface="Dosis Light" charset="0"/>
      <p:regular r:id="rId41"/>
      <p:bold r:id="rId42"/>
    </p:embeddedFont>
    <p:embeddedFont>
      <p:font typeface="Titillium Web" charset="0"/>
      <p:regular r:id="rId43"/>
      <p:bold r:id="rId44"/>
      <p:italic r:id="rId45"/>
      <p:boldItalic r:id="rId46"/>
    </p:embeddedFont>
    <p:embeddedFont>
      <p:font typeface="Titillium Web Light" charset="0"/>
      <p:regular r:id="rId47"/>
      <p:bold r:id="rId48"/>
      <p:italic r:id="rId49"/>
      <p:boldItalic r:id="rId50"/>
    </p:embeddedFont>
    <p:embeddedFont>
      <p:font typeface="Dosis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 Sarmento de Araujo" initials="FS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9F9"/>
    <a:srgbClr val="FFCC00"/>
    <a:srgbClr val="F2F2F2"/>
    <a:srgbClr val="EDF3F5"/>
    <a:srgbClr val="262626"/>
    <a:srgbClr val="33D9D5"/>
    <a:srgbClr val="0066FF"/>
    <a:srgbClr val="FFD347"/>
    <a:srgbClr val="FFE285"/>
    <a:srgbClr val="ECD5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660"/>
  </p:normalViewPr>
  <p:slideViewPr>
    <p:cSldViewPr snapToGrid="0">
      <p:cViewPr>
        <p:scale>
          <a:sx n="75" d="100"/>
          <a:sy n="75" d="100"/>
        </p:scale>
        <p:origin x="-107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0.7420000000000001</c:v>
                </c:pt>
                <c:pt idx="1">
                  <c:v>0.76470600000000011</c:v>
                </c:pt>
                <c:pt idx="2">
                  <c:v>0.74285699999999999</c:v>
                </c:pt>
                <c:pt idx="3">
                  <c:v>0.75362300000000015</c:v>
                </c:pt>
                <c:pt idx="4">
                  <c:v>0.79078300000000001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0.76056299999999988</c:v>
                </c:pt>
                <c:pt idx="1">
                  <c:v>0.79279299999999997</c:v>
                </c:pt>
                <c:pt idx="2">
                  <c:v>0.7586210000000001</c:v>
                </c:pt>
                <c:pt idx="3" formatCode="0.000000">
                  <c:v>0.77532999999999996</c:v>
                </c:pt>
                <c:pt idx="4" formatCode="0.000000">
                  <c:v>0.81070000000000009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/>
        <c:shape val="box"/>
        <c:axId val="123282944"/>
        <c:axId val="123284480"/>
        <c:axId val="0"/>
      </c:bar3DChart>
      <c:catAx>
        <c:axId val="123282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4480"/>
        <c:crosses val="autoZero"/>
        <c:auto val="1"/>
        <c:lblAlgn val="ctr"/>
        <c:lblOffset val="100"/>
      </c:catAx>
      <c:valAx>
        <c:axId val="123284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04T13:41:56.93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6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913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138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5611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40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sz="2400" dirty="0"/>
              <a:t>Mohammed </a:t>
            </a:r>
            <a:r>
              <a:rPr lang="pt-BR" sz="2400" dirty="0" smtClean="0"/>
              <a:t>Al-</a:t>
            </a:r>
            <a:r>
              <a:rPr lang="pt-BR" sz="2400" dirty="0" err="1" smtClean="0"/>
              <a:t>Mosaiwi</a:t>
            </a:r>
            <a:r>
              <a:rPr lang="pt-BR" sz="2400" dirty="0"/>
              <a:t>, </a:t>
            </a:r>
            <a:r>
              <a:rPr lang="pt-BR" sz="2400" dirty="0" smtClean="0"/>
              <a:t>Tom </a:t>
            </a:r>
            <a:r>
              <a:rPr lang="pt-BR" sz="2400" dirty="0" err="1"/>
              <a:t>Johnstone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82742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7922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056105" y="33678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45551" y="23477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029" y="4142018"/>
            <a:ext cx="810281" cy="459644"/>
          </a:xfrm>
          <a:prstGeom prst="rect">
            <a:avLst/>
          </a:prstGeom>
          <a:noFill/>
        </p:spPr>
      </p:pic>
      <p:sp>
        <p:nvSpPr>
          <p:cNvPr id="29" name="Trapezóide 28"/>
          <p:cNvSpPr/>
          <p:nvPr/>
        </p:nvSpPr>
        <p:spPr>
          <a:xfrm>
            <a:off x="812800" y="3606800"/>
            <a:ext cx="1562100" cy="1130300"/>
          </a:xfrm>
          <a:prstGeom prst="trapezoi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>
            <a:off x="1282700" y="3200400"/>
            <a:ext cx="558800" cy="850900"/>
          </a:xfrm>
          <a:prstGeom prst="arc">
            <a:avLst>
              <a:gd name="adj1" fmla="val 1076589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3"/>
          <p:cNvSpPr txBox="1">
            <a:spLocks/>
          </p:cNvSpPr>
          <p:nvPr/>
        </p:nvSpPr>
        <p:spPr>
          <a:xfrm>
            <a:off x="1066713" y="34734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Amor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5" name="Espaço Reservado para Texto 3"/>
          <p:cNvSpPr txBox="1">
            <a:spLocks/>
          </p:cNvSpPr>
          <p:nvPr/>
        </p:nvSpPr>
        <p:spPr>
          <a:xfrm>
            <a:off x="1269913" y="3714798"/>
            <a:ext cx="9271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Amizade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6" name="Espaço Reservado para Texto 3"/>
          <p:cNvSpPr txBox="1">
            <a:spLocks/>
          </p:cNvSpPr>
          <p:nvPr/>
        </p:nvSpPr>
        <p:spPr>
          <a:xfrm>
            <a:off x="952413" y="39560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Azul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7" name="Espaço Reservado para Texto 3"/>
          <p:cNvSpPr txBox="1">
            <a:spLocks/>
          </p:cNvSpPr>
          <p:nvPr/>
        </p:nvSpPr>
        <p:spPr>
          <a:xfrm>
            <a:off x="1396913" y="4108499"/>
            <a:ext cx="901787" cy="5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Relógio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7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06800" y="4844990"/>
            <a:ext cx="439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Imagem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Fonte: https://skymind.ai/wiki/neural-network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Modificado</a:t>
            </a:r>
            <a:endParaRPr lang="pt-B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2400" y="3162300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Valores de entrada da rede neural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81200" y="3733800"/>
            <a:ext cx="219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Pesos a serem aplicados aos neurônios - </a:t>
            </a:r>
          </a:p>
          <a:p>
            <a:pPr algn="just"/>
            <a:r>
              <a:rPr lang="pt-BR" dirty="0" smtClean="0"/>
              <a:t>são alterados a cada iteração</a:t>
            </a:r>
            <a:endParaRPr lang="pt-BR" dirty="0"/>
          </a:p>
        </p:txBody>
      </p:sp>
      <p:pic>
        <p:nvPicPr>
          <p:cNvPr id="79880" name="Picture 8" descr="C:\Users\Fefe\Desktop\neuronio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/>
          <a:stretch>
            <a:fillRect/>
          </a:stretch>
        </p:blipFill>
        <p:spPr bwMode="auto">
          <a:xfrm>
            <a:off x="904875" y="266700"/>
            <a:ext cx="6240463" cy="252095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982720" y="2278380"/>
            <a:ext cx="191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Função de Ativação de cada camada de neurônios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473200" y="2635250"/>
            <a:ext cx="5080" cy="4965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190500" y="3116580"/>
            <a:ext cx="1303020" cy="76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2075180" y="2330450"/>
            <a:ext cx="12700" cy="12738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087880" y="3611880"/>
            <a:ext cx="19431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endCxn id="8" idx="0"/>
          </p:cNvCxnSpPr>
          <p:nvPr/>
        </p:nvCxnSpPr>
        <p:spPr>
          <a:xfrm>
            <a:off x="3947160" y="1828800"/>
            <a:ext cx="994410" cy="44958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Forma 31"/>
          <p:cNvCxnSpPr>
            <a:endCxn id="8" idx="0"/>
          </p:cNvCxnSpPr>
          <p:nvPr/>
        </p:nvCxnSpPr>
        <p:spPr>
          <a:xfrm rot="10800000" flipV="1">
            <a:off x="4941570" y="1775460"/>
            <a:ext cx="666750" cy="50292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7" descr="https://miro.medium.com/max/1192/1*4ZEDRpFuCIpUjNgjDdT2L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01" y="627062"/>
            <a:ext cx="8077200" cy="34626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Matriz de Confusão</a:t>
            </a:r>
            <a:endParaRPr lang="pt-BR" sz="1200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ROC AUC: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xmlns="" val="56844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9046" y="1549559"/>
            <a:ext cx="787241" cy="78724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64218" y="23339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28455" y="6657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-6051" y="2412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0932" y="20291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5900" y="139514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</a:t>
            </a:r>
            <a:r>
              <a:rPr lang="pt-BR" dirty="0" smtClean="0"/>
              <a:t>de</a:t>
            </a:r>
          </a:p>
          <a:p>
            <a:r>
              <a:rPr lang="pt-BR" dirty="0" smtClean="0"/>
              <a:t>Sentimentos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9616" y="31477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28600" y="26711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302" y="752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43" name="Elipse 42"/>
          <p:cNvSpPr/>
          <p:nvPr/>
        </p:nvSpPr>
        <p:spPr>
          <a:xfrm>
            <a:off x="407482" y="19423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34833" y="30609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26566" y="42704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46" name="Elipse 45"/>
          <p:cNvSpPr/>
          <p:nvPr/>
        </p:nvSpPr>
        <p:spPr>
          <a:xfrm>
            <a:off x="410236" y="41836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em curva 46"/>
          <p:cNvCxnSpPr>
            <a:stCxn id="36" idx="6"/>
            <a:endCxn id="34" idx="1"/>
          </p:cNvCxnSpPr>
          <p:nvPr/>
        </p:nvCxnSpPr>
        <p:spPr>
          <a:xfrm>
            <a:off x="965355" y="952581"/>
            <a:ext cx="1263691" cy="990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43" idx="6"/>
            <a:endCxn id="34" idx="1"/>
          </p:cNvCxnSpPr>
          <p:nvPr/>
        </p:nvCxnSpPr>
        <p:spPr>
          <a:xfrm flipV="1">
            <a:off x="944382" y="1943180"/>
            <a:ext cx="1284664" cy="2860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44" idx="6"/>
            <a:endCxn id="34" idx="1"/>
          </p:cNvCxnSpPr>
          <p:nvPr/>
        </p:nvCxnSpPr>
        <p:spPr>
          <a:xfrm flipV="1">
            <a:off x="971733" y="1943180"/>
            <a:ext cx="1257313" cy="14045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45" idx="3"/>
            <a:endCxn id="34" idx="1"/>
          </p:cNvCxnSpPr>
          <p:nvPr/>
        </p:nvCxnSpPr>
        <p:spPr>
          <a:xfrm flipV="1">
            <a:off x="967099" y="1943180"/>
            <a:ext cx="1261947" cy="2527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83347" y="37786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53" name="TextBox 21"/>
          <p:cNvSpPr txBox="1"/>
          <p:nvPr/>
        </p:nvSpPr>
        <p:spPr>
          <a:xfrm>
            <a:off x="5387340" y="3526850"/>
            <a:ext cx="1314387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67" name="Seta para a direita 66"/>
          <p:cNvSpPr/>
          <p:nvPr/>
        </p:nvSpPr>
        <p:spPr>
          <a:xfrm>
            <a:off x="3187700" y="1892300"/>
            <a:ext cx="6350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852" name="Picture 4" descr="C:\Users\Fefe\Desktop\rede22.png"/>
          <p:cNvPicPr>
            <a:picLocks noChangeAspect="1" noChangeArrowheads="1"/>
          </p:cNvPicPr>
          <p:nvPr/>
        </p:nvPicPr>
        <p:blipFill>
          <a:blip r:embed="rId3">
            <a:lum contrast="100000"/>
          </a:blip>
          <a:srcRect l="17364"/>
          <a:stretch>
            <a:fillRect/>
          </a:stretch>
        </p:blipFill>
        <p:spPr bwMode="auto">
          <a:xfrm>
            <a:off x="3797301" y="635000"/>
            <a:ext cx="3733194" cy="24511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4279900" y="4884579"/>
            <a:ext cx="370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Imagem - http://www.shivambansal.com - Modificado</a:t>
            </a:r>
            <a:endParaRPr lang="pt-B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 animBg="1"/>
      <p:bldP spid="51" grpId="0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22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tamanho do lote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número de épocas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Matriz de Confusão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[[23   8]</a:t>
                      </a:r>
                    </a:p>
                    <a:p>
                      <a:pPr algn="ctr"/>
                      <a:r>
                        <a:rPr lang="pt-BR" dirty="0" smtClean="0"/>
                        <a:t> [ 9  26]]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[[15 16]</a:t>
                      </a:r>
                    </a:p>
                    <a:p>
                      <a:pPr algn="ctr"/>
                      <a:r>
                        <a:rPr lang="pt-BR" dirty="0" smtClean="0"/>
                        <a:t>  [11  24]]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[[16 15]</a:t>
                      </a:r>
                    </a:p>
                    <a:p>
                      <a:pPr algn="ctr"/>
                      <a:r>
                        <a:rPr lang="pt-BR" dirty="0" smtClean="0"/>
                        <a:t> [ 7  28]]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220 pessoas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7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4" y="192599"/>
            <a:ext cx="2011937" cy="1464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54" y="1793648"/>
            <a:ext cx="2097910" cy="1549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513" y="3457832"/>
            <a:ext cx="2153451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34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9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3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Matriz de confusão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4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95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00888" y="719248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Interface utilizando </a:t>
            </a:r>
            <a:r>
              <a:rPr lang="pt-BR" sz="1600" i="1" dirty="0" err="1"/>
              <a:t>Flask</a:t>
            </a:r>
            <a:r>
              <a:rPr lang="pt-BR" sz="1600" dirty="0"/>
              <a:t> como servidor web;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EC44E76-CFA2-46B7-9A13-A491450E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9384" y="475140"/>
            <a:ext cx="632083" cy="632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1F9CFDC-C93C-4FB6-AB0B-FE36B379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0" y="461049"/>
            <a:ext cx="632083" cy="6320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AE88604-AD23-44BD-9440-4C538B49CABB}"/>
              </a:ext>
            </a:extLst>
          </p:cNvPr>
          <p:cNvSpPr txBox="1"/>
          <p:nvPr/>
        </p:nvSpPr>
        <p:spPr>
          <a:xfrm>
            <a:off x="900888" y="1713494"/>
            <a:ext cx="510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O site foi feito com uso de </a:t>
            </a:r>
            <a:r>
              <a:rPr lang="pt-BR" sz="1600" i="1" dirty="0"/>
              <a:t>HTML/CSS</a:t>
            </a:r>
            <a:r>
              <a:rPr lang="pt-BR" sz="1600" dirty="0"/>
              <a:t> e </a:t>
            </a:r>
            <a:r>
              <a:rPr lang="pt-BR" sz="1600" i="1" dirty="0" err="1"/>
              <a:t>Bootstrap</a:t>
            </a:r>
            <a:r>
              <a:rPr lang="pt-BR" sz="1600" i="1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28BDCAB-08B1-4B40-9E63-C8CB5EFFAD52}"/>
              </a:ext>
            </a:extLst>
          </p:cNvPr>
          <p:cNvSpPr txBox="1"/>
          <p:nvPr/>
        </p:nvSpPr>
        <p:spPr>
          <a:xfrm>
            <a:off x="900888" y="2610740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A comunicação entre o site e o servidor web foi feita em </a:t>
            </a:r>
            <a:r>
              <a:rPr lang="pt-BR" sz="1600" i="1" dirty="0" err="1"/>
              <a:t>Javascript</a:t>
            </a:r>
            <a:r>
              <a:rPr lang="pt-BR" sz="1600" dirty="0"/>
              <a:t> com auxílio do framework </a:t>
            </a:r>
            <a:r>
              <a:rPr lang="pt-BR" sz="1600" i="1" dirty="0" err="1"/>
              <a:t>jQuery</a:t>
            </a:r>
            <a:r>
              <a:rPr lang="pt-BR" sz="1600" i="1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8C6E7A4A-04FF-46BA-9C5B-87853BFD7AB4}"/>
              </a:ext>
            </a:extLst>
          </p:cNvPr>
          <p:cNvSpPr txBox="1"/>
          <p:nvPr/>
        </p:nvSpPr>
        <p:spPr>
          <a:xfrm>
            <a:off x="936330" y="3826144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Para a previsão das frases, no lado do servidor, foi utilizada a biblioteca </a:t>
            </a:r>
            <a:r>
              <a:rPr lang="pt-BR" sz="1600" i="1" dirty="0" err="1"/>
              <a:t>Keras</a:t>
            </a:r>
            <a:r>
              <a:rPr lang="pt-BR" sz="1600" i="1" dirty="0"/>
              <a:t> </a:t>
            </a:r>
            <a:r>
              <a:rPr lang="pt-BR" sz="1600" dirty="0"/>
              <a:t>com o </a:t>
            </a:r>
            <a:r>
              <a:rPr lang="pt-BR" sz="1600" i="1" dirty="0" err="1" smtClean="0"/>
              <a:t>Tensorflow</a:t>
            </a:r>
            <a:endParaRPr lang="pt-BR" sz="1600" i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97A35BF-6E42-4547-A96F-B6074F2A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7544" y="1488898"/>
            <a:ext cx="632084" cy="63208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B2726051-A3D9-461E-8360-34E166EC0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2182" y="1488898"/>
            <a:ext cx="632083" cy="6320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DB1B510E-DF00-4353-AD75-55DEAC908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045" y="2610740"/>
            <a:ext cx="632084" cy="6320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A8CE9576-D359-4A38-9DA1-379F5898649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129" y="2610740"/>
            <a:ext cx="632083" cy="63208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861E9FC-1D31-4224-81FD-A1694D7C3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21" y="3742739"/>
            <a:ext cx="632084" cy="6320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1F24095D-EA06-4B08-B338-6004BAB1BE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9571" y="3737661"/>
            <a:ext cx="632083" cy="6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9289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3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646</Words>
  <Application>Microsoft Office PowerPoint</Application>
  <PresentationFormat>Apresentação na tela (16:9)</PresentationFormat>
  <Paragraphs>227</Paragraphs>
  <Slides>37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202</cp:revision>
  <dcterms:modified xsi:type="dcterms:W3CDTF">2019-12-04T19:07:39Z</dcterms:modified>
</cp:coreProperties>
</file>