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9" r:id="rId3"/>
    <p:sldId id="305" r:id="rId4"/>
    <p:sldId id="288" r:id="rId5"/>
    <p:sldId id="331" r:id="rId6"/>
    <p:sldId id="306" r:id="rId7"/>
    <p:sldId id="321" r:id="rId8"/>
    <p:sldId id="323" r:id="rId9"/>
    <p:sldId id="324" r:id="rId10"/>
    <p:sldId id="307" r:id="rId11"/>
    <p:sldId id="312" r:id="rId12"/>
    <p:sldId id="308" r:id="rId13"/>
    <p:sldId id="322" r:id="rId14"/>
    <p:sldId id="318" r:id="rId15"/>
    <p:sldId id="320" r:id="rId16"/>
    <p:sldId id="328" r:id="rId17"/>
    <p:sldId id="309" r:id="rId18"/>
    <p:sldId id="329" r:id="rId19"/>
    <p:sldId id="330" r:id="rId20"/>
  </p:sldIdLst>
  <p:sldSz cx="9144000" cy="5143500" type="screen16x9"/>
  <p:notesSz cx="6858000" cy="9144000"/>
  <p:embeddedFontLst>
    <p:embeddedFont>
      <p:font typeface="Dosis Light" panose="020B0604020202020204" charset="0"/>
      <p:regular r:id="rId23"/>
      <p:bold r:id="rId24"/>
    </p:embeddedFont>
    <p:embeddedFont>
      <p:font typeface="Titillium Web Light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43"/>
    <a:srgbClr val="FFC715"/>
    <a:srgbClr val="FFD347"/>
    <a:srgbClr val="FFECAF"/>
    <a:srgbClr val="FFF1C5"/>
    <a:srgbClr val="FEF194"/>
    <a:srgbClr val="FFE285"/>
    <a:srgbClr val="FFDE75"/>
    <a:srgbClr val="FCE430"/>
    <a:srgbClr val="FDEB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E539DD-90BE-470E-BA0F-96DFAA4C29F4}">
  <a:tblStyle styleId="{42E539DD-90BE-470E-BA0F-96DFAA4C29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4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5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97189B0-F29F-456B-A925-8771CB119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A4C8C9A-DD6A-46BF-AFB8-34DEC57181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9E9B3-4AE6-4FF4-8A5E-F31D3E828E9C}" type="datetimeFigureOut">
              <a:rPr lang="pt-BR" smtClean="0"/>
              <a:pPr/>
              <a:t>23/10/2019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6708BB-5530-4843-948F-B0D4921F5E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5EAB30-DC3D-4BDB-A5BB-03FCD975F5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52FAA-0308-4381-8470-4E122554C8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636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87989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592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997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392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D7BE0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156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1200" b="0" i="0" u="none" strike="noStrike" cap="none" smtClean="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5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5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6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4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7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49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77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278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336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399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501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1_Image background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Fefe\Documents\TCC\imgs slide\solidao-depressao-tristeza-1216-1400x800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5153641"/>
          </a:xfrm>
          <a:prstGeom prst="rect">
            <a:avLst/>
          </a:prstGeom>
          <a:noFill/>
        </p:spPr>
      </p:pic>
      <p:grpSp>
        <p:nvGrpSpPr>
          <p:cNvPr id="2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6" r:id="rId4"/>
    <p:sldLayoutId id="2147483657" r:id="rId5"/>
    <p:sldLayoutId id="2147483660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FFC715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D7BE03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404810" y="510690"/>
            <a:ext cx="593169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C000"/>
                </a:solidFill>
              </a:rPr>
              <a:t>IDENTIFICAÇÃO DE DEPRESSÃO A PARTIR DE ANÁLISE DE TEXTOS</a:t>
            </a:r>
            <a:endParaRPr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0">
        <p:fade/>
      </p:transition>
    </mc:Choice>
    <mc:Fallback>
      <p:transition spd="med" advClick="0" advTm="10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</a:p>
        </p:txBody>
      </p:sp>
    </p:spTree>
    <p:extLst>
      <p:ext uri="{BB962C8B-B14F-4D97-AF65-F5344CB8AC3E}">
        <p14:creationId xmlns:p14="http://schemas.microsoft.com/office/powerpoint/2010/main" val="4069474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7000">
        <p:fade/>
      </p:transition>
    </mc:Choice>
    <mc:Fallback>
      <p:transition spd="med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11</a:t>
            </a:fld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27" y="189186"/>
            <a:ext cx="903405" cy="903405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481" y="656165"/>
            <a:ext cx="436912" cy="436912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322" y="3149426"/>
            <a:ext cx="780841" cy="779621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385717" y="1103586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chemeClr val="tx1"/>
                </a:solidFill>
              </a:rPr>
              <a:t>Texto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394209" y="4038294"/>
            <a:ext cx="204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>
                <a:solidFill>
                  <a:schemeClr val="tx1"/>
                </a:solidFill>
              </a:rPr>
              <a:t>Named</a:t>
            </a:r>
            <a:r>
              <a:rPr lang="pt-BR" sz="1000" b="1" dirty="0">
                <a:solidFill>
                  <a:schemeClr val="tx1"/>
                </a:solidFill>
              </a:rPr>
              <a:t> </a:t>
            </a:r>
            <a:r>
              <a:rPr lang="pt-BR" sz="1000" b="1" dirty="0" err="1">
                <a:solidFill>
                  <a:schemeClr val="tx1"/>
                </a:solidFill>
              </a:rPr>
              <a:t>Entity</a:t>
            </a:r>
            <a:r>
              <a:rPr lang="pt-BR" sz="1000" b="1" dirty="0">
                <a:solidFill>
                  <a:schemeClr val="tx1"/>
                </a:solidFill>
              </a:rPr>
              <a:t> </a:t>
            </a:r>
            <a:r>
              <a:rPr lang="pt-BR" sz="1000" b="1" dirty="0" err="1">
                <a:solidFill>
                  <a:schemeClr val="tx1"/>
                </a:solidFill>
              </a:rPr>
              <a:t>Recognition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3143008" y="230433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EU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2946782" y="2474984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minha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2911214" y="270030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MEU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3143008" y="290835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mim</a:t>
            </a:r>
          </a:p>
        </p:txBody>
      </p:sp>
      <p:sp>
        <p:nvSpPr>
          <p:cNvPr id="33" name="Canto dobrado 32"/>
          <p:cNvSpPr/>
          <p:nvPr/>
        </p:nvSpPr>
        <p:spPr>
          <a:xfrm>
            <a:off x="2946782" y="2325714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030929" y="4154611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NUNCA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059177" y="4383305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SEMPRE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2110400" y="3897477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nada</a:t>
            </a:r>
          </a:p>
        </p:txBody>
      </p:sp>
      <p:sp>
        <p:nvSpPr>
          <p:cNvPr id="37" name="Canto dobrado 36"/>
          <p:cNvSpPr/>
          <p:nvPr/>
        </p:nvSpPr>
        <p:spPr>
          <a:xfrm>
            <a:off x="2063914" y="3866842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924059" y="306914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morrer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874207" y="356345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desânimo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1104709" y="331840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DOR</a:t>
            </a:r>
          </a:p>
        </p:txBody>
      </p:sp>
      <p:sp>
        <p:nvSpPr>
          <p:cNvPr id="41" name="Canto dobrado 40"/>
          <p:cNvSpPr/>
          <p:nvPr/>
        </p:nvSpPr>
        <p:spPr>
          <a:xfrm>
            <a:off x="928797" y="3036353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2817668" y="1140262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>
                <a:solidFill>
                  <a:schemeClr val="tx1"/>
                </a:solidFill>
              </a:rPr>
              <a:t>Stop </a:t>
            </a:r>
            <a:r>
              <a:rPr lang="pt-BR" sz="900" b="1" dirty="0" err="1">
                <a:solidFill>
                  <a:schemeClr val="tx1"/>
                </a:solidFill>
              </a:rPr>
              <a:t>words</a:t>
            </a:r>
            <a:endParaRPr lang="pt-BR" sz="900" b="1" dirty="0">
              <a:solidFill>
                <a:schemeClr val="tx1"/>
              </a:solidFill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1818291" y="556748"/>
            <a:ext cx="4456386" cy="10723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086893" y="230549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Pré-processamento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2871512" y="3161931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</a:rPr>
              <a:t>Pronomes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1939539" y="4690756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</a:rPr>
              <a:t>Absolutistas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893026" y="3876401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</a:rPr>
              <a:t>Negativas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2039022" y="689252"/>
            <a:ext cx="494394" cy="37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CaixaDeTexto 52"/>
          <p:cNvSpPr txBox="1"/>
          <p:nvPr/>
        </p:nvSpPr>
        <p:spPr>
          <a:xfrm>
            <a:off x="2245710" y="325817"/>
            <a:ext cx="44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✔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1920991" y="1145519"/>
            <a:ext cx="96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>
                <a:solidFill>
                  <a:schemeClr val="tx1"/>
                </a:solidFill>
              </a:rPr>
              <a:t>Corretor Ortográfico</a:t>
            </a:r>
          </a:p>
        </p:txBody>
      </p:sp>
      <p:cxnSp>
        <p:nvCxnSpPr>
          <p:cNvPr id="64" name="Forma 63"/>
          <p:cNvCxnSpPr>
            <a:stCxn id="24" idx="3"/>
            <a:endCxn id="43" idx="1"/>
          </p:cNvCxnSpPr>
          <p:nvPr/>
        </p:nvCxnSpPr>
        <p:spPr>
          <a:xfrm>
            <a:off x="1134632" y="640889"/>
            <a:ext cx="683659" cy="45203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Forma 73"/>
          <p:cNvCxnSpPr>
            <a:stCxn id="43" idx="3"/>
            <a:endCxn id="26" idx="3"/>
          </p:cNvCxnSpPr>
          <p:nvPr/>
        </p:nvCxnSpPr>
        <p:spPr>
          <a:xfrm>
            <a:off x="6274677" y="1092926"/>
            <a:ext cx="374486" cy="2446311"/>
          </a:xfrm>
          <a:prstGeom prst="curvedConnector3">
            <a:avLst>
              <a:gd name="adj1" fmla="val 30698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Forma 73"/>
          <p:cNvCxnSpPr>
            <a:stCxn id="26" idx="1"/>
            <a:endCxn id="33" idx="3"/>
          </p:cNvCxnSpPr>
          <p:nvPr/>
        </p:nvCxnSpPr>
        <p:spPr>
          <a:xfrm rot="10800000">
            <a:off x="3606598" y="2751983"/>
            <a:ext cx="2261725" cy="78725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Forma 73"/>
          <p:cNvCxnSpPr>
            <a:stCxn id="26" idx="1"/>
            <a:endCxn id="37" idx="3"/>
          </p:cNvCxnSpPr>
          <p:nvPr/>
        </p:nvCxnSpPr>
        <p:spPr>
          <a:xfrm rot="10800000" flipV="1">
            <a:off x="2723730" y="3539237"/>
            <a:ext cx="3144593" cy="75387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Forma 73"/>
          <p:cNvCxnSpPr>
            <a:stCxn id="26" idx="1"/>
            <a:endCxn id="41" idx="3"/>
          </p:cNvCxnSpPr>
          <p:nvPr/>
        </p:nvCxnSpPr>
        <p:spPr>
          <a:xfrm rot="10800000">
            <a:off x="1588612" y="3462623"/>
            <a:ext cx="4279710" cy="7661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aixaDeTexto 118"/>
          <p:cNvSpPr txBox="1"/>
          <p:nvPr/>
        </p:nvSpPr>
        <p:spPr>
          <a:xfrm>
            <a:off x="5018702" y="717737"/>
            <a:ext cx="90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tx1"/>
                </a:solidFill>
                <a:sym typeface="Wingdings"/>
              </a:rPr>
              <a:t>“amor”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118" name="CaixaDeTexto 117"/>
          <p:cNvSpPr txBox="1"/>
          <p:nvPr/>
        </p:nvSpPr>
        <p:spPr>
          <a:xfrm rot="3295482">
            <a:off x="5234164" y="386663"/>
            <a:ext cx="641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FFC7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</a:t>
            </a:r>
            <a:endParaRPr lang="pt-BR" sz="4000" dirty="0">
              <a:solidFill>
                <a:srgbClr val="FFC71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275" name="Picture 11" descr="C:\Users\Fefe\Documents\TCC\TCC\para a monografia\slide\imgs slide\trade-tokens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51904" y="652136"/>
            <a:ext cx="810281" cy="459644"/>
          </a:xfrm>
          <a:prstGeom prst="rect">
            <a:avLst/>
          </a:prstGeom>
          <a:noFill/>
        </p:spPr>
      </p:pic>
      <p:sp>
        <p:nvSpPr>
          <p:cNvPr id="131" name="CaixaDeTexto 130"/>
          <p:cNvSpPr txBox="1"/>
          <p:nvPr/>
        </p:nvSpPr>
        <p:spPr>
          <a:xfrm>
            <a:off x="3831916" y="1156028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>
                <a:solidFill>
                  <a:schemeClr val="tx1"/>
                </a:solidFill>
              </a:rPr>
              <a:t>Tokenization</a:t>
            </a:r>
            <a:endParaRPr lang="pt-BR" sz="900" b="1" dirty="0">
              <a:solidFill>
                <a:schemeClr val="tx1"/>
              </a:solidFill>
            </a:endParaRPr>
          </a:p>
        </p:txBody>
      </p:sp>
      <p:sp>
        <p:nvSpPr>
          <p:cNvPr id="132" name="CaixaDeTexto 131"/>
          <p:cNvSpPr txBox="1"/>
          <p:nvPr/>
        </p:nvSpPr>
        <p:spPr>
          <a:xfrm>
            <a:off x="5030095" y="1166538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>
                <a:solidFill>
                  <a:schemeClr val="tx1"/>
                </a:solidFill>
              </a:rPr>
              <a:t>Stemming</a:t>
            </a:r>
            <a:endParaRPr lang="pt-BR" sz="9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Tm="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33" grpId="0" animBg="1"/>
      <p:bldP spid="34" grpId="0"/>
      <p:bldP spid="35" grpId="0"/>
      <p:bldP spid="36" grpId="0"/>
      <p:bldP spid="37" grpId="0" animBg="1"/>
      <p:bldP spid="38" grpId="0"/>
      <p:bldP spid="39" grpId="0"/>
      <p:bldP spid="40" grpId="0"/>
      <p:bldP spid="41" grpId="0" animBg="1"/>
      <p:bldP spid="42" grpId="0"/>
      <p:bldP spid="43" grpId="0" animBg="1"/>
      <p:bldP spid="44" grpId="0"/>
      <p:bldP spid="49" grpId="0"/>
      <p:bldP spid="50" grpId="0"/>
      <p:bldP spid="51" grpId="0"/>
      <p:bldP spid="53" grpId="0"/>
      <p:bldP spid="54" grpId="0"/>
      <p:bldP spid="119" grpId="0"/>
      <p:bldP spid="118" grpId="0"/>
      <p:bldP spid="131" grpId="0"/>
      <p:bldP spid="1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</a:p>
        </p:txBody>
      </p:sp>
    </p:spTree>
    <p:extLst>
      <p:ext uri="{BB962C8B-B14F-4D97-AF65-F5344CB8AC3E}">
        <p14:creationId xmlns:p14="http://schemas.microsoft.com/office/powerpoint/2010/main" val="771488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7000">
        <p:fade/>
      </p:transition>
    </mc:Choice>
    <mc:Fallback>
      <p:transition spd="med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17" name="Nuvem 16"/>
          <p:cNvSpPr/>
          <p:nvPr/>
        </p:nvSpPr>
        <p:spPr>
          <a:xfrm>
            <a:off x="625745" y="2571750"/>
            <a:ext cx="3166253" cy="2406970"/>
          </a:xfrm>
          <a:prstGeom prst="cloud">
            <a:avLst/>
          </a:prstGeom>
          <a:noFill/>
          <a:ln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8" name="Espaço Reservado para Texto 3"/>
          <p:cNvSpPr txBox="1">
            <a:spLocks/>
          </p:cNvSpPr>
          <p:nvPr/>
        </p:nvSpPr>
        <p:spPr>
          <a:xfrm>
            <a:off x="2642118" y="291890"/>
            <a:ext cx="3436592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Stop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words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,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Stemming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, Bag-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of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-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words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e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Tokenization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</a:p>
        </p:txBody>
      </p:sp>
      <p:sp>
        <p:nvSpPr>
          <p:cNvPr id="19" name="Seta para baixo 32"/>
          <p:cNvSpPr/>
          <p:nvPr/>
        </p:nvSpPr>
        <p:spPr>
          <a:xfrm>
            <a:off x="3885676" y="1933388"/>
            <a:ext cx="482490" cy="6613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spaço Reservado para Texto 3"/>
          <p:cNvSpPr txBox="1">
            <a:spLocks/>
          </p:cNvSpPr>
          <p:nvPr/>
        </p:nvSpPr>
        <p:spPr>
          <a:xfrm>
            <a:off x="528662" y="3303739"/>
            <a:ext cx="995534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Alegria</a:t>
            </a:r>
          </a:p>
        </p:txBody>
      </p:sp>
      <p:sp>
        <p:nvSpPr>
          <p:cNvPr id="21" name="Espaço Reservado para Texto 3"/>
          <p:cNvSpPr txBox="1">
            <a:spLocks/>
          </p:cNvSpPr>
          <p:nvPr/>
        </p:nvSpPr>
        <p:spPr>
          <a:xfrm>
            <a:off x="1062343" y="3995172"/>
            <a:ext cx="1098316" cy="32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Tristeza</a:t>
            </a:r>
          </a:p>
        </p:txBody>
      </p:sp>
      <p:sp>
        <p:nvSpPr>
          <p:cNvPr id="22" name="Espaço Reservado para Texto 3"/>
          <p:cNvSpPr txBox="1">
            <a:spLocks/>
          </p:cNvSpPr>
          <p:nvPr/>
        </p:nvSpPr>
        <p:spPr>
          <a:xfrm>
            <a:off x="1415786" y="2890469"/>
            <a:ext cx="910474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Raiva</a:t>
            </a:r>
          </a:p>
        </p:txBody>
      </p:sp>
      <p:sp>
        <p:nvSpPr>
          <p:cNvPr id="23" name="Espaço Reservado para Texto 3"/>
          <p:cNvSpPr txBox="1">
            <a:spLocks/>
          </p:cNvSpPr>
          <p:nvPr/>
        </p:nvSpPr>
        <p:spPr>
          <a:xfrm>
            <a:off x="2164112" y="2741873"/>
            <a:ext cx="1165655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Desgosto</a:t>
            </a:r>
          </a:p>
        </p:txBody>
      </p:sp>
      <p:sp>
        <p:nvSpPr>
          <p:cNvPr id="24" name="Espaço Reservado para Texto 3"/>
          <p:cNvSpPr txBox="1">
            <a:spLocks/>
          </p:cNvSpPr>
          <p:nvPr/>
        </p:nvSpPr>
        <p:spPr>
          <a:xfrm>
            <a:off x="1530086" y="3460994"/>
            <a:ext cx="814781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Medo</a:t>
            </a:r>
          </a:p>
        </p:txBody>
      </p:sp>
      <p:sp>
        <p:nvSpPr>
          <p:cNvPr id="25" name="Espaço Reservado para Texto 3"/>
          <p:cNvSpPr txBox="1">
            <a:spLocks/>
          </p:cNvSpPr>
          <p:nvPr/>
        </p:nvSpPr>
        <p:spPr>
          <a:xfrm>
            <a:off x="2326260" y="3303480"/>
            <a:ext cx="1303879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Surpresa</a:t>
            </a:r>
          </a:p>
        </p:txBody>
      </p:sp>
      <p:sp>
        <p:nvSpPr>
          <p:cNvPr id="26" name="Espaço Reservado para Texto 3"/>
          <p:cNvSpPr txBox="1">
            <a:spLocks/>
          </p:cNvSpPr>
          <p:nvPr/>
        </p:nvSpPr>
        <p:spPr>
          <a:xfrm>
            <a:off x="2095239" y="3995172"/>
            <a:ext cx="110186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Neutro</a:t>
            </a:r>
          </a:p>
        </p:txBody>
      </p:sp>
      <p:sp>
        <p:nvSpPr>
          <p:cNvPr id="27" name="Espaço Reservado para Texto 3"/>
          <p:cNvSpPr txBox="1">
            <a:spLocks/>
          </p:cNvSpPr>
          <p:nvPr/>
        </p:nvSpPr>
        <p:spPr>
          <a:xfrm>
            <a:off x="2742890" y="1326189"/>
            <a:ext cx="4157169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Algoritmo de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Naive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Bayes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</a:p>
        </p:txBody>
      </p:sp>
      <p:sp>
        <p:nvSpPr>
          <p:cNvPr id="28" name="Mais 27"/>
          <p:cNvSpPr/>
          <p:nvPr/>
        </p:nvSpPr>
        <p:spPr>
          <a:xfrm>
            <a:off x="3938415" y="1123578"/>
            <a:ext cx="361507" cy="382771"/>
          </a:xfrm>
          <a:prstGeom prst="mathPlus">
            <a:avLst>
              <a:gd name="adj1" fmla="val 526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Nuvem 28">
            <a:extLst>
              <a:ext uri="{FF2B5EF4-FFF2-40B4-BE49-F238E27FC236}">
                <a16:creationId xmlns:a16="http://schemas.microsoft.com/office/drawing/2014/main" id="{062AC8BC-D39B-44B9-937C-A24941E3100A}"/>
              </a:ext>
            </a:extLst>
          </p:cNvPr>
          <p:cNvSpPr/>
          <p:nvPr/>
        </p:nvSpPr>
        <p:spPr>
          <a:xfrm flipH="1">
            <a:off x="4376773" y="2571750"/>
            <a:ext cx="3166252" cy="2406970"/>
          </a:xfrm>
          <a:prstGeom prst="cloud">
            <a:avLst/>
          </a:prstGeom>
          <a:noFill/>
          <a:ln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0" name="Espaço Reservado para Texto 3">
            <a:extLst>
              <a:ext uri="{FF2B5EF4-FFF2-40B4-BE49-F238E27FC236}">
                <a16:creationId xmlns:a16="http://schemas.microsoft.com/office/drawing/2014/main" id="{B542580B-F922-4483-BEF9-A3A169DEAD38}"/>
              </a:ext>
            </a:extLst>
          </p:cNvPr>
          <p:cNvSpPr txBox="1">
            <a:spLocks/>
          </p:cNvSpPr>
          <p:nvPr/>
        </p:nvSpPr>
        <p:spPr>
          <a:xfrm>
            <a:off x="4696339" y="3270981"/>
            <a:ext cx="110186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Neutro</a:t>
            </a:r>
          </a:p>
        </p:txBody>
      </p:sp>
      <p:sp>
        <p:nvSpPr>
          <p:cNvPr id="31" name="Espaço Reservado para Texto 3">
            <a:extLst>
              <a:ext uri="{FF2B5EF4-FFF2-40B4-BE49-F238E27FC236}">
                <a16:creationId xmlns:a16="http://schemas.microsoft.com/office/drawing/2014/main" id="{73A58A82-E288-4480-BD0B-955F26D255FB}"/>
              </a:ext>
            </a:extLst>
          </p:cNvPr>
          <p:cNvSpPr txBox="1">
            <a:spLocks/>
          </p:cNvSpPr>
          <p:nvPr/>
        </p:nvSpPr>
        <p:spPr>
          <a:xfrm>
            <a:off x="5798199" y="3995172"/>
            <a:ext cx="110186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Negativo</a:t>
            </a:r>
          </a:p>
        </p:txBody>
      </p:sp>
      <p:sp>
        <p:nvSpPr>
          <p:cNvPr id="32" name="Espaço Reservado para Texto 3">
            <a:extLst>
              <a:ext uri="{FF2B5EF4-FFF2-40B4-BE49-F238E27FC236}">
                <a16:creationId xmlns:a16="http://schemas.microsoft.com/office/drawing/2014/main" id="{B7D853A5-9A44-41C3-8EED-FB9A313C03E7}"/>
              </a:ext>
            </a:extLst>
          </p:cNvPr>
          <p:cNvSpPr txBox="1">
            <a:spLocks/>
          </p:cNvSpPr>
          <p:nvPr/>
        </p:nvSpPr>
        <p:spPr>
          <a:xfrm>
            <a:off x="5832044" y="2960873"/>
            <a:ext cx="110186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Positivo</a:t>
            </a:r>
          </a:p>
        </p:txBody>
      </p:sp>
    </p:spTree>
    <p:extLst>
      <p:ext uri="{BB962C8B-B14F-4D97-AF65-F5344CB8AC3E}">
        <p14:creationId xmlns:p14="http://schemas.microsoft.com/office/powerpoint/2010/main" val="2442599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5000">
        <p:fade/>
      </p:transition>
    </mc:Choice>
    <mc:Fallback>
      <p:transition spd="med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build="p"/>
      <p:bldP spid="21" grpId="0" build="p"/>
      <p:bldP spid="22" grpId="0" build="p"/>
      <p:bldP spid="23" grpId="0" build="p"/>
      <p:bldP spid="24" grpId="0" build="p"/>
      <p:bldP spid="25" grpId="0" build="p"/>
      <p:bldP spid="26" grpId="0" build="p"/>
      <p:bldP spid="30" grpId="0" build="p"/>
      <p:bldP spid="31" grpId="0" build="p"/>
      <p:bldP spid="3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Polaridade</a:t>
            </a:r>
          </a:p>
        </p:txBody>
      </p:sp>
    </p:spTree>
    <p:extLst>
      <p:ext uri="{BB962C8B-B14F-4D97-AF65-F5344CB8AC3E}">
        <p14:creationId xmlns:p14="http://schemas.microsoft.com/office/powerpoint/2010/main" val="4069474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7000">
        <p:fade/>
      </p:transition>
    </mc:Choice>
    <mc:Fallback>
      <p:transition spd="med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15</a:t>
            </a:fld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640" y="264348"/>
            <a:ext cx="903405" cy="90340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80" y="1490135"/>
            <a:ext cx="780841" cy="779621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6017918" y="578069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chemeClr val="tx1"/>
                </a:solidFill>
              </a:rPr>
              <a:t>Texto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0" y="1191334"/>
            <a:ext cx="204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>
                <a:solidFill>
                  <a:schemeClr val="tx1"/>
                </a:solidFill>
              </a:rPr>
              <a:t>Named</a:t>
            </a:r>
            <a:r>
              <a:rPr lang="pt-BR" sz="1000" b="1" dirty="0">
                <a:solidFill>
                  <a:schemeClr val="tx1"/>
                </a:solidFill>
              </a:rPr>
              <a:t> </a:t>
            </a:r>
            <a:r>
              <a:rPr lang="pt-BR" sz="1000" b="1" dirty="0" err="1">
                <a:solidFill>
                  <a:schemeClr val="tx1"/>
                </a:solidFill>
              </a:rPr>
              <a:t>Entity</a:t>
            </a:r>
            <a:r>
              <a:rPr lang="pt-BR" sz="1000" b="1" dirty="0">
                <a:solidFill>
                  <a:schemeClr val="tx1"/>
                </a:solidFill>
              </a:rPr>
              <a:t> </a:t>
            </a:r>
            <a:r>
              <a:rPr lang="pt-BR" sz="1000" b="1" dirty="0" err="1">
                <a:solidFill>
                  <a:schemeClr val="tx1"/>
                </a:solidFill>
              </a:rPr>
              <a:t>Recognition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423845" y="266116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AMO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452093" y="2889859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ótimo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2503316" y="2404031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feliz</a:t>
            </a:r>
          </a:p>
        </p:txBody>
      </p:sp>
      <p:sp>
        <p:nvSpPr>
          <p:cNvPr id="37" name="Canto dobrado 36"/>
          <p:cNvSpPr/>
          <p:nvPr/>
        </p:nvSpPr>
        <p:spPr>
          <a:xfrm>
            <a:off x="2456830" y="2373396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2357498" y="3667258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triste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2307646" y="416156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abissal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2391003" y="3906006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RUIM</a:t>
            </a:r>
          </a:p>
        </p:txBody>
      </p:sp>
      <p:sp>
        <p:nvSpPr>
          <p:cNvPr id="41" name="Canto dobrado 40"/>
          <p:cNvSpPr/>
          <p:nvPr/>
        </p:nvSpPr>
        <p:spPr>
          <a:xfrm>
            <a:off x="2362236" y="3634465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2835351" y="995615"/>
            <a:ext cx="2007475" cy="10723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2968836" y="532782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Pré-processamento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2332455" y="3197310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</a:rPr>
              <a:t>Positivas +1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2326465" y="4474513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</a:rPr>
              <a:t>Negativas -1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3056082" y="1128119"/>
            <a:ext cx="494394" cy="37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CaixaDeTexto 52"/>
          <p:cNvSpPr txBox="1"/>
          <p:nvPr/>
        </p:nvSpPr>
        <p:spPr>
          <a:xfrm>
            <a:off x="3262770" y="764684"/>
            <a:ext cx="44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✔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2938051" y="1584386"/>
            <a:ext cx="96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>
                <a:solidFill>
                  <a:schemeClr val="tx1"/>
                </a:solidFill>
              </a:rPr>
              <a:t>Corretor Ortográfico</a:t>
            </a:r>
          </a:p>
        </p:txBody>
      </p:sp>
      <p:cxnSp>
        <p:nvCxnSpPr>
          <p:cNvPr id="64" name="Forma 63"/>
          <p:cNvCxnSpPr>
            <a:stCxn id="24" idx="2"/>
            <a:endCxn id="43" idx="3"/>
          </p:cNvCxnSpPr>
          <p:nvPr/>
        </p:nvCxnSpPr>
        <p:spPr>
          <a:xfrm rot="5400000">
            <a:off x="5696565" y="314015"/>
            <a:ext cx="364040" cy="2071517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Forma 73"/>
          <p:cNvCxnSpPr>
            <a:stCxn id="43" idx="1"/>
            <a:endCxn id="26" idx="3"/>
          </p:cNvCxnSpPr>
          <p:nvPr/>
        </p:nvCxnSpPr>
        <p:spPr>
          <a:xfrm rot="10800000" flipV="1">
            <a:off x="1423121" y="1531792"/>
            <a:ext cx="1412230" cy="34815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Forma 73"/>
          <p:cNvCxnSpPr>
            <a:stCxn id="26" idx="2"/>
            <a:endCxn id="34" idx="1"/>
          </p:cNvCxnSpPr>
          <p:nvPr/>
        </p:nvCxnSpPr>
        <p:spPr>
          <a:xfrm rot="16200000" flipH="1">
            <a:off x="1463319" y="1839138"/>
            <a:ext cx="529909" cy="1391144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Forma 73"/>
          <p:cNvCxnSpPr>
            <a:stCxn id="26" idx="2"/>
            <a:endCxn id="41" idx="1"/>
          </p:cNvCxnSpPr>
          <p:nvPr/>
        </p:nvCxnSpPr>
        <p:spPr>
          <a:xfrm rot="16200000" flipH="1">
            <a:off x="801979" y="2500477"/>
            <a:ext cx="1790978" cy="1329535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75" name="Picture 11" descr="C:\Users\Fefe\Documents\TCC\TCC\para a monografia\slide\imgs slide\trade-token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96909" y="1059472"/>
            <a:ext cx="810281" cy="459644"/>
          </a:xfrm>
          <a:prstGeom prst="rect">
            <a:avLst/>
          </a:prstGeom>
          <a:noFill/>
        </p:spPr>
      </p:pic>
      <p:sp>
        <p:nvSpPr>
          <p:cNvPr id="131" name="CaixaDeTexto 130"/>
          <p:cNvSpPr txBox="1"/>
          <p:nvPr/>
        </p:nvSpPr>
        <p:spPr>
          <a:xfrm>
            <a:off x="3776921" y="1563364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>
                <a:solidFill>
                  <a:schemeClr val="tx1"/>
                </a:solidFill>
              </a:rPr>
              <a:t>Tokenization</a:t>
            </a:r>
            <a:endParaRPr lang="pt-BR" sz="900" b="1" dirty="0">
              <a:solidFill>
                <a:schemeClr val="tx1"/>
              </a:solidFill>
            </a:endParaRPr>
          </a:p>
        </p:txBody>
      </p:sp>
      <p:cxnSp>
        <p:nvCxnSpPr>
          <p:cNvPr id="125" name="Forma 73"/>
          <p:cNvCxnSpPr>
            <a:stCxn id="37" idx="3"/>
            <a:endCxn id="129" idx="2"/>
          </p:cNvCxnSpPr>
          <p:nvPr/>
        </p:nvCxnSpPr>
        <p:spPr>
          <a:xfrm>
            <a:off x="3116645" y="2799665"/>
            <a:ext cx="2082676" cy="34225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Forma 73"/>
          <p:cNvCxnSpPr>
            <a:stCxn id="41" idx="3"/>
            <a:endCxn id="129" idx="2"/>
          </p:cNvCxnSpPr>
          <p:nvPr/>
        </p:nvCxnSpPr>
        <p:spPr>
          <a:xfrm flipV="1">
            <a:off x="3022051" y="3141922"/>
            <a:ext cx="2177270" cy="91881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ipse 128"/>
          <p:cNvSpPr/>
          <p:nvPr/>
        </p:nvSpPr>
        <p:spPr>
          <a:xfrm>
            <a:off x="5199321" y="2573080"/>
            <a:ext cx="1158949" cy="113768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36" name="CaixaDeTexto 135"/>
          <p:cNvSpPr txBox="1"/>
          <p:nvPr/>
        </p:nvSpPr>
        <p:spPr>
          <a:xfrm>
            <a:off x="5511208" y="2885456"/>
            <a:ext cx="79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1"/>
                </a:solidFill>
              </a:rPr>
              <a:t>17</a:t>
            </a:r>
          </a:p>
        </p:txBody>
      </p:sp>
    </p:spTree>
  </p:cSld>
  <p:clrMapOvr>
    <a:masterClrMapping/>
  </p:clrMapOvr>
  <p:transition spd="med"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4" grpId="0"/>
      <p:bldP spid="35" grpId="0"/>
      <p:bldP spid="36" grpId="0"/>
      <p:bldP spid="37" grpId="0" animBg="1"/>
      <p:bldP spid="38" grpId="0"/>
      <p:bldP spid="39" grpId="0"/>
      <p:bldP spid="40" grpId="0"/>
      <p:bldP spid="41" grpId="0" animBg="1"/>
      <p:bldP spid="43" grpId="0" animBg="1"/>
      <p:bldP spid="44" grpId="0"/>
      <p:bldP spid="50" grpId="0"/>
      <p:bldP spid="51" grpId="0"/>
      <p:bldP spid="53" grpId="0"/>
      <p:bldP spid="54" grpId="0"/>
      <p:bldP spid="131" grpId="0"/>
      <p:bldP spid="129" grpId="0" animBg="1"/>
      <p:bldP spid="1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>
                <a:solidFill>
                  <a:schemeClr val="tx2">
                    <a:lumMod val="10000"/>
                  </a:schemeClr>
                </a:solidFill>
              </a:rPr>
              <a:pPr/>
              <a:t>16</a:t>
            </a:fld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6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030" y="2959480"/>
            <a:ext cx="1147814" cy="1147814"/>
          </a:xfrm>
          <a:prstGeom prst="rect">
            <a:avLst/>
          </a:prstGeom>
        </p:spPr>
      </p:pic>
      <p:sp>
        <p:nvSpPr>
          <p:cNvPr id="37" name="CaixaDeTexto 36"/>
          <p:cNvSpPr txBox="1"/>
          <p:nvPr/>
        </p:nvSpPr>
        <p:spPr>
          <a:xfrm>
            <a:off x="3736702" y="4239197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17 colunas</a:t>
            </a:r>
          </a:p>
        </p:txBody>
      </p:sp>
      <p:sp>
        <p:nvSpPr>
          <p:cNvPr id="38" name="Elipse 37"/>
          <p:cNvSpPr/>
          <p:nvPr/>
        </p:nvSpPr>
        <p:spPr>
          <a:xfrm>
            <a:off x="696039" y="1529556"/>
            <a:ext cx="536900" cy="573691"/>
          </a:xfrm>
          <a:prstGeom prst="ellipse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73294" y="1138878"/>
            <a:ext cx="198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Contagem de palavras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2931016" y="163568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12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2248919" y="1154063"/>
            <a:ext cx="1976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Análise de Sentimento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5252200" y="16366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1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4465319" y="1160104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Polaridade das palavras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810886" y="161634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3</a:t>
            </a:r>
          </a:p>
        </p:txBody>
      </p:sp>
      <p:sp>
        <p:nvSpPr>
          <p:cNvPr id="52" name="Elipse 51"/>
          <p:cNvSpPr/>
          <p:nvPr/>
        </p:nvSpPr>
        <p:spPr>
          <a:xfrm>
            <a:off x="2897566" y="1548894"/>
            <a:ext cx="536900" cy="573691"/>
          </a:xfrm>
          <a:prstGeom prst="ellipse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5147417" y="1549851"/>
            <a:ext cx="536900" cy="573691"/>
          </a:xfrm>
          <a:prstGeom prst="ellipse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7056850" y="1616346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0/1</a:t>
            </a:r>
          </a:p>
        </p:txBody>
      </p:sp>
      <p:sp>
        <p:nvSpPr>
          <p:cNvPr id="57" name="Elipse 56"/>
          <p:cNvSpPr/>
          <p:nvPr/>
        </p:nvSpPr>
        <p:spPr>
          <a:xfrm>
            <a:off x="7040520" y="1529555"/>
            <a:ext cx="536900" cy="573691"/>
          </a:xfrm>
          <a:prstGeom prst="ellipse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8" name="Conector em curva 57"/>
          <p:cNvCxnSpPr>
            <a:stCxn id="38" idx="4"/>
            <a:endCxn id="36" idx="1"/>
          </p:cNvCxnSpPr>
          <p:nvPr/>
        </p:nvCxnSpPr>
        <p:spPr>
          <a:xfrm rot="16200000" flipH="1">
            <a:off x="1599689" y="1468046"/>
            <a:ext cx="1430140" cy="2700541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em curva 58"/>
          <p:cNvCxnSpPr>
            <a:stCxn id="52" idx="4"/>
            <a:endCxn id="36" idx="0"/>
          </p:cNvCxnSpPr>
          <p:nvPr/>
        </p:nvCxnSpPr>
        <p:spPr>
          <a:xfrm rot="16200000" flipH="1">
            <a:off x="3284029" y="2004571"/>
            <a:ext cx="836895" cy="1072921"/>
          </a:xfrm>
          <a:prstGeom prst="curved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em curva 59"/>
          <p:cNvCxnSpPr>
            <a:stCxn id="54" idx="4"/>
            <a:endCxn id="36" idx="0"/>
          </p:cNvCxnSpPr>
          <p:nvPr/>
        </p:nvCxnSpPr>
        <p:spPr>
          <a:xfrm rot="5400000">
            <a:off x="4409433" y="1953046"/>
            <a:ext cx="835938" cy="1176930"/>
          </a:xfrm>
          <a:prstGeom prst="curved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em curva 60"/>
          <p:cNvCxnSpPr>
            <a:stCxn id="57" idx="4"/>
            <a:endCxn id="36" idx="3"/>
          </p:cNvCxnSpPr>
          <p:nvPr/>
        </p:nvCxnSpPr>
        <p:spPr>
          <a:xfrm rot="5400000">
            <a:off x="5345837" y="1570253"/>
            <a:ext cx="1430141" cy="2496126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/>
          <p:cNvSpPr txBox="1"/>
          <p:nvPr/>
        </p:nvSpPr>
        <p:spPr>
          <a:xfrm>
            <a:off x="6686631" y="1162658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Classificação</a:t>
            </a:r>
          </a:p>
        </p:txBody>
      </p:sp>
    </p:spTree>
    <p:extLst>
      <p:ext uri="{BB962C8B-B14F-4D97-AF65-F5344CB8AC3E}">
        <p14:creationId xmlns:p14="http://schemas.microsoft.com/office/powerpoint/2010/main" val="2174157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</a:p>
        </p:txBody>
      </p:sp>
    </p:spTree>
    <p:extLst>
      <p:ext uri="{BB962C8B-B14F-4D97-AF65-F5344CB8AC3E}">
        <p14:creationId xmlns:p14="http://schemas.microsoft.com/office/powerpoint/2010/main" val="778794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7000">
        <p:fade/>
      </p:transition>
    </mc:Choice>
    <mc:Fallback>
      <p:transition spd="med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18</a:t>
            </a:fld>
            <a:endParaRPr lang="pt-BR"/>
          </a:p>
        </p:txBody>
      </p:sp>
      <p:pic>
        <p:nvPicPr>
          <p:cNvPr id="3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520" y="1343298"/>
            <a:ext cx="3782568" cy="2967244"/>
          </a:xfrm>
          <a:prstGeom prst="rect">
            <a:avLst/>
          </a:prstGeom>
        </p:spPr>
      </p:pic>
      <p:pic>
        <p:nvPicPr>
          <p:cNvPr id="4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92" y="2044625"/>
            <a:ext cx="1021348" cy="1021348"/>
          </a:xfrm>
          <a:prstGeom prst="rect">
            <a:avLst/>
          </a:prstGeom>
        </p:spPr>
      </p:pic>
      <p:cxnSp>
        <p:nvCxnSpPr>
          <p:cNvPr id="5" name="Straight Arrow Connector 13"/>
          <p:cNvCxnSpPr/>
          <p:nvPr/>
        </p:nvCxnSpPr>
        <p:spPr>
          <a:xfrm>
            <a:off x="1297432" y="2584500"/>
            <a:ext cx="7040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19"/>
          <p:cNvCxnSpPr/>
          <p:nvPr/>
        </p:nvCxnSpPr>
        <p:spPr>
          <a:xfrm>
            <a:off x="6315930" y="2673073"/>
            <a:ext cx="4502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0"/>
          <p:cNvSpPr/>
          <p:nvPr/>
        </p:nvSpPr>
        <p:spPr>
          <a:xfrm>
            <a:off x="6797040" y="2288085"/>
            <a:ext cx="1271971" cy="7699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21"/>
          <p:cNvSpPr txBox="1"/>
          <p:nvPr/>
        </p:nvSpPr>
        <p:spPr>
          <a:xfrm>
            <a:off x="6803453" y="2327309"/>
            <a:ext cx="1314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Resultado</a:t>
            </a:r>
          </a:p>
          <a:p>
            <a:pPr algn="ctr"/>
            <a:r>
              <a:rPr lang="pt-BR" dirty="0"/>
              <a:t>75% de acurácia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120392" y="325120"/>
            <a:ext cx="4084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/>
              <a:t>Perceptron</a:t>
            </a:r>
            <a:r>
              <a:rPr lang="pt-BR" sz="2800" dirty="0"/>
              <a:t> Multicamada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772033" y="2542752"/>
            <a:ext cx="43313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0/1</a:t>
            </a:r>
          </a:p>
        </p:txBody>
      </p:sp>
    </p:spTree>
    <p:extLst>
      <p:ext uri="{BB962C8B-B14F-4D97-AF65-F5344CB8AC3E}">
        <p14:creationId xmlns:p14="http://schemas.microsoft.com/office/powerpoint/2010/main" val="2676016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000">
        <p:fade/>
      </p:transition>
    </mc:Choice>
    <mc:Fallback>
      <p:transition spd="med" advTm="20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4294967295"/>
          </p:nvPr>
        </p:nvSpPr>
        <p:spPr>
          <a:xfrm>
            <a:off x="0" y="4709161"/>
            <a:ext cx="547688" cy="3937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3412892" y="264160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tx1"/>
                </a:solidFill>
              </a:rPr>
              <a:t>Resultados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50618" y="4740035"/>
            <a:ext cx="9313081" cy="2308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500" b="1" dirty="0" err="1">
                <a:solidFill>
                  <a:schemeClr val="tx1"/>
                </a:solidFill>
              </a:rPr>
              <a:t>Precision</a:t>
            </a:r>
            <a:r>
              <a:rPr lang="pt-BR" sz="1500" b="1" dirty="0">
                <a:solidFill>
                  <a:schemeClr val="tx1"/>
                </a:solidFill>
              </a:rPr>
              <a:t>: 0.764706   Recall: 0.742857   F1 score: 0. 753623  ROC AUC: 0.790783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9" r="1583"/>
          <a:stretch/>
        </p:blipFill>
        <p:spPr bwMode="auto">
          <a:xfrm>
            <a:off x="2423336" y="1111346"/>
            <a:ext cx="3782806" cy="319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tângulo 7"/>
          <p:cNvSpPr/>
          <p:nvPr/>
        </p:nvSpPr>
        <p:spPr>
          <a:xfrm>
            <a:off x="2305050" y="896859"/>
            <a:ext cx="4200525" cy="3409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3686175" y="16287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4752975" y="277832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350131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000">
        <p:fade/>
      </p:transition>
    </mc:Choice>
    <mc:Fallback>
      <p:transition spd="med" advTm="2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62000" y="1358900"/>
            <a:ext cx="6662852" cy="307155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D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12" name="Google Shape;3971;p28"/>
          <p:cNvSpPr txBox="1">
            <a:spLocks/>
          </p:cNvSpPr>
          <p:nvPr/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Dosis Light"/>
                <a:ea typeface="Dosis Light"/>
                <a:cs typeface="Dosis Light"/>
                <a:sym typeface="Dosis Ligh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lang="en" sz="12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3" name="Google Shape;3966;p28"/>
          <p:cNvSpPr txBox="1">
            <a:spLocks/>
          </p:cNvSpPr>
          <p:nvPr/>
        </p:nvSpPr>
        <p:spPr>
          <a:xfrm>
            <a:off x="889000" y="469900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322 milhões de pessoas</a:t>
            </a:r>
            <a:r>
              <a:rPr kumimoji="0" lang="pt-BR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c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om depressão ao redor do mundo</a:t>
            </a:r>
          </a:p>
        </p:txBody>
      </p:sp>
      <p:sp>
        <p:nvSpPr>
          <p:cNvPr id="15" name="Google Shape;3970;p28"/>
          <p:cNvSpPr txBox="1">
            <a:spLocks/>
          </p:cNvSpPr>
          <p:nvPr/>
        </p:nvSpPr>
        <p:spPr>
          <a:xfrm>
            <a:off x="4800600" y="287338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788 mil pessoas se suicidam por ano, em média</a:t>
            </a:r>
          </a:p>
        </p:txBody>
      </p:sp>
      <p:sp>
        <p:nvSpPr>
          <p:cNvPr id="33" name="Google Shape;3970;p28"/>
          <p:cNvSpPr txBox="1">
            <a:spLocks/>
          </p:cNvSpPr>
          <p:nvPr/>
        </p:nvSpPr>
        <p:spPr>
          <a:xfrm>
            <a:off x="2527300" y="4262438"/>
            <a:ext cx="36957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O índice de depressão aumentou 18,4% nos últimos</a:t>
            </a:r>
            <a:r>
              <a:rPr kumimoji="0" lang="pt-BR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10 anos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5" name="Conector reto 34"/>
          <p:cNvCxnSpPr/>
          <p:nvPr/>
        </p:nvCxnSpPr>
        <p:spPr>
          <a:xfrm flipH="1">
            <a:off x="1117600" y="11938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 flipV="1">
            <a:off x="1104900" y="1187450"/>
            <a:ext cx="12700" cy="4762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>
            <a:off x="4864100" y="10541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H="1">
            <a:off x="4876800" y="1073150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2413000" y="3568700"/>
            <a:ext cx="12700" cy="8636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 flipV="1">
            <a:off x="2432050" y="4413250"/>
            <a:ext cx="3314700" cy="63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5000">
        <p:fade/>
      </p:transition>
    </mc:Choice>
    <mc:Fallback>
      <p:transition spd="med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  <p:bldP spid="3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efe\Documents\TCC\TCC\slide\imgs slide\imgbr2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  <a14:imgEffect>
                      <a14:sharpenSoften amount="3000"/>
                    </a14:imgEffect>
                    <a14:imgEffect>
                      <a14:colorTemperature colorTemp="11500"/>
                    </a14:imgEffect>
                    <a14:imgEffect>
                      <a14:saturation sat="306000"/>
                    </a14:imgEffect>
                    <a14:imgEffect>
                      <a14:brightnessContrast bright="-29000" contrast="7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1337" y="889596"/>
            <a:ext cx="6096000" cy="3952875"/>
          </a:xfrm>
          <a:prstGeom prst="rect">
            <a:avLst/>
          </a:prstGeom>
          <a:noFill/>
        </p:spPr>
      </p:pic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12" name="Google Shape;3971;p28"/>
          <p:cNvSpPr txBox="1">
            <a:spLocks/>
          </p:cNvSpPr>
          <p:nvPr/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Dosis Light"/>
                <a:ea typeface="Dosis Light"/>
                <a:cs typeface="Dosis Light"/>
                <a:sym typeface="Dosis Ligh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lang="en" sz="12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3" name="Google Shape;3966;p28"/>
          <p:cNvSpPr txBox="1">
            <a:spLocks/>
          </p:cNvSpPr>
          <p:nvPr/>
        </p:nvSpPr>
        <p:spPr>
          <a:xfrm>
            <a:off x="237356" y="448873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5,8% da população brasileira sofre de depressão</a:t>
            </a:r>
          </a:p>
        </p:txBody>
      </p:sp>
      <p:sp>
        <p:nvSpPr>
          <p:cNvPr id="15" name="Google Shape;3970;p28"/>
          <p:cNvSpPr txBox="1">
            <a:spLocks/>
          </p:cNvSpPr>
          <p:nvPr/>
        </p:nvSpPr>
        <p:spPr>
          <a:xfrm>
            <a:off x="4863660" y="466008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Aumento de 30% nos últimos 25 anos 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0;p28"/>
          <p:cNvSpPr txBox="1">
            <a:spLocks/>
          </p:cNvSpPr>
          <p:nvPr/>
        </p:nvSpPr>
        <p:spPr>
          <a:xfrm>
            <a:off x="63060" y="3474157"/>
            <a:ext cx="3516148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1º maior índice  da  América Latina, 8º no mundo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5" name="Conector reto 34"/>
          <p:cNvCxnSpPr/>
          <p:nvPr/>
        </p:nvCxnSpPr>
        <p:spPr>
          <a:xfrm flipH="1">
            <a:off x="297790" y="1120221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 flipV="1">
            <a:off x="2996760" y="1113871"/>
            <a:ext cx="19707" cy="7569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>
            <a:off x="4927160" y="123277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H="1">
            <a:off x="4939860" y="1251820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3457901" y="2806256"/>
            <a:ext cx="10511" cy="77776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 flipV="1">
            <a:off x="224875" y="3572419"/>
            <a:ext cx="3275068" cy="10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5000">
        <p:fade/>
      </p:transition>
    </mc:Choice>
    <mc:Fallback>
      <p:transition spd="med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  <p:bldP spid="3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2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Metodologia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120904627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 advTm="7000">
        <p:fade/>
      </p:transition>
    </mc:Choice>
    <mc:Fallback>
      <p:transition spd="med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3977;p29">
            <a:extLst>
              <a:ext uri="{FF2B5EF4-FFF2-40B4-BE49-F238E27FC236}">
                <a16:creationId xmlns:a16="http://schemas.microsoft.com/office/drawing/2014/main" id="{543D133F-C5CF-47BF-82E7-DE5B7C7DC014}"/>
              </a:ext>
            </a:extLst>
          </p:cNvPr>
          <p:cNvSpPr/>
          <p:nvPr/>
        </p:nvSpPr>
        <p:spPr>
          <a:xfrm>
            <a:off x="3202388" y="307219"/>
            <a:ext cx="1401503" cy="505348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Texto a ser análisado</a:t>
            </a:r>
            <a:endParaRPr sz="12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6" name="Google Shape;3978;p29">
            <a:extLst>
              <a:ext uri="{FF2B5EF4-FFF2-40B4-BE49-F238E27FC236}">
                <a16:creationId xmlns:a16="http://schemas.microsoft.com/office/drawing/2014/main" id="{401BACE7-F865-44AF-BE4B-BEA16963C08A}"/>
              </a:ext>
            </a:extLst>
          </p:cNvPr>
          <p:cNvSpPr/>
          <p:nvPr/>
        </p:nvSpPr>
        <p:spPr>
          <a:xfrm>
            <a:off x="3179165" y="1937766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7" name="Google Shape;3979;p29">
            <a:extLst>
              <a:ext uri="{FF2B5EF4-FFF2-40B4-BE49-F238E27FC236}">
                <a16:creationId xmlns:a16="http://schemas.microsoft.com/office/drawing/2014/main" id="{CF1548C8-428F-41BB-94F8-188D5E2D9844}"/>
              </a:ext>
            </a:extLst>
          </p:cNvPr>
          <p:cNvSpPr/>
          <p:nvPr/>
        </p:nvSpPr>
        <p:spPr>
          <a:xfrm>
            <a:off x="338988" y="1276519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8" name="Google Shape;3978;p29">
            <a:extLst>
              <a:ext uri="{FF2B5EF4-FFF2-40B4-BE49-F238E27FC236}">
                <a16:creationId xmlns:a16="http://schemas.microsoft.com/office/drawing/2014/main" id="{D9A4379F-DC93-4461-BE20-BC3E3A6768BC}"/>
              </a:ext>
            </a:extLst>
          </p:cNvPr>
          <p:cNvSpPr/>
          <p:nvPr/>
        </p:nvSpPr>
        <p:spPr>
          <a:xfrm>
            <a:off x="338257" y="1937766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9" name="Google Shape;3978;p29">
            <a:extLst>
              <a:ext uri="{FF2B5EF4-FFF2-40B4-BE49-F238E27FC236}">
                <a16:creationId xmlns:a16="http://schemas.microsoft.com/office/drawing/2014/main" id="{C91DAAB5-A8DA-4A22-951F-3C5F0894DAE8}"/>
              </a:ext>
            </a:extLst>
          </p:cNvPr>
          <p:cNvSpPr/>
          <p:nvPr/>
        </p:nvSpPr>
        <p:spPr>
          <a:xfrm>
            <a:off x="6153299" y="1952958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Polaridade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0" name="Google Shape;3978;p29">
            <a:extLst>
              <a:ext uri="{FF2B5EF4-FFF2-40B4-BE49-F238E27FC236}">
                <a16:creationId xmlns:a16="http://schemas.microsoft.com/office/drawing/2014/main" id="{9C3BAFC1-7678-4748-B610-14DBD940CFF2}"/>
              </a:ext>
            </a:extLst>
          </p:cNvPr>
          <p:cNvSpPr/>
          <p:nvPr/>
        </p:nvSpPr>
        <p:spPr>
          <a:xfrm>
            <a:off x="3200285" y="4463202"/>
            <a:ext cx="1399325" cy="360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1" name="Google Shape;3979;p29">
            <a:extLst>
              <a:ext uri="{FF2B5EF4-FFF2-40B4-BE49-F238E27FC236}">
                <a16:creationId xmlns:a16="http://schemas.microsoft.com/office/drawing/2014/main" id="{06430A0E-872A-423D-AE02-037530511363}"/>
              </a:ext>
            </a:extLst>
          </p:cNvPr>
          <p:cNvSpPr/>
          <p:nvPr/>
        </p:nvSpPr>
        <p:spPr>
          <a:xfrm>
            <a:off x="3182610" y="1274456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2" name="Google Shape;3979;p29">
            <a:extLst>
              <a:ext uri="{FF2B5EF4-FFF2-40B4-BE49-F238E27FC236}">
                <a16:creationId xmlns:a16="http://schemas.microsoft.com/office/drawing/2014/main" id="{14496D00-2516-458C-8B77-D70BA766620B}"/>
              </a:ext>
            </a:extLst>
          </p:cNvPr>
          <p:cNvSpPr/>
          <p:nvPr/>
        </p:nvSpPr>
        <p:spPr>
          <a:xfrm>
            <a:off x="6153823" y="1271567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3" name="Google Shape;3979;p29">
            <a:extLst>
              <a:ext uri="{FF2B5EF4-FFF2-40B4-BE49-F238E27FC236}">
                <a16:creationId xmlns:a16="http://schemas.microsoft.com/office/drawing/2014/main" id="{F405DA63-C7A5-4291-BD04-51A4EB6AD4EF}"/>
              </a:ext>
            </a:extLst>
          </p:cNvPr>
          <p:cNvSpPr/>
          <p:nvPr/>
        </p:nvSpPr>
        <p:spPr>
          <a:xfrm>
            <a:off x="1905297" y="2712212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Pronomes</a:t>
            </a:r>
          </a:p>
        </p:txBody>
      </p:sp>
      <p:sp>
        <p:nvSpPr>
          <p:cNvPr id="24" name="Google Shape;3979;p29">
            <a:extLst>
              <a:ext uri="{FF2B5EF4-FFF2-40B4-BE49-F238E27FC236}">
                <a16:creationId xmlns:a16="http://schemas.microsoft.com/office/drawing/2014/main" id="{6A81D9A4-51EA-4371-AB3A-2D17F727AC32}"/>
              </a:ext>
            </a:extLst>
          </p:cNvPr>
          <p:cNvSpPr/>
          <p:nvPr/>
        </p:nvSpPr>
        <p:spPr>
          <a:xfrm>
            <a:off x="3265266" y="2714776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negativas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5" name="Google Shape;3979;p29">
            <a:extLst>
              <a:ext uri="{FF2B5EF4-FFF2-40B4-BE49-F238E27FC236}">
                <a16:creationId xmlns:a16="http://schemas.microsoft.com/office/drawing/2014/main" id="{033331FD-0258-4767-8C13-C94B6D235A3D}"/>
              </a:ext>
            </a:extLst>
          </p:cNvPr>
          <p:cNvSpPr/>
          <p:nvPr/>
        </p:nvSpPr>
        <p:spPr>
          <a:xfrm>
            <a:off x="4612570" y="2715404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absolutistas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6" name="Google Shape;3979;p29">
            <a:extLst>
              <a:ext uri="{FF2B5EF4-FFF2-40B4-BE49-F238E27FC236}">
                <a16:creationId xmlns:a16="http://schemas.microsoft.com/office/drawing/2014/main" id="{E67CFD4C-FB29-4AEB-BA1D-ED0C86C6706D}"/>
              </a:ext>
            </a:extLst>
          </p:cNvPr>
          <p:cNvSpPr/>
          <p:nvPr/>
        </p:nvSpPr>
        <p:spPr>
          <a:xfrm>
            <a:off x="429670" y="2718259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Emoções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7" name="Google Shape;3978;p29">
            <a:extLst>
              <a:ext uri="{FF2B5EF4-FFF2-40B4-BE49-F238E27FC236}">
                <a16:creationId xmlns:a16="http://schemas.microsoft.com/office/drawing/2014/main" id="{8B5605AE-8B15-4404-8119-86E0BD2AC7DB}"/>
              </a:ext>
            </a:extLst>
          </p:cNvPr>
          <p:cNvSpPr/>
          <p:nvPr/>
        </p:nvSpPr>
        <p:spPr>
          <a:xfrm>
            <a:off x="3200895" y="3900824"/>
            <a:ext cx="1399325" cy="360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28" name="Conector angulado 43">
            <a:extLst>
              <a:ext uri="{FF2B5EF4-FFF2-40B4-BE49-F238E27FC236}">
                <a16:creationId xmlns:a16="http://schemas.microsoft.com/office/drawing/2014/main" id="{7D54EFB4-6D61-489F-8523-8954FF7184AF}"/>
              </a:ext>
            </a:extLst>
          </p:cNvPr>
          <p:cNvCxnSpPr>
            <a:stCxn id="14" idx="2"/>
            <a:endCxn id="21" idx="0"/>
          </p:cNvCxnSpPr>
          <p:nvPr/>
        </p:nvCxnSpPr>
        <p:spPr>
          <a:xfrm rot="5400000">
            <a:off x="3671931" y="1043246"/>
            <a:ext cx="461889" cy="530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Conector angulado 44">
            <a:extLst>
              <a:ext uri="{FF2B5EF4-FFF2-40B4-BE49-F238E27FC236}">
                <a16:creationId xmlns:a16="http://schemas.microsoft.com/office/drawing/2014/main" id="{0FB2E712-D3CE-48B3-A11B-AB71FA93B426}"/>
              </a:ext>
            </a:extLst>
          </p:cNvPr>
          <p:cNvCxnSpPr>
            <a:stCxn id="21" idx="2"/>
            <a:endCxn id="16" idx="0"/>
          </p:cNvCxnSpPr>
          <p:nvPr/>
        </p:nvCxnSpPr>
        <p:spPr>
          <a:xfrm rot="5400000">
            <a:off x="3785233" y="1820389"/>
            <a:ext cx="231310" cy="344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Conector angulado 45">
            <a:extLst>
              <a:ext uri="{FF2B5EF4-FFF2-40B4-BE49-F238E27FC236}">
                <a16:creationId xmlns:a16="http://schemas.microsoft.com/office/drawing/2014/main" id="{41D22E23-5D60-4857-BBB9-DDB4E05DF9A3}"/>
              </a:ext>
            </a:extLst>
          </p:cNvPr>
          <p:cNvCxnSpPr>
            <a:stCxn id="16" idx="2"/>
            <a:endCxn id="24" idx="0"/>
          </p:cNvCxnSpPr>
          <p:nvPr/>
        </p:nvCxnSpPr>
        <p:spPr>
          <a:xfrm rot="5400000">
            <a:off x="3724711" y="2540322"/>
            <a:ext cx="345010" cy="3899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Conector angulado 47">
            <a:extLst>
              <a:ext uri="{FF2B5EF4-FFF2-40B4-BE49-F238E27FC236}">
                <a16:creationId xmlns:a16="http://schemas.microsoft.com/office/drawing/2014/main" id="{269FD430-88D1-4E41-BA49-2866CE6DB0BE}"/>
              </a:ext>
            </a:extLst>
          </p:cNvPr>
          <p:cNvCxnSpPr>
            <a:endCxn id="27" idx="0"/>
          </p:cNvCxnSpPr>
          <p:nvPr/>
        </p:nvCxnSpPr>
        <p:spPr>
          <a:xfrm rot="16200000" flipH="1">
            <a:off x="3720331" y="3720597"/>
            <a:ext cx="352866" cy="7587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ector angulado 48">
            <a:extLst>
              <a:ext uri="{FF2B5EF4-FFF2-40B4-BE49-F238E27FC236}">
                <a16:creationId xmlns:a16="http://schemas.microsoft.com/office/drawing/2014/main" id="{5359E4A3-9257-45C6-883F-C8E1F093F000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 rot="16200000" flipH="1">
            <a:off x="884717" y="2543305"/>
            <a:ext cx="348493" cy="141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ector angulado 54">
            <a:extLst>
              <a:ext uri="{FF2B5EF4-FFF2-40B4-BE49-F238E27FC236}">
                <a16:creationId xmlns:a16="http://schemas.microsoft.com/office/drawing/2014/main" id="{D692294A-5F4C-4CD7-8E28-F2AEFD4A941D}"/>
              </a:ext>
            </a:extLst>
          </p:cNvPr>
          <p:cNvCxnSpPr>
            <a:stCxn id="19" idx="2"/>
            <a:endCxn id="51" idx="0"/>
          </p:cNvCxnSpPr>
          <p:nvPr/>
        </p:nvCxnSpPr>
        <p:spPr>
          <a:xfrm rot="5400000">
            <a:off x="6705530" y="2551179"/>
            <a:ext cx="333991" cy="1548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ector angulado 55">
            <a:extLst>
              <a:ext uri="{FF2B5EF4-FFF2-40B4-BE49-F238E27FC236}">
                <a16:creationId xmlns:a16="http://schemas.microsoft.com/office/drawing/2014/main" id="{4D33EB45-C083-4C53-A5C6-B7E310B521C8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rot="5400000">
            <a:off x="944000" y="1822777"/>
            <a:ext cx="229247" cy="731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Conector angulado 57">
            <a:extLst>
              <a:ext uri="{FF2B5EF4-FFF2-40B4-BE49-F238E27FC236}">
                <a16:creationId xmlns:a16="http://schemas.microsoft.com/office/drawing/2014/main" id="{5AAC4D31-DF14-44A9-8954-FE5E2232BEA1}"/>
              </a:ext>
            </a:extLst>
          </p:cNvPr>
          <p:cNvCxnSpPr>
            <a:stCxn id="27" idx="2"/>
            <a:endCxn id="20" idx="0"/>
          </p:cNvCxnSpPr>
          <p:nvPr/>
        </p:nvCxnSpPr>
        <p:spPr>
          <a:xfrm rot="5400000">
            <a:off x="3799064" y="4361708"/>
            <a:ext cx="202378" cy="610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ector angulado 59">
            <a:extLst>
              <a:ext uri="{FF2B5EF4-FFF2-40B4-BE49-F238E27FC236}">
                <a16:creationId xmlns:a16="http://schemas.microsoft.com/office/drawing/2014/main" id="{BBA66006-0974-43A0-938A-4590098B641C}"/>
              </a:ext>
            </a:extLst>
          </p:cNvPr>
          <p:cNvCxnSpPr>
            <a:stCxn id="16" idx="2"/>
            <a:endCxn id="23" idx="0"/>
          </p:cNvCxnSpPr>
          <p:nvPr/>
        </p:nvCxnSpPr>
        <p:spPr>
          <a:xfrm rot="5400000">
            <a:off x="3046008" y="1859055"/>
            <a:ext cx="342446" cy="1363868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ector angulado 60">
            <a:extLst>
              <a:ext uri="{FF2B5EF4-FFF2-40B4-BE49-F238E27FC236}">
                <a16:creationId xmlns:a16="http://schemas.microsoft.com/office/drawing/2014/main" id="{51DC28D3-5412-4926-9114-860469F5CE97}"/>
              </a:ext>
            </a:extLst>
          </p:cNvPr>
          <p:cNvCxnSpPr>
            <a:stCxn id="16" idx="2"/>
            <a:endCxn id="25" idx="0"/>
          </p:cNvCxnSpPr>
          <p:nvPr/>
        </p:nvCxnSpPr>
        <p:spPr>
          <a:xfrm rot="16200000" flipH="1">
            <a:off x="4398048" y="1870882"/>
            <a:ext cx="345638" cy="134340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Conector angulado 63">
            <a:extLst>
              <a:ext uri="{FF2B5EF4-FFF2-40B4-BE49-F238E27FC236}">
                <a16:creationId xmlns:a16="http://schemas.microsoft.com/office/drawing/2014/main" id="{128CFBF4-D532-4FDD-AC33-C5D4636BAF3C}"/>
              </a:ext>
            </a:extLst>
          </p:cNvPr>
          <p:cNvCxnSpPr>
            <a:stCxn id="14" idx="2"/>
            <a:endCxn id="22" idx="0"/>
          </p:cNvCxnSpPr>
          <p:nvPr/>
        </p:nvCxnSpPr>
        <p:spPr>
          <a:xfrm rot="16200000" flipH="1">
            <a:off x="5158981" y="-443275"/>
            <a:ext cx="459000" cy="297068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ector angulado 64">
            <a:extLst>
              <a:ext uri="{FF2B5EF4-FFF2-40B4-BE49-F238E27FC236}">
                <a16:creationId xmlns:a16="http://schemas.microsoft.com/office/drawing/2014/main" id="{B9C8A629-5C0A-4090-9FB8-D348D330CC11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 rot="5400000">
            <a:off x="2249088" y="-377533"/>
            <a:ext cx="463952" cy="2844152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Conector angulado 65">
            <a:extLst>
              <a:ext uri="{FF2B5EF4-FFF2-40B4-BE49-F238E27FC236}">
                <a16:creationId xmlns:a16="http://schemas.microsoft.com/office/drawing/2014/main" id="{5A12C9FB-9407-49A2-B114-A23E406D69CC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 rot="16200000" flipH="1">
            <a:off x="2108432" y="2108697"/>
            <a:ext cx="743365" cy="2840888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ector angulado 66">
            <a:extLst>
              <a:ext uri="{FF2B5EF4-FFF2-40B4-BE49-F238E27FC236}">
                <a16:creationId xmlns:a16="http://schemas.microsoft.com/office/drawing/2014/main" id="{0CE22F6C-3752-4D4C-9A8B-1F807112A0CE}"/>
              </a:ext>
            </a:extLst>
          </p:cNvPr>
          <p:cNvCxnSpPr>
            <a:stCxn id="23" idx="2"/>
            <a:endCxn id="27" idx="0"/>
          </p:cNvCxnSpPr>
          <p:nvPr/>
        </p:nvCxnSpPr>
        <p:spPr>
          <a:xfrm rot="16200000" flipH="1">
            <a:off x="2843221" y="2843487"/>
            <a:ext cx="749412" cy="1365261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Conector angulado 67">
            <a:extLst>
              <a:ext uri="{FF2B5EF4-FFF2-40B4-BE49-F238E27FC236}">
                <a16:creationId xmlns:a16="http://schemas.microsoft.com/office/drawing/2014/main" id="{399F1158-8323-4A46-B6A8-E63D74E347D5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rot="5400000">
            <a:off x="4198454" y="2856708"/>
            <a:ext cx="746220" cy="1342012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Conector angulado 89">
            <a:extLst>
              <a:ext uri="{FF2B5EF4-FFF2-40B4-BE49-F238E27FC236}">
                <a16:creationId xmlns:a16="http://schemas.microsoft.com/office/drawing/2014/main" id="{4CC92D36-096F-4D1A-9337-AFE6FCFB625B}"/>
              </a:ext>
            </a:extLst>
          </p:cNvPr>
          <p:cNvCxnSpPr>
            <a:stCxn id="22" idx="2"/>
            <a:endCxn id="19" idx="0"/>
          </p:cNvCxnSpPr>
          <p:nvPr/>
        </p:nvCxnSpPr>
        <p:spPr>
          <a:xfrm rot="5400000">
            <a:off x="6748866" y="1828000"/>
            <a:ext cx="249391" cy="524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ector angulado 120">
            <a:extLst>
              <a:ext uri="{FF2B5EF4-FFF2-40B4-BE49-F238E27FC236}">
                <a16:creationId xmlns:a16="http://schemas.microsoft.com/office/drawing/2014/main" id="{0F913C39-9BA1-4A7A-99EB-202EA1516835}"/>
              </a:ext>
            </a:extLst>
          </p:cNvPr>
          <p:cNvCxnSpPr>
            <a:stCxn id="51" idx="2"/>
            <a:endCxn id="27" idx="0"/>
          </p:cNvCxnSpPr>
          <p:nvPr/>
        </p:nvCxnSpPr>
        <p:spPr>
          <a:xfrm rot="5400000">
            <a:off x="5014818" y="2043890"/>
            <a:ext cx="742675" cy="2971193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8" name="Retângulo 47">
            <a:extLst>
              <a:ext uri="{FF2B5EF4-FFF2-40B4-BE49-F238E27FC236}">
                <a16:creationId xmlns:a16="http://schemas.microsoft.com/office/drawing/2014/main" id="{5366BC79-B9E6-4F04-8229-FC541E38AA4B}"/>
              </a:ext>
            </a:extLst>
          </p:cNvPr>
          <p:cNvSpPr/>
          <p:nvPr/>
        </p:nvSpPr>
        <p:spPr>
          <a:xfrm>
            <a:off x="172348" y="4703352"/>
            <a:ext cx="2904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0000000-1234-1234-1234-123412341234}" type="slidenum">
              <a:rPr lang="en" sz="1200">
                <a:solidFill>
                  <a:srgbClr val="FFC715"/>
                </a:solidFill>
                <a:latin typeface="Dosis Light" charset="0"/>
              </a:rPr>
              <a:pPr/>
              <a:t>5</a:t>
            </a:fld>
            <a:endParaRPr lang="pt-BR" sz="1200" dirty="0">
              <a:solidFill>
                <a:srgbClr val="FFC715"/>
              </a:solidFill>
              <a:latin typeface="Dosis Light" charset="0"/>
            </a:endParaRPr>
          </a:p>
        </p:txBody>
      </p:sp>
      <p:sp>
        <p:nvSpPr>
          <p:cNvPr id="51" name="Google Shape;3979;p29">
            <a:extLst>
              <a:ext uri="{FF2B5EF4-FFF2-40B4-BE49-F238E27FC236}">
                <a16:creationId xmlns:a16="http://schemas.microsoft.com/office/drawing/2014/main" id="{7ACC03E4-2963-41F1-9F9D-90D36EC4D464}"/>
              </a:ext>
            </a:extLst>
          </p:cNvPr>
          <p:cNvSpPr/>
          <p:nvPr/>
        </p:nvSpPr>
        <p:spPr>
          <a:xfrm>
            <a:off x="6131807" y="2718949"/>
            <a:ext cx="1479888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Positivo + Negativo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52" name="Conector angulado 34">
            <a:extLst>
              <a:ext uri="{FF2B5EF4-FFF2-40B4-BE49-F238E27FC236}">
                <a16:creationId xmlns:a16="http://schemas.microsoft.com/office/drawing/2014/main" id="{600A58CB-6377-4012-B85A-F2CA8E479000}"/>
              </a:ext>
            </a:extLst>
          </p:cNvPr>
          <p:cNvCxnSpPr>
            <a:stCxn id="24" idx="2"/>
            <a:endCxn id="27" idx="0"/>
          </p:cNvCxnSpPr>
          <p:nvPr/>
        </p:nvCxnSpPr>
        <p:spPr>
          <a:xfrm rot="16200000" flipH="1">
            <a:off x="3524488" y="3524754"/>
            <a:ext cx="746848" cy="5292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1078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000">
        <p:fade/>
      </p:transition>
    </mc:Choice>
    <mc:Fallback>
      <p:transition spd="med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7"/>
            <a:ext cx="4050242" cy="3946925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Pré-processamento</a:t>
            </a:r>
          </a:p>
        </p:txBody>
      </p:sp>
    </p:spTree>
    <p:extLst>
      <p:ext uri="{BB962C8B-B14F-4D97-AF65-F5344CB8AC3E}">
        <p14:creationId xmlns:p14="http://schemas.microsoft.com/office/powerpoint/2010/main" val="4117847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7000">
        <p:fade/>
      </p:transition>
    </mc:Choice>
    <mc:Fallback>
      <p:transition spd="med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08994" y="571210"/>
            <a:ext cx="6417854" cy="469315"/>
          </a:xfrm>
        </p:spPr>
        <p:txBody>
          <a:bodyPr/>
          <a:lstStyle/>
          <a:p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Eu amo rosas. Elas são adoráveis e amorosas.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1849821" y="1707274"/>
            <a:ext cx="1828800" cy="636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Stemming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7" name="Forma 6"/>
          <p:cNvCxnSpPr>
            <a:endCxn id="5" idx="0"/>
          </p:cNvCxnSpPr>
          <p:nvPr/>
        </p:nvCxnSpPr>
        <p:spPr>
          <a:xfrm>
            <a:off x="1807779" y="977461"/>
            <a:ext cx="956442" cy="729813"/>
          </a:xfrm>
          <a:prstGeom prst="curvedConnector2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Forma 6"/>
          <p:cNvCxnSpPr>
            <a:stCxn id="5" idx="0"/>
          </p:cNvCxnSpPr>
          <p:nvPr/>
        </p:nvCxnSpPr>
        <p:spPr>
          <a:xfrm rot="5400000" flipH="1" flipV="1">
            <a:off x="4270158" y="-496941"/>
            <a:ext cx="698279" cy="3710152"/>
          </a:xfrm>
          <a:prstGeom prst="curvedConnector2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Seta para baixo 32"/>
          <p:cNvSpPr/>
          <p:nvPr/>
        </p:nvSpPr>
        <p:spPr>
          <a:xfrm>
            <a:off x="2364827" y="2249214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spaço Reservado para Texto 3"/>
          <p:cNvSpPr txBox="1">
            <a:spLocks/>
          </p:cNvSpPr>
          <p:nvPr/>
        </p:nvSpPr>
        <p:spPr>
          <a:xfrm>
            <a:off x="2159877" y="2522483"/>
            <a:ext cx="688427" cy="40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am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50" name="Conector reto 49"/>
          <p:cNvCxnSpPr/>
          <p:nvPr/>
        </p:nvCxnSpPr>
        <p:spPr>
          <a:xfrm flipV="1">
            <a:off x="1534510" y="924434"/>
            <a:ext cx="599090" cy="1051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5764924" y="940676"/>
            <a:ext cx="1213945" cy="525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5475890" y="536028"/>
            <a:ext cx="189186" cy="409903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Espaço Reservado para Texto 3"/>
          <p:cNvSpPr txBox="1">
            <a:spLocks/>
          </p:cNvSpPr>
          <p:nvPr/>
        </p:nvSpPr>
        <p:spPr>
          <a:xfrm>
            <a:off x="5286704" y="78828"/>
            <a:ext cx="1828800" cy="35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Stop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Word</a:t>
            </a:r>
          </a:p>
        </p:txBody>
      </p:sp>
      <p:sp>
        <p:nvSpPr>
          <p:cNvPr id="56" name="Espaço Reservado para Texto 3"/>
          <p:cNvSpPr txBox="1">
            <a:spLocks/>
          </p:cNvSpPr>
          <p:nvPr/>
        </p:nvSpPr>
        <p:spPr>
          <a:xfrm>
            <a:off x="232964" y="3310758"/>
            <a:ext cx="6264166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Bag-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of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-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Words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: - utiliza todas as palavras do texto, a frequência de cada palavra e associa isso a classe do treino</a:t>
            </a:r>
          </a:p>
        </p:txBody>
      </p:sp>
      <p:cxnSp>
        <p:nvCxnSpPr>
          <p:cNvPr id="22" name="Forma 6"/>
          <p:cNvCxnSpPr>
            <a:endCxn id="26" idx="0"/>
          </p:cNvCxnSpPr>
          <p:nvPr/>
        </p:nvCxnSpPr>
        <p:spPr>
          <a:xfrm>
            <a:off x="1144493" y="957956"/>
            <a:ext cx="5530054" cy="582870"/>
          </a:xfrm>
          <a:prstGeom prst="curved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3"/>
          <p:cNvSpPr txBox="1">
            <a:spLocks/>
          </p:cNvSpPr>
          <p:nvPr/>
        </p:nvSpPr>
        <p:spPr>
          <a:xfrm>
            <a:off x="5203098" y="1540826"/>
            <a:ext cx="2942897" cy="87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Named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Entity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Recognition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classificação em categorias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31" name="Espaço Reservado para Texto 3"/>
          <p:cNvSpPr txBox="1">
            <a:spLocks/>
          </p:cNvSpPr>
          <p:nvPr/>
        </p:nvSpPr>
        <p:spPr>
          <a:xfrm>
            <a:off x="5884483" y="2730238"/>
            <a:ext cx="2006402" cy="455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Pronome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	 +1</a:t>
            </a:r>
          </a:p>
        </p:txBody>
      </p:sp>
      <p:sp>
        <p:nvSpPr>
          <p:cNvPr id="32" name="Seta para baixo 32"/>
          <p:cNvSpPr/>
          <p:nvPr/>
        </p:nvSpPr>
        <p:spPr>
          <a:xfrm>
            <a:off x="6371896" y="2432549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971550" y="430925"/>
            <a:ext cx="562960" cy="578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Texto 3"/>
          <p:cNvSpPr txBox="1">
            <a:spLocks/>
          </p:cNvSpPr>
          <p:nvPr/>
        </p:nvSpPr>
        <p:spPr>
          <a:xfrm>
            <a:off x="229263" y="4093779"/>
            <a:ext cx="6070797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Tokenization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: - palavras do texto são associadas a tokens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0">
        <p:fade/>
      </p:transition>
    </mc:Choice>
    <mc:Fallback>
      <p:transition spd="med" advTm="3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3" grpId="0" animBg="1"/>
      <p:bldP spid="47" grpId="0"/>
      <p:bldP spid="55" grpId="0"/>
      <p:bldP spid="56" grpId="0"/>
      <p:bldP spid="26" grpId="0"/>
      <p:bldP spid="31" grpId="0"/>
      <p:bldP spid="32" grpId="0" animBg="1"/>
      <p:bldP spid="15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7"/>
            <a:ext cx="4050242" cy="3946925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Corretor Ortográfico</a:t>
            </a:r>
          </a:p>
        </p:txBody>
      </p:sp>
    </p:spTree>
    <p:extLst>
      <p:ext uri="{BB962C8B-B14F-4D97-AF65-F5344CB8AC3E}">
        <p14:creationId xmlns:p14="http://schemas.microsoft.com/office/powerpoint/2010/main" val="923841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7000">
        <p:fade/>
      </p:transition>
    </mc:Choice>
    <mc:Fallback>
      <p:transition spd="med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098501" y="287674"/>
            <a:ext cx="3458785" cy="469315"/>
          </a:xfrm>
        </p:spPr>
        <p:txBody>
          <a:bodyPr/>
          <a:lstStyle/>
          <a:p>
            <a:r>
              <a:rPr lang="pt-BR" sz="2800" dirty="0" err="1">
                <a:solidFill>
                  <a:schemeClr val="tx2">
                    <a:lumMod val="10000"/>
                  </a:schemeClr>
                </a:solidFill>
              </a:rPr>
              <a:t>Vc</a:t>
            </a:r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 esta muito </a:t>
            </a:r>
            <a:r>
              <a:rPr lang="pt-BR" sz="2800" dirty="0" err="1">
                <a:solidFill>
                  <a:schemeClr val="tx2">
                    <a:lumMod val="10000"/>
                  </a:schemeClr>
                </a:solidFill>
              </a:rPr>
              <a:t>carent</a:t>
            </a:r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  </a:t>
            </a:r>
            <a:r>
              <a:rPr lang="pt-BR" sz="2800" dirty="0" err="1">
                <a:solidFill>
                  <a:schemeClr val="tx2">
                    <a:lumMod val="10000"/>
                  </a:schemeClr>
                </a:solidFill>
              </a:rPr>
              <a:t>hj</a:t>
            </a:r>
            <a:endParaRPr lang="pt-BR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7ABF9135-B7BD-415D-8935-A07591D483E0}"/>
              </a:ext>
            </a:extLst>
          </p:cNvPr>
          <p:cNvSpPr/>
          <p:nvPr/>
        </p:nvSpPr>
        <p:spPr>
          <a:xfrm>
            <a:off x="2112681" y="202617"/>
            <a:ext cx="474579" cy="53310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40B5DC94-CBC2-41EC-80C4-A8C41D91392F}"/>
              </a:ext>
            </a:extLst>
          </p:cNvPr>
          <p:cNvCxnSpPr>
            <a:cxnSpLocks/>
          </p:cNvCxnSpPr>
          <p:nvPr/>
        </p:nvCxnSpPr>
        <p:spPr>
          <a:xfrm>
            <a:off x="4038537" y="628787"/>
            <a:ext cx="864637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Seta para baixo 32">
            <a:extLst>
              <a:ext uri="{FF2B5EF4-FFF2-40B4-BE49-F238E27FC236}">
                <a16:creationId xmlns:a16="http://schemas.microsoft.com/office/drawing/2014/main" id="{16128E0B-EB53-4544-88B3-7377FD327A9F}"/>
              </a:ext>
            </a:extLst>
          </p:cNvPr>
          <p:cNvSpPr/>
          <p:nvPr/>
        </p:nvSpPr>
        <p:spPr>
          <a:xfrm>
            <a:off x="4351810" y="795718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7C9CA82-7D25-4AE3-820A-A8A9189CB1FF}"/>
              </a:ext>
            </a:extLst>
          </p:cNvPr>
          <p:cNvSpPr txBox="1"/>
          <p:nvPr/>
        </p:nvSpPr>
        <p:spPr>
          <a:xfrm>
            <a:off x="4203269" y="1340785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Erro</a:t>
            </a:r>
          </a:p>
        </p:txBody>
      </p:sp>
      <p:sp>
        <p:nvSpPr>
          <p:cNvPr id="45" name="Seta para baixo 32">
            <a:extLst>
              <a:ext uri="{FF2B5EF4-FFF2-40B4-BE49-F238E27FC236}">
                <a16:creationId xmlns:a16="http://schemas.microsoft.com/office/drawing/2014/main" id="{95886A1B-C680-483C-BCE1-F0FB94395CCD}"/>
              </a:ext>
            </a:extLst>
          </p:cNvPr>
          <p:cNvSpPr/>
          <p:nvPr/>
        </p:nvSpPr>
        <p:spPr>
          <a:xfrm>
            <a:off x="2229100" y="794200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67EB6135-C931-4666-8181-792DCDB4B18F}"/>
              </a:ext>
            </a:extLst>
          </p:cNvPr>
          <p:cNvSpPr txBox="1"/>
          <p:nvPr/>
        </p:nvSpPr>
        <p:spPr>
          <a:xfrm>
            <a:off x="2082384" y="1340272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Gíria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DA667050-6BD0-48C3-8E69-0851995DC298}"/>
              </a:ext>
            </a:extLst>
          </p:cNvPr>
          <p:cNvSpPr/>
          <p:nvPr/>
        </p:nvSpPr>
        <p:spPr>
          <a:xfrm>
            <a:off x="4942502" y="202617"/>
            <a:ext cx="474579" cy="53310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Seta para baixo 32">
            <a:extLst>
              <a:ext uri="{FF2B5EF4-FFF2-40B4-BE49-F238E27FC236}">
                <a16:creationId xmlns:a16="http://schemas.microsoft.com/office/drawing/2014/main" id="{78F9C0A8-0A57-4DE4-B1E9-EA2FD0022F9D}"/>
              </a:ext>
            </a:extLst>
          </p:cNvPr>
          <p:cNvSpPr/>
          <p:nvPr/>
        </p:nvSpPr>
        <p:spPr>
          <a:xfrm>
            <a:off x="5058922" y="794200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EB9A34A-E253-4D0A-850A-E4E0EBA77FBD}"/>
              </a:ext>
            </a:extLst>
          </p:cNvPr>
          <p:cNvSpPr txBox="1"/>
          <p:nvPr/>
        </p:nvSpPr>
        <p:spPr>
          <a:xfrm>
            <a:off x="4942502" y="1340272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Gíria</a:t>
            </a: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4E16460D-9CEC-4161-A469-CC12F4812856}"/>
              </a:ext>
            </a:extLst>
          </p:cNvPr>
          <p:cNvCxnSpPr>
            <a:cxnSpLocks/>
          </p:cNvCxnSpPr>
          <p:nvPr/>
        </p:nvCxnSpPr>
        <p:spPr>
          <a:xfrm>
            <a:off x="2617555" y="628787"/>
            <a:ext cx="529686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Seta para baixo 32">
            <a:extLst>
              <a:ext uri="{FF2B5EF4-FFF2-40B4-BE49-F238E27FC236}">
                <a16:creationId xmlns:a16="http://schemas.microsoft.com/office/drawing/2014/main" id="{0E68C0E3-D0F0-479F-92E2-1F218476FE03}"/>
              </a:ext>
            </a:extLst>
          </p:cNvPr>
          <p:cNvSpPr/>
          <p:nvPr/>
        </p:nvSpPr>
        <p:spPr>
          <a:xfrm>
            <a:off x="2761529" y="794201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9CDBD861-1285-4DA4-B1AD-0943FE72874B}"/>
              </a:ext>
            </a:extLst>
          </p:cNvPr>
          <p:cNvSpPr txBox="1"/>
          <p:nvPr/>
        </p:nvSpPr>
        <p:spPr>
          <a:xfrm>
            <a:off x="2617555" y="1340785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Erro</a:t>
            </a:r>
          </a:p>
        </p:txBody>
      </p:sp>
      <p:sp>
        <p:nvSpPr>
          <p:cNvPr id="60" name="Seta para baixo 32">
            <a:extLst>
              <a:ext uri="{FF2B5EF4-FFF2-40B4-BE49-F238E27FC236}">
                <a16:creationId xmlns:a16="http://schemas.microsoft.com/office/drawing/2014/main" id="{D16EC92D-BE48-4CA6-AF0A-5D3953D01B06}"/>
              </a:ext>
            </a:extLst>
          </p:cNvPr>
          <p:cNvSpPr/>
          <p:nvPr/>
        </p:nvSpPr>
        <p:spPr>
          <a:xfrm>
            <a:off x="3147241" y="1912954"/>
            <a:ext cx="978928" cy="103580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Título 2">
            <a:extLst>
              <a:ext uri="{FF2B5EF4-FFF2-40B4-BE49-F238E27FC236}">
                <a16:creationId xmlns:a16="http://schemas.microsoft.com/office/drawing/2014/main" id="{3D646D5C-2AD6-49AB-82E6-63830148111E}"/>
              </a:ext>
            </a:extLst>
          </p:cNvPr>
          <p:cNvSpPr txBox="1">
            <a:spLocks/>
          </p:cNvSpPr>
          <p:nvPr/>
        </p:nvSpPr>
        <p:spPr>
          <a:xfrm>
            <a:off x="4126168" y="2092304"/>
            <a:ext cx="2083245" cy="38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pt-BR" sz="1400" dirty="0">
                <a:solidFill>
                  <a:schemeClr val="tx2">
                    <a:lumMod val="10000"/>
                  </a:schemeClr>
                </a:solidFill>
              </a:rPr>
              <a:t>Após passar pelo corretor ortográfico</a:t>
            </a:r>
          </a:p>
        </p:txBody>
      </p:sp>
      <p:sp>
        <p:nvSpPr>
          <p:cNvPr id="62" name="Título 2">
            <a:extLst>
              <a:ext uri="{FF2B5EF4-FFF2-40B4-BE49-F238E27FC236}">
                <a16:creationId xmlns:a16="http://schemas.microsoft.com/office/drawing/2014/main" id="{AA5AA210-C53D-4073-8E5E-1E8832D3E4BB}"/>
              </a:ext>
            </a:extLst>
          </p:cNvPr>
          <p:cNvSpPr txBox="1">
            <a:spLocks/>
          </p:cNvSpPr>
          <p:nvPr/>
        </p:nvSpPr>
        <p:spPr>
          <a:xfrm>
            <a:off x="1781870" y="3182377"/>
            <a:ext cx="4092045" cy="46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Você está muito carente hoje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33515C4F-DA33-4660-A537-59B73A1FE55A}"/>
              </a:ext>
            </a:extLst>
          </p:cNvPr>
          <p:cNvSpPr txBox="1"/>
          <p:nvPr/>
        </p:nvSpPr>
        <p:spPr>
          <a:xfrm>
            <a:off x="2419366" y="4010745"/>
            <a:ext cx="1897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Diminui erros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29FDEBC0-AB67-4CFD-94C5-9AAE8B7828E2}"/>
              </a:ext>
            </a:extLst>
          </p:cNvPr>
          <p:cNvSpPr txBox="1"/>
          <p:nvPr/>
        </p:nvSpPr>
        <p:spPr>
          <a:xfrm>
            <a:off x="2419367" y="4360101"/>
            <a:ext cx="26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Garante integridade das análises</a:t>
            </a:r>
          </a:p>
        </p:txBody>
      </p:sp>
      <p:sp>
        <p:nvSpPr>
          <p:cNvPr id="68" name="Seta para baixo 32">
            <a:extLst>
              <a:ext uri="{FF2B5EF4-FFF2-40B4-BE49-F238E27FC236}">
                <a16:creationId xmlns:a16="http://schemas.microsoft.com/office/drawing/2014/main" id="{D0667198-3E47-4F1D-9D8F-DB61E298D085}"/>
              </a:ext>
            </a:extLst>
          </p:cNvPr>
          <p:cNvSpPr/>
          <p:nvPr/>
        </p:nvSpPr>
        <p:spPr>
          <a:xfrm rot="16200000">
            <a:off x="1961515" y="4028219"/>
            <a:ext cx="241738" cy="30360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Seta para baixo 32">
            <a:extLst>
              <a:ext uri="{FF2B5EF4-FFF2-40B4-BE49-F238E27FC236}">
                <a16:creationId xmlns:a16="http://schemas.microsoft.com/office/drawing/2014/main" id="{200AD4FB-FDD7-4E63-BA59-7788C8B42EAB}"/>
              </a:ext>
            </a:extLst>
          </p:cNvPr>
          <p:cNvSpPr/>
          <p:nvPr/>
        </p:nvSpPr>
        <p:spPr>
          <a:xfrm rot="16200000">
            <a:off x="1956429" y="4424231"/>
            <a:ext cx="241738" cy="30360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0000">
        <p:fade/>
      </p:transition>
    </mc:Choice>
    <mc:Fallback>
      <p:transition spd="med" advTm="4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3" grpId="0" animBg="1"/>
      <p:bldP spid="35" grpId="0"/>
      <p:bldP spid="45" grpId="0" animBg="1"/>
      <p:bldP spid="46" grpId="0"/>
      <p:bldP spid="48" grpId="0" animBg="1"/>
      <p:bldP spid="49" grpId="0" animBg="1"/>
      <p:bldP spid="52" grpId="0"/>
      <p:bldP spid="57" grpId="0" animBg="1"/>
      <p:bldP spid="58" grpId="0"/>
      <p:bldP spid="60" grpId="0" animBg="1"/>
      <p:bldP spid="61" grpId="0"/>
      <p:bldP spid="62" grpId="0"/>
      <p:bldP spid="64" grpId="0"/>
      <p:bldP spid="66" grpId="0"/>
      <p:bldP spid="68" grpId="0" animBg="1"/>
      <p:bldP spid="69" grpId="0" animBg="1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6837</TotalTime>
  <Words>325</Words>
  <Application>Microsoft Office PowerPoint</Application>
  <PresentationFormat>Apresentação na tela (16:9)</PresentationFormat>
  <Paragraphs>139</Paragraphs>
  <Slides>19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Courier New</vt:lpstr>
      <vt:lpstr>Dosis Light</vt:lpstr>
      <vt:lpstr>Titillium Web Light</vt:lpstr>
      <vt:lpstr>Arial</vt:lpstr>
      <vt:lpstr>Mowbray template</vt:lpstr>
      <vt:lpstr>IDENTIFICAÇÃO DE DEPRESSÃO A PARTIR DE ANÁLISE DE TEXTOS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Eu amo rosas. Elas são adoráveis e amorosas.</vt:lpstr>
      <vt:lpstr>Apresentação do PowerPoint</vt:lpstr>
      <vt:lpstr>Vc esta muito carent  hj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Padilla, Adriana Maria</dc:creator>
  <cp:lastModifiedBy>Vinicius Fernandes</cp:lastModifiedBy>
  <cp:revision>139</cp:revision>
  <dcterms:modified xsi:type="dcterms:W3CDTF">2019-10-24T01:37:37Z</dcterms:modified>
</cp:coreProperties>
</file>