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84" r:id="rId4"/>
    <p:sldId id="269" r:id="rId5"/>
    <p:sldId id="285" r:id="rId6"/>
    <p:sldId id="305" r:id="rId7"/>
    <p:sldId id="287" r:id="rId8"/>
    <p:sldId id="300" r:id="rId9"/>
    <p:sldId id="301" r:id="rId10"/>
    <p:sldId id="302" r:id="rId11"/>
    <p:sldId id="288" r:id="rId12"/>
    <p:sldId id="272" r:id="rId13"/>
    <p:sldId id="306" r:id="rId14"/>
    <p:sldId id="313" r:id="rId15"/>
    <p:sldId id="307" r:id="rId16"/>
    <p:sldId id="312" r:id="rId17"/>
    <p:sldId id="308" r:id="rId18"/>
    <p:sldId id="317" r:id="rId19"/>
    <p:sldId id="309" r:id="rId20"/>
    <p:sldId id="315" r:id="rId21"/>
    <p:sldId id="311" r:id="rId22"/>
    <p:sldId id="279" r:id="rId23"/>
  </p:sldIdLst>
  <p:sldSz cx="9144000" cy="5143500" type="screen16x9"/>
  <p:notesSz cx="6858000" cy="9144000"/>
  <p:embeddedFontLst>
    <p:embeddedFont>
      <p:font typeface="Dosis" panose="020B0604020202020204" charset="0"/>
      <p:regular r:id="rId26"/>
      <p:bold r:id="rId27"/>
    </p:embeddedFont>
    <p:embeddedFont>
      <p:font typeface="Dosis Light" panose="020B0604020202020204" charset="0"/>
      <p:regular r:id="rId28"/>
      <p:bold r:id="rId29"/>
    </p:embeddedFont>
    <p:embeddedFont>
      <p:font typeface="Titillium Web" panose="020B0604020202020204" charset="0"/>
      <p:regular r:id="rId30"/>
      <p:bold r:id="rId31"/>
      <p:italic r:id="rId32"/>
      <p:boldItalic r:id="rId33"/>
    </p:embeddedFont>
    <p:embeddedFont>
      <p:font typeface="Titillium Web Light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CAF"/>
    <a:srgbClr val="FFF1C5"/>
    <a:srgbClr val="FFC715"/>
    <a:srgbClr val="FFD347"/>
    <a:srgbClr val="FFD243"/>
    <a:srgbClr val="FEF194"/>
    <a:srgbClr val="FFE285"/>
    <a:srgbClr val="FFDE75"/>
    <a:srgbClr val="FCE430"/>
    <a:srgbClr val="FDEB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E539DD-90BE-470E-BA0F-96DFAA4C29F4}">
  <a:tblStyle styleId="{42E539DD-90BE-470E-BA0F-96DFAA4C29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87280" autoAdjust="0"/>
  </p:normalViewPr>
  <p:slideViewPr>
    <p:cSldViewPr snapToGrid="0">
      <p:cViewPr varScale="1">
        <p:scale>
          <a:sx n="99" d="100"/>
          <a:sy n="99" d="100"/>
        </p:scale>
        <p:origin x="98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5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97189B0-F29F-456B-A925-8771CB119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A4C8C9A-DD6A-46BF-AFB8-34DEC57181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E9B3-4AE6-4FF4-8A5E-F31D3E828E9C}" type="datetimeFigureOut">
              <a:rPr lang="pt-BR" smtClean="0"/>
              <a:pPr/>
              <a:t>16/10/2019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6708BB-5530-4843-948F-B0D4921F5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5EAB30-DC3D-4BDB-A5BB-03FCD975F5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52FAA-0308-4381-8470-4E122554C8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636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87989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701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592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392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93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255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960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498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50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solidFill>
                  <a:srgbClr val="FFC71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 dirty="0">
              <a:solidFill>
                <a:srgbClr val="FFC71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grpSp>
        <p:nvGrpSpPr>
          <p:cNvPr id="1035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036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92;p2"/>
          <p:cNvGrpSpPr/>
          <p:nvPr userDrawn="1"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1119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212;p2"/>
          <p:cNvGrpSpPr/>
          <p:nvPr userDrawn="1"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1239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422;p2"/>
          <p:cNvGrpSpPr/>
          <p:nvPr userDrawn="1"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1449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D7BE0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156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1200" b="0" i="0" u="none" strike="noStrike" cap="none" smtClean="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5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6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4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7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49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77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278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336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399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501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1_Image background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Fefe\Documents\TCC\imgs slide\solidao-depressao-tristeza-1216-1400x800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5153641"/>
          </a:xfrm>
          <a:prstGeom prst="rect">
            <a:avLst/>
          </a:prstGeom>
          <a:noFill/>
        </p:spPr>
      </p:pic>
      <p:grpSp>
        <p:nvGrpSpPr>
          <p:cNvPr id="2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6" r:id="rId5"/>
    <p:sldLayoutId id="2147483657" r:id="rId6"/>
    <p:sldLayoutId id="2147483660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FFC715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D7BE03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404810" y="510690"/>
            <a:ext cx="593169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IDENTIFICAÇÃO DE DEPRESSÃO A PARTIR DE ANÁLISE DE TEXTOS</a:t>
            </a:r>
            <a:endParaRPr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Researching Mental Health Disorders in the Era of Social Media: Systematic Review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sz="2400" dirty="0" err="1"/>
              <a:t>Akkapon</a:t>
            </a:r>
            <a:r>
              <a:rPr lang="en-US" sz="2400" dirty="0"/>
              <a:t> </a:t>
            </a:r>
            <a:r>
              <a:rPr lang="en-US" sz="2400" dirty="0" err="1"/>
              <a:t>Wongkoblab</a:t>
            </a:r>
            <a:r>
              <a:rPr lang="en-US" sz="2400" dirty="0"/>
              <a:t>, Miguel A. </a:t>
            </a:r>
            <a:r>
              <a:rPr lang="en-US" sz="2400" dirty="0" err="1"/>
              <a:t>Vadillo</a:t>
            </a:r>
            <a:r>
              <a:rPr lang="en-US" sz="2400" dirty="0"/>
              <a:t>, Vasa </a:t>
            </a:r>
            <a:r>
              <a:rPr lang="en-US" sz="2400" dirty="0" err="1"/>
              <a:t>Curcin</a:t>
            </a:r>
            <a:endParaRPr lang="en-US" sz="2400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184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2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Metodologia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120904627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3977;p29"/>
          <p:cNvSpPr/>
          <p:nvPr/>
        </p:nvSpPr>
        <p:spPr>
          <a:xfrm>
            <a:off x="3049991" y="169336"/>
            <a:ext cx="1401503" cy="505348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Texto a ser análisado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3" name="Google Shape;3978;p29"/>
          <p:cNvSpPr/>
          <p:nvPr/>
        </p:nvSpPr>
        <p:spPr>
          <a:xfrm>
            <a:off x="3026768" y="179988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4" name="Google Shape;3979;p29"/>
          <p:cNvSpPr/>
          <p:nvPr/>
        </p:nvSpPr>
        <p:spPr>
          <a:xfrm>
            <a:off x="186591" y="1138636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5" name="Google Shape;3978;p29"/>
          <p:cNvSpPr/>
          <p:nvPr/>
        </p:nvSpPr>
        <p:spPr>
          <a:xfrm>
            <a:off x="185860" y="179988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6" name="Google Shape;3978;p29"/>
          <p:cNvSpPr/>
          <p:nvPr/>
        </p:nvSpPr>
        <p:spPr>
          <a:xfrm>
            <a:off x="6000902" y="1815075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Outros a serem definidos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7" name="Google Shape;3978;p29"/>
          <p:cNvSpPr/>
          <p:nvPr/>
        </p:nvSpPr>
        <p:spPr>
          <a:xfrm>
            <a:off x="3047888" y="4651129"/>
            <a:ext cx="1399325" cy="360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8" name="Google Shape;3979;p29"/>
          <p:cNvSpPr/>
          <p:nvPr/>
        </p:nvSpPr>
        <p:spPr>
          <a:xfrm>
            <a:off x="3030213" y="113657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9" name="Google Shape;3979;p29"/>
          <p:cNvSpPr/>
          <p:nvPr/>
        </p:nvSpPr>
        <p:spPr>
          <a:xfrm>
            <a:off x="6001426" y="1133684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0" name="Google Shape;3979;p29"/>
          <p:cNvSpPr/>
          <p:nvPr/>
        </p:nvSpPr>
        <p:spPr>
          <a:xfrm>
            <a:off x="1752900" y="2574329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Pronomes</a:t>
            </a:r>
          </a:p>
        </p:txBody>
      </p:sp>
      <p:sp>
        <p:nvSpPr>
          <p:cNvPr id="31" name="Google Shape;3979;p29"/>
          <p:cNvSpPr/>
          <p:nvPr/>
        </p:nvSpPr>
        <p:spPr>
          <a:xfrm>
            <a:off x="3112869" y="2576893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negativas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2" name="Google Shape;3979;p29"/>
          <p:cNvSpPr/>
          <p:nvPr/>
        </p:nvSpPr>
        <p:spPr>
          <a:xfrm>
            <a:off x="4460173" y="2577521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absolutistas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9;p29"/>
          <p:cNvSpPr/>
          <p:nvPr/>
        </p:nvSpPr>
        <p:spPr>
          <a:xfrm>
            <a:off x="277273" y="2580376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Emoções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4" name="Google Shape;3978;p29"/>
          <p:cNvSpPr/>
          <p:nvPr/>
        </p:nvSpPr>
        <p:spPr>
          <a:xfrm>
            <a:off x="3048498" y="4088751"/>
            <a:ext cx="1399325" cy="360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5" name="Google Shape;3978;p29"/>
          <p:cNvSpPr/>
          <p:nvPr/>
        </p:nvSpPr>
        <p:spPr>
          <a:xfrm>
            <a:off x="364067" y="3304697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8" name="Google Shape;3978;p29"/>
          <p:cNvSpPr/>
          <p:nvPr/>
        </p:nvSpPr>
        <p:spPr>
          <a:xfrm>
            <a:off x="1841347" y="3292832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1" name="Google Shape;3978;p29"/>
          <p:cNvSpPr/>
          <p:nvPr/>
        </p:nvSpPr>
        <p:spPr>
          <a:xfrm>
            <a:off x="3200574" y="3293085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2" name="Google Shape;3978;p29"/>
          <p:cNvSpPr/>
          <p:nvPr/>
        </p:nvSpPr>
        <p:spPr>
          <a:xfrm>
            <a:off x="4556136" y="3289611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3" name="Google Shape;3978;p29"/>
          <p:cNvSpPr/>
          <p:nvPr/>
        </p:nvSpPr>
        <p:spPr>
          <a:xfrm>
            <a:off x="6177464" y="3292638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44" name="Conector angulado 43"/>
          <p:cNvCxnSpPr>
            <a:stCxn id="22" idx="2"/>
            <a:endCxn id="28" idx="0"/>
          </p:cNvCxnSpPr>
          <p:nvPr/>
        </p:nvCxnSpPr>
        <p:spPr>
          <a:xfrm rot="5400000">
            <a:off x="3519534" y="905363"/>
            <a:ext cx="461889" cy="530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Conector angulado 44"/>
          <p:cNvCxnSpPr>
            <a:stCxn id="28" idx="2"/>
            <a:endCxn id="23" idx="0"/>
          </p:cNvCxnSpPr>
          <p:nvPr/>
        </p:nvCxnSpPr>
        <p:spPr>
          <a:xfrm rot="5400000">
            <a:off x="3632836" y="1682506"/>
            <a:ext cx="231310" cy="344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Conector angulado 45"/>
          <p:cNvCxnSpPr>
            <a:stCxn id="23" idx="2"/>
            <a:endCxn id="31" idx="0"/>
          </p:cNvCxnSpPr>
          <p:nvPr/>
        </p:nvCxnSpPr>
        <p:spPr>
          <a:xfrm rot="5400000">
            <a:off x="3572314" y="2402439"/>
            <a:ext cx="345010" cy="3899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ector angulado 46"/>
          <p:cNvCxnSpPr>
            <a:stCxn id="31" idx="2"/>
            <a:endCxn id="41" idx="0"/>
          </p:cNvCxnSpPr>
          <p:nvPr/>
        </p:nvCxnSpPr>
        <p:spPr>
          <a:xfrm rot="5400000">
            <a:off x="3603226" y="3153442"/>
            <a:ext cx="276992" cy="229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Conector angulado 47"/>
          <p:cNvCxnSpPr>
            <a:stCxn id="41" idx="2"/>
            <a:endCxn id="34" idx="0"/>
          </p:cNvCxnSpPr>
          <p:nvPr/>
        </p:nvCxnSpPr>
        <p:spPr>
          <a:xfrm rot="16200000" flipH="1">
            <a:off x="3567934" y="3908524"/>
            <a:ext cx="352866" cy="7587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Conector angulado 48"/>
          <p:cNvCxnSpPr>
            <a:stCxn id="25" idx="2"/>
            <a:endCxn id="33" idx="0"/>
          </p:cNvCxnSpPr>
          <p:nvPr/>
        </p:nvCxnSpPr>
        <p:spPr>
          <a:xfrm rot="16200000" flipH="1">
            <a:off x="732320" y="2405422"/>
            <a:ext cx="348493" cy="141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Conector angulado 49"/>
          <p:cNvCxnSpPr>
            <a:stCxn id="33" idx="2"/>
            <a:endCxn id="35" idx="0"/>
          </p:cNvCxnSpPr>
          <p:nvPr/>
        </p:nvCxnSpPr>
        <p:spPr>
          <a:xfrm rot="5400000">
            <a:off x="763110" y="3160533"/>
            <a:ext cx="285121" cy="3206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Conector angulado 51"/>
          <p:cNvCxnSpPr>
            <a:stCxn id="30" idx="2"/>
            <a:endCxn id="38" idx="0"/>
          </p:cNvCxnSpPr>
          <p:nvPr/>
        </p:nvCxnSpPr>
        <p:spPr>
          <a:xfrm rot="5400000">
            <a:off x="2242473" y="3152404"/>
            <a:ext cx="279303" cy="155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Conector angulado 53"/>
          <p:cNvCxnSpPr>
            <a:stCxn id="32" idx="2"/>
            <a:endCxn id="42" idx="0"/>
          </p:cNvCxnSpPr>
          <p:nvPr/>
        </p:nvCxnSpPr>
        <p:spPr>
          <a:xfrm rot="16200000" flipH="1">
            <a:off x="4956709" y="3150184"/>
            <a:ext cx="272890" cy="596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ector angulado 54"/>
          <p:cNvCxnSpPr>
            <a:stCxn id="26" idx="2"/>
            <a:endCxn id="43" idx="0"/>
          </p:cNvCxnSpPr>
          <p:nvPr/>
        </p:nvCxnSpPr>
        <p:spPr>
          <a:xfrm rot="5400000">
            <a:off x="6196402" y="2768137"/>
            <a:ext cx="1045563" cy="3438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Conector angulado 55"/>
          <p:cNvCxnSpPr>
            <a:stCxn id="24" idx="2"/>
            <a:endCxn id="25" idx="0"/>
          </p:cNvCxnSpPr>
          <p:nvPr/>
        </p:nvCxnSpPr>
        <p:spPr>
          <a:xfrm rot="5400000">
            <a:off x="791603" y="1684894"/>
            <a:ext cx="229247" cy="731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Conector angulado 57"/>
          <p:cNvCxnSpPr>
            <a:stCxn id="34" idx="2"/>
            <a:endCxn id="27" idx="0"/>
          </p:cNvCxnSpPr>
          <p:nvPr/>
        </p:nvCxnSpPr>
        <p:spPr>
          <a:xfrm rot="5400000">
            <a:off x="3646667" y="4549635"/>
            <a:ext cx="202378" cy="610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Conector angulado 59"/>
          <p:cNvCxnSpPr>
            <a:stCxn id="23" idx="2"/>
            <a:endCxn id="30" idx="0"/>
          </p:cNvCxnSpPr>
          <p:nvPr/>
        </p:nvCxnSpPr>
        <p:spPr>
          <a:xfrm rot="5400000">
            <a:off x="2893611" y="1721172"/>
            <a:ext cx="342446" cy="1363868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Conector angulado 60"/>
          <p:cNvCxnSpPr>
            <a:stCxn id="23" idx="2"/>
            <a:endCxn id="32" idx="0"/>
          </p:cNvCxnSpPr>
          <p:nvPr/>
        </p:nvCxnSpPr>
        <p:spPr>
          <a:xfrm rot="16200000" flipH="1">
            <a:off x="4245651" y="1732999"/>
            <a:ext cx="345638" cy="134340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Conector angulado 63"/>
          <p:cNvCxnSpPr>
            <a:stCxn id="22" idx="2"/>
            <a:endCxn id="29" idx="0"/>
          </p:cNvCxnSpPr>
          <p:nvPr/>
        </p:nvCxnSpPr>
        <p:spPr>
          <a:xfrm rot="16200000" flipH="1">
            <a:off x="5006584" y="-581158"/>
            <a:ext cx="459000" cy="297068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Conector angulado 64"/>
          <p:cNvCxnSpPr>
            <a:stCxn id="22" idx="2"/>
            <a:endCxn id="24" idx="0"/>
          </p:cNvCxnSpPr>
          <p:nvPr/>
        </p:nvCxnSpPr>
        <p:spPr>
          <a:xfrm rot="5400000">
            <a:off x="2096691" y="-515416"/>
            <a:ext cx="463952" cy="2844152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Conector angulado 65"/>
          <p:cNvCxnSpPr>
            <a:stCxn id="35" idx="2"/>
            <a:endCxn id="34" idx="0"/>
          </p:cNvCxnSpPr>
          <p:nvPr/>
        </p:nvCxnSpPr>
        <p:spPr>
          <a:xfrm rot="16200000" flipH="1">
            <a:off x="2155487" y="2496077"/>
            <a:ext cx="341254" cy="2844094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Conector angulado 66"/>
          <p:cNvCxnSpPr>
            <a:stCxn id="38" idx="2"/>
            <a:endCxn id="34" idx="0"/>
          </p:cNvCxnSpPr>
          <p:nvPr/>
        </p:nvCxnSpPr>
        <p:spPr>
          <a:xfrm rot="16200000" flipH="1">
            <a:off x="2888195" y="3228784"/>
            <a:ext cx="353119" cy="1366814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Conector angulado 67"/>
          <p:cNvCxnSpPr>
            <a:stCxn id="42" idx="2"/>
            <a:endCxn id="34" idx="0"/>
          </p:cNvCxnSpPr>
          <p:nvPr/>
        </p:nvCxnSpPr>
        <p:spPr>
          <a:xfrm rot="5400000">
            <a:off x="4243979" y="3236594"/>
            <a:ext cx="356340" cy="134797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Conector angulado 89"/>
          <p:cNvCxnSpPr>
            <a:stCxn id="29" idx="2"/>
            <a:endCxn id="26" idx="0"/>
          </p:cNvCxnSpPr>
          <p:nvPr/>
        </p:nvCxnSpPr>
        <p:spPr>
          <a:xfrm rot="5400000">
            <a:off x="6596469" y="1690117"/>
            <a:ext cx="249391" cy="524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Conector angulado 120"/>
          <p:cNvCxnSpPr>
            <a:stCxn id="43" idx="2"/>
            <a:endCxn id="34" idx="0"/>
          </p:cNvCxnSpPr>
          <p:nvPr/>
        </p:nvCxnSpPr>
        <p:spPr>
          <a:xfrm rot="5400000">
            <a:off x="5056157" y="2427443"/>
            <a:ext cx="353313" cy="2969303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00" name="Retângulo 3999"/>
          <p:cNvSpPr/>
          <p:nvPr/>
        </p:nvSpPr>
        <p:spPr>
          <a:xfrm>
            <a:off x="172348" y="4703352"/>
            <a:ext cx="2904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0000000-1234-1234-1234-123412341234}" type="slidenum">
              <a:rPr lang="en" sz="1200">
                <a:solidFill>
                  <a:srgbClr val="FFC715"/>
                </a:solidFill>
                <a:latin typeface="Dosis Light" charset="0"/>
              </a:rPr>
              <a:pPr/>
              <a:t>12</a:t>
            </a:fld>
            <a:endParaRPr lang="pt-BR" sz="1200" dirty="0">
              <a:solidFill>
                <a:srgbClr val="FFC715"/>
              </a:solidFill>
              <a:latin typeface="Dosis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8" grpId="0" animBg="1"/>
      <p:bldP spid="41" grpId="0" animBg="1"/>
      <p:bldP spid="42" grpId="0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7"/>
            <a:ext cx="4050242" cy="3946925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Pré-processamento</a:t>
            </a:r>
          </a:p>
        </p:txBody>
      </p:sp>
    </p:spTree>
    <p:extLst>
      <p:ext uri="{BB962C8B-B14F-4D97-AF65-F5344CB8AC3E}">
        <p14:creationId xmlns:p14="http://schemas.microsoft.com/office/powerpoint/2010/main" val="411784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08994" y="571210"/>
            <a:ext cx="6417854" cy="469315"/>
          </a:xfrm>
        </p:spPr>
        <p:txBody>
          <a:bodyPr/>
          <a:lstStyle/>
          <a:p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Eu amo rosas. Elas são adoráveis e amorosas.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1849821" y="1707274"/>
            <a:ext cx="1828800" cy="636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Stemming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7" name="Forma 6"/>
          <p:cNvCxnSpPr>
            <a:endCxn id="5" idx="0"/>
          </p:cNvCxnSpPr>
          <p:nvPr/>
        </p:nvCxnSpPr>
        <p:spPr>
          <a:xfrm>
            <a:off x="1807779" y="977461"/>
            <a:ext cx="956442" cy="729813"/>
          </a:xfrm>
          <a:prstGeom prst="curvedConnector2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Forma 6"/>
          <p:cNvCxnSpPr>
            <a:stCxn id="5" idx="0"/>
          </p:cNvCxnSpPr>
          <p:nvPr/>
        </p:nvCxnSpPr>
        <p:spPr>
          <a:xfrm rot="5400000" flipH="1" flipV="1">
            <a:off x="4270158" y="-496941"/>
            <a:ext cx="698279" cy="3710152"/>
          </a:xfrm>
          <a:prstGeom prst="curvedConnector2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Seta para baixo 32"/>
          <p:cNvSpPr/>
          <p:nvPr/>
        </p:nvSpPr>
        <p:spPr>
          <a:xfrm>
            <a:off x="2364827" y="2249214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spaço Reservado para Texto 3"/>
          <p:cNvSpPr txBox="1">
            <a:spLocks/>
          </p:cNvSpPr>
          <p:nvPr/>
        </p:nvSpPr>
        <p:spPr>
          <a:xfrm>
            <a:off x="2159877" y="2522483"/>
            <a:ext cx="688427" cy="40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am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50" name="Conector reto 49"/>
          <p:cNvCxnSpPr/>
          <p:nvPr/>
        </p:nvCxnSpPr>
        <p:spPr>
          <a:xfrm flipV="1">
            <a:off x="1534510" y="924434"/>
            <a:ext cx="599090" cy="1051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5764924" y="940676"/>
            <a:ext cx="1213945" cy="525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5475890" y="536028"/>
            <a:ext cx="189186" cy="409903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Espaço Reservado para Texto 3"/>
          <p:cNvSpPr txBox="1">
            <a:spLocks/>
          </p:cNvSpPr>
          <p:nvPr/>
        </p:nvSpPr>
        <p:spPr>
          <a:xfrm>
            <a:off x="5286704" y="78828"/>
            <a:ext cx="1828800" cy="35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Stop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Word</a:t>
            </a:r>
          </a:p>
        </p:txBody>
      </p:sp>
      <p:sp>
        <p:nvSpPr>
          <p:cNvPr id="56" name="Espaço Reservado para Texto 3"/>
          <p:cNvSpPr txBox="1">
            <a:spLocks/>
          </p:cNvSpPr>
          <p:nvPr/>
        </p:nvSpPr>
        <p:spPr>
          <a:xfrm>
            <a:off x="232964" y="3310758"/>
            <a:ext cx="6264166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Bag-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of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-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: - utiliza todas as palavras do texto, a frequência de cada palavra e associa isso a classe do treino</a:t>
            </a:r>
          </a:p>
        </p:txBody>
      </p:sp>
      <p:cxnSp>
        <p:nvCxnSpPr>
          <p:cNvPr id="22" name="Forma 6"/>
          <p:cNvCxnSpPr>
            <a:endCxn id="26" idx="0"/>
          </p:cNvCxnSpPr>
          <p:nvPr/>
        </p:nvCxnSpPr>
        <p:spPr>
          <a:xfrm>
            <a:off x="1144493" y="957956"/>
            <a:ext cx="5530054" cy="582870"/>
          </a:xfrm>
          <a:prstGeom prst="curved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3"/>
          <p:cNvSpPr txBox="1">
            <a:spLocks/>
          </p:cNvSpPr>
          <p:nvPr/>
        </p:nvSpPr>
        <p:spPr>
          <a:xfrm>
            <a:off x="5203098" y="1540826"/>
            <a:ext cx="2942897" cy="87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Named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Entity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Recognition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classificação em categorias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31" name="Espaço Reservado para Texto 3"/>
          <p:cNvSpPr txBox="1">
            <a:spLocks/>
          </p:cNvSpPr>
          <p:nvPr/>
        </p:nvSpPr>
        <p:spPr>
          <a:xfrm>
            <a:off x="5884483" y="2730238"/>
            <a:ext cx="2006402" cy="45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Pronome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	 +1</a:t>
            </a:r>
          </a:p>
        </p:txBody>
      </p:sp>
      <p:sp>
        <p:nvSpPr>
          <p:cNvPr id="32" name="Seta para baixo 32"/>
          <p:cNvSpPr/>
          <p:nvPr/>
        </p:nvSpPr>
        <p:spPr>
          <a:xfrm>
            <a:off x="6371896" y="2432549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971550" y="430925"/>
            <a:ext cx="562960" cy="578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Texto 3"/>
          <p:cNvSpPr txBox="1">
            <a:spLocks/>
          </p:cNvSpPr>
          <p:nvPr/>
        </p:nvSpPr>
        <p:spPr>
          <a:xfrm>
            <a:off x="229263" y="4093779"/>
            <a:ext cx="6070797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Tokenization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: - palavras do texto são associadas a tokens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0" animBg="1"/>
      <p:bldP spid="47" grpId="0"/>
      <p:bldP spid="55" grpId="0"/>
      <p:bldP spid="56" grpId="0"/>
      <p:bldP spid="26" grpId="0"/>
      <p:bldP spid="31" grpId="0"/>
      <p:bldP spid="32" grpId="0" animBg="1"/>
      <p:bldP spid="15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</a:p>
        </p:txBody>
      </p:sp>
    </p:spTree>
    <p:extLst>
      <p:ext uri="{BB962C8B-B14F-4D97-AF65-F5344CB8AC3E}">
        <p14:creationId xmlns:p14="http://schemas.microsoft.com/office/powerpoint/2010/main" val="406947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16</a:t>
            </a:fld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67" y="2026338"/>
            <a:ext cx="903405" cy="90340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219" y="1843830"/>
            <a:ext cx="818366" cy="818366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783" y="1846145"/>
            <a:ext cx="780841" cy="779621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690517" y="2846765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</a:rPr>
              <a:t>Texto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302649" y="2692973"/>
            <a:ext cx="204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>
                <a:solidFill>
                  <a:schemeClr val="bg1"/>
                </a:solidFill>
              </a:rPr>
              <a:t>Named</a:t>
            </a:r>
            <a:r>
              <a:rPr lang="pt-BR" sz="1000" b="1" dirty="0">
                <a:solidFill>
                  <a:schemeClr val="bg1"/>
                </a:solidFill>
              </a:rPr>
              <a:t> </a:t>
            </a:r>
            <a:r>
              <a:rPr lang="pt-BR" sz="1000" b="1" dirty="0" err="1">
                <a:solidFill>
                  <a:schemeClr val="bg1"/>
                </a:solidFill>
              </a:rPr>
              <a:t>Entity</a:t>
            </a:r>
            <a:r>
              <a:rPr lang="pt-BR" sz="1000" b="1" dirty="0">
                <a:solidFill>
                  <a:schemeClr val="bg1"/>
                </a:solidFill>
              </a:rPr>
              <a:t> </a:t>
            </a:r>
            <a:r>
              <a:rPr lang="pt-BR" sz="1000" b="1" dirty="0" err="1">
                <a:solidFill>
                  <a:schemeClr val="bg1"/>
                </a:solidFill>
              </a:rPr>
              <a:t>Recognition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6495808" y="916968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EU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6299582" y="1087620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minha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6264014" y="131294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MEU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495808" y="152099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mim</a:t>
            </a:r>
          </a:p>
        </p:txBody>
      </p:sp>
      <p:sp>
        <p:nvSpPr>
          <p:cNvPr id="33" name="Canto dobrado 32"/>
          <p:cNvSpPr/>
          <p:nvPr/>
        </p:nvSpPr>
        <p:spPr>
          <a:xfrm>
            <a:off x="6299582" y="938350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6266597" y="2441425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NUNCA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6294845" y="2670119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SEMPRE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6346068" y="2184291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nada</a:t>
            </a:r>
          </a:p>
        </p:txBody>
      </p:sp>
      <p:sp>
        <p:nvSpPr>
          <p:cNvPr id="37" name="Canto dobrado 36"/>
          <p:cNvSpPr/>
          <p:nvPr/>
        </p:nvSpPr>
        <p:spPr>
          <a:xfrm>
            <a:off x="6299582" y="2153656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294844" y="3426498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morrer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6244992" y="3920807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desânimo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6475494" y="367575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DOR</a:t>
            </a:r>
          </a:p>
        </p:txBody>
      </p:sp>
      <p:sp>
        <p:nvSpPr>
          <p:cNvPr id="41" name="Canto dobrado 40"/>
          <p:cNvSpPr/>
          <p:nvPr/>
        </p:nvSpPr>
        <p:spPr>
          <a:xfrm>
            <a:off x="6299582" y="3393705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2187033" y="2685279"/>
            <a:ext cx="13104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</a:rPr>
              <a:t>Stop </a:t>
            </a:r>
            <a:r>
              <a:rPr lang="pt-BR" sz="1100" b="1" dirty="0" err="1">
                <a:solidFill>
                  <a:schemeClr val="bg1"/>
                </a:solidFill>
              </a:rPr>
              <a:t>words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2015067" y="1576247"/>
            <a:ext cx="3141133" cy="181042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2624438" y="1271069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Pré-processamento</a:t>
            </a:r>
          </a:p>
        </p:txBody>
      </p:sp>
      <p:cxnSp>
        <p:nvCxnSpPr>
          <p:cNvPr id="45" name="Conector de seta reta 44"/>
          <p:cNvCxnSpPr>
            <a:stCxn id="24" idx="3"/>
            <a:endCxn id="43" idx="1"/>
          </p:cNvCxnSpPr>
          <p:nvPr/>
        </p:nvCxnSpPr>
        <p:spPr>
          <a:xfrm>
            <a:off x="1458172" y="2478041"/>
            <a:ext cx="556895" cy="34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>
            <a:stCxn id="43" idx="3"/>
            <a:endCxn id="33" idx="1"/>
          </p:cNvCxnSpPr>
          <p:nvPr/>
        </p:nvCxnSpPr>
        <p:spPr>
          <a:xfrm flipV="1">
            <a:off x="5156200" y="1364619"/>
            <a:ext cx="1143382" cy="11168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>
            <a:stCxn id="43" idx="3"/>
            <a:endCxn id="37" idx="1"/>
          </p:cNvCxnSpPr>
          <p:nvPr/>
        </p:nvCxnSpPr>
        <p:spPr>
          <a:xfrm>
            <a:off x="5156200" y="2481457"/>
            <a:ext cx="1143382" cy="98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43" idx="3"/>
            <a:endCxn id="41" idx="1"/>
          </p:cNvCxnSpPr>
          <p:nvPr/>
        </p:nvCxnSpPr>
        <p:spPr>
          <a:xfrm>
            <a:off x="5156200" y="2481457"/>
            <a:ext cx="1143382" cy="13385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6224312" y="1774567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Pronomes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6175207" y="2977570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Absolutistas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6263811" y="4233753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Negativas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7" grpId="0" animBg="1"/>
      <p:bldP spid="38" grpId="0"/>
      <p:bldP spid="39" grpId="0"/>
      <p:bldP spid="40" grpId="0"/>
      <p:bldP spid="41" grpId="0" animBg="1"/>
      <p:bldP spid="42" grpId="0"/>
      <p:bldP spid="43" grpId="0" animBg="1"/>
      <p:bldP spid="44" grpId="0"/>
      <p:bldP spid="49" grpId="0"/>
      <p:bldP spid="50" grpId="0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</a:p>
        </p:txBody>
      </p:sp>
    </p:spTree>
    <p:extLst>
      <p:ext uri="{BB962C8B-B14F-4D97-AF65-F5344CB8AC3E}">
        <p14:creationId xmlns:p14="http://schemas.microsoft.com/office/powerpoint/2010/main" val="77148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uvem 12"/>
          <p:cNvSpPr/>
          <p:nvPr/>
        </p:nvSpPr>
        <p:spPr>
          <a:xfrm>
            <a:off x="625745" y="2571750"/>
            <a:ext cx="3166253" cy="2406970"/>
          </a:xfrm>
          <a:prstGeom prst="cloud">
            <a:avLst/>
          </a:prstGeom>
          <a:noFill/>
          <a:ln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3" name="Espaço Reservado para Texto 3"/>
          <p:cNvSpPr txBox="1">
            <a:spLocks/>
          </p:cNvSpPr>
          <p:nvPr/>
        </p:nvSpPr>
        <p:spPr>
          <a:xfrm>
            <a:off x="2642118" y="291890"/>
            <a:ext cx="3436592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Stop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,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Stemming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, Bag-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of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-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e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Tokenization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</p:txBody>
      </p:sp>
      <p:sp>
        <p:nvSpPr>
          <p:cNvPr id="5" name="Seta para baixo 32"/>
          <p:cNvSpPr/>
          <p:nvPr/>
        </p:nvSpPr>
        <p:spPr>
          <a:xfrm>
            <a:off x="3885676" y="1933388"/>
            <a:ext cx="482490" cy="6613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Texto 3"/>
          <p:cNvSpPr txBox="1">
            <a:spLocks/>
          </p:cNvSpPr>
          <p:nvPr/>
        </p:nvSpPr>
        <p:spPr>
          <a:xfrm>
            <a:off x="528662" y="3303739"/>
            <a:ext cx="995534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Alegria</a:t>
            </a:r>
          </a:p>
        </p:txBody>
      </p:sp>
      <p:sp>
        <p:nvSpPr>
          <p:cNvPr id="7" name="Espaço Reservado para Texto 3"/>
          <p:cNvSpPr txBox="1">
            <a:spLocks/>
          </p:cNvSpPr>
          <p:nvPr/>
        </p:nvSpPr>
        <p:spPr>
          <a:xfrm>
            <a:off x="1062343" y="3995172"/>
            <a:ext cx="1098316" cy="32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Tristeza</a:t>
            </a:r>
          </a:p>
        </p:txBody>
      </p:sp>
      <p:sp>
        <p:nvSpPr>
          <p:cNvPr id="8" name="Espaço Reservado para Texto 3"/>
          <p:cNvSpPr txBox="1">
            <a:spLocks/>
          </p:cNvSpPr>
          <p:nvPr/>
        </p:nvSpPr>
        <p:spPr>
          <a:xfrm>
            <a:off x="1415786" y="2890469"/>
            <a:ext cx="910474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Raiva</a:t>
            </a:r>
          </a:p>
        </p:txBody>
      </p:sp>
      <p:sp>
        <p:nvSpPr>
          <p:cNvPr id="9" name="Espaço Reservado para Texto 3"/>
          <p:cNvSpPr txBox="1">
            <a:spLocks/>
          </p:cNvSpPr>
          <p:nvPr/>
        </p:nvSpPr>
        <p:spPr>
          <a:xfrm>
            <a:off x="2164112" y="2741873"/>
            <a:ext cx="1165655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Desgosto</a:t>
            </a:r>
          </a:p>
        </p:txBody>
      </p:sp>
      <p:sp>
        <p:nvSpPr>
          <p:cNvPr id="10" name="Espaço Reservado para Texto 3"/>
          <p:cNvSpPr txBox="1">
            <a:spLocks/>
          </p:cNvSpPr>
          <p:nvPr/>
        </p:nvSpPr>
        <p:spPr>
          <a:xfrm>
            <a:off x="1530086" y="3460994"/>
            <a:ext cx="814781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Medo</a:t>
            </a:r>
          </a:p>
        </p:txBody>
      </p:sp>
      <p:sp>
        <p:nvSpPr>
          <p:cNvPr id="11" name="Espaço Reservado para Texto 3"/>
          <p:cNvSpPr txBox="1">
            <a:spLocks/>
          </p:cNvSpPr>
          <p:nvPr/>
        </p:nvSpPr>
        <p:spPr>
          <a:xfrm>
            <a:off x="2326260" y="3303480"/>
            <a:ext cx="1303879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Surpresa</a:t>
            </a:r>
          </a:p>
        </p:txBody>
      </p:sp>
      <p:sp>
        <p:nvSpPr>
          <p:cNvPr id="12" name="Espaço Reservado para Texto 3"/>
          <p:cNvSpPr txBox="1">
            <a:spLocks/>
          </p:cNvSpPr>
          <p:nvPr/>
        </p:nvSpPr>
        <p:spPr>
          <a:xfrm>
            <a:off x="2095239" y="3995172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Neutro</a:t>
            </a:r>
          </a:p>
        </p:txBody>
      </p:sp>
      <p:sp>
        <p:nvSpPr>
          <p:cNvPr id="15" name="Espaço Reservado para Texto 3"/>
          <p:cNvSpPr txBox="1">
            <a:spLocks/>
          </p:cNvSpPr>
          <p:nvPr/>
        </p:nvSpPr>
        <p:spPr>
          <a:xfrm>
            <a:off x="2742890" y="1326189"/>
            <a:ext cx="4157169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Algoritmo de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Naive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Bayes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</p:txBody>
      </p:sp>
      <p:sp>
        <p:nvSpPr>
          <p:cNvPr id="16" name="Mais 15"/>
          <p:cNvSpPr/>
          <p:nvPr/>
        </p:nvSpPr>
        <p:spPr>
          <a:xfrm>
            <a:off x="3938415" y="1123578"/>
            <a:ext cx="361507" cy="382771"/>
          </a:xfrm>
          <a:prstGeom prst="mathPlus">
            <a:avLst>
              <a:gd name="adj1" fmla="val 526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Nuvem 17">
            <a:extLst>
              <a:ext uri="{FF2B5EF4-FFF2-40B4-BE49-F238E27FC236}">
                <a16:creationId xmlns:a16="http://schemas.microsoft.com/office/drawing/2014/main" id="{062AC8BC-D39B-44B9-937C-A24941E3100A}"/>
              </a:ext>
            </a:extLst>
          </p:cNvPr>
          <p:cNvSpPr/>
          <p:nvPr/>
        </p:nvSpPr>
        <p:spPr>
          <a:xfrm flipH="1">
            <a:off x="4376773" y="2571750"/>
            <a:ext cx="3166252" cy="2406970"/>
          </a:xfrm>
          <a:prstGeom prst="cloud">
            <a:avLst/>
          </a:prstGeom>
          <a:noFill/>
          <a:ln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9" name="Espaço Reservado para Texto 3">
            <a:extLst>
              <a:ext uri="{FF2B5EF4-FFF2-40B4-BE49-F238E27FC236}">
                <a16:creationId xmlns:a16="http://schemas.microsoft.com/office/drawing/2014/main" id="{B542580B-F922-4483-BEF9-A3A169DEAD38}"/>
              </a:ext>
            </a:extLst>
          </p:cNvPr>
          <p:cNvSpPr txBox="1">
            <a:spLocks/>
          </p:cNvSpPr>
          <p:nvPr/>
        </p:nvSpPr>
        <p:spPr>
          <a:xfrm>
            <a:off x="4696339" y="3270981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Neutro</a:t>
            </a:r>
          </a:p>
        </p:txBody>
      </p:sp>
      <p:sp>
        <p:nvSpPr>
          <p:cNvPr id="20" name="Espaço Reservado para Texto 3">
            <a:extLst>
              <a:ext uri="{FF2B5EF4-FFF2-40B4-BE49-F238E27FC236}">
                <a16:creationId xmlns:a16="http://schemas.microsoft.com/office/drawing/2014/main" id="{73A58A82-E288-4480-BD0B-955F26D255FB}"/>
              </a:ext>
            </a:extLst>
          </p:cNvPr>
          <p:cNvSpPr txBox="1">
            <a:spLocks/>
          </p:cNvSpPr>
          <p:nvPr/>
        </p:nvSpPr>
        <p:spPr>
          <a:xfrm>
            <a:off x="5798199" y="3995172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Negativo</a:t>
            </a:r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B7D853A5-9A44-41C3-8EED-FB9A313C03E7}"/>
              </a:ext>
            </a:extLst>
          </p:cNvPr>
          <p:cNvSpPr txBox="1">
            <a:spLocks/>
          </p:cNvSpPr>
          <p:nvPr/>
        </p:nvSpPr>
        <p:spPr>
          <a:xfrm>
            <a:off x="5832044" y="2960873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Positivo</a:t>
            </a:r>
          </a:p>
        </p:txBody>
      </p:sp>
    </p:spTree>
    <p:extLst>
      <p:ext uri="{BB962C8B-B14F-4D97-AF65-F5344CB8AC3E}">
        <p14:creationId xmlns:p14="http://schemas.microsoft.com/office/powerpoint/2010/main" val="244259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build="p"/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9" grpId="0" build="p"/>
      <p:bldP spid="20" grpId="0" build="p"/>
      <p:bldP spid="2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</a:p>
        </p:txBody>
      </p:sp>
    </p:spTree>
    <p:extLst>
      <p:ext uri="{BB962C8B-B14F-4D97-AF65-F5344CB8AC3E}">
        <p14:creationId xmlns:p14="http://schemas.microsoft.com/office/powerpoint/2010/main" val="77879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85000"/>
                    <a:lumOff val="15000"/>
                  </a:schemeClr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4193380" y="668338"/>
            <a:ext cx="4950619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Integrantes</a:t>
            </a:r>
            <a:endParaRPr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4698" y="2355723"/>
            <a:ext cx="5829301" cy="2027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Adriana Maria </a:t>
            </a:r>
            <a:r>
              <a:rPr lang="pt-BR" sz="2000" b="1" dirty="0" err="1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Padilla</a:t>
            </a: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 – 15.00792-8</a:t>
            </a:r>
            <a:endParaRPr sz="18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Felipe Sarmento Araújo – 15.02177-7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Fernanda Tanajura Piva – 12.02643-3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Vinícius Lago Fernandes – 14.01293-6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pt-BR" sz="20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Professor Orientador: Tiago Sanches da Silva</a:t>
            </a:r>
          </a:p>
        </p:txBody>
      </p:sp>
      <p:pic>
        <p:nvPicPr>
          <p:cNvPr id="1026" name="Picture 2" descr="C:\Users\Fefe\Documents\TCC\imgs slide\simb.png"/>
          <p:cNvPicPr>
            <a:picLocks noChangeAspect="1" noChangeArrowheads="1"/>
          </p:cNvPicPr>
          <p:nvPr/>
        </p:nvPicPr>
        <p:blipFill>
          <a:blip r:embed="rId3"/>
          <a:srcRect l="23363" r="35518"/>
          <a:stretch>
            <a:fillRect/>
          </a:stretch>
        </p:blipFill>
        <p:spPr bwMode="auto">
          <a:xfrm>
            <a:off x="0" y="504494"/>
            <a:ext cx="2963917" cy="400451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>
                <a:solidFill>
                  <a:schemeClr val="tx2">
                    <a:lumMod val="10000"/>
                  </a:schemeClr>
                </a:solidFill>
              </a:rPr>
              <a:pPr/>
              <a:t>20</a:t>
            </a:fld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Espaço Reservado para Texto 3"/>
          <p:cNvSpPr txBox="1">
            <a:spLocks/>
          </p:cNvSpPr>
          <p:nvPr/>
        </p:nvSpPr>
        <p:spPr>
          <a:xfrm>
            <a:off x="2944713" y="956701"/>
            <a:ext cx="1520962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Resultados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estatísticos</a:t>
            </a:r>
          </a:p>
        </p:txBody>
      </p:sp>
      <p:sp>
        <p:nvSpPr>
          <p:cNvPr id="4" name="Espaço Reservado para Texto 3"/>
          <p:cNvSpPr txBox="1">
            <a:spLocks/>
          </p:cNvSpPr>
          <p:nvPr/>
        </p:nvSpPr>
        <p:spPr>
          <a:xfrm>
            <a:off x="177210" y="2033541"/>
            <a:ext cx="2435363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Contagem de palavras</a:t>
            </a:r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177210" y="2693366"/>
            <a:ext cx="2612573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Análise de Sentimentos</a:t>
            </a:r>
          </a:p>
        </p:txBody>
      </p:sp>
      <p:sp>
        <p:nvSpPr>
          <p:cNvPr id="6" name="Espaço Reservado para Texto 3"/>
          <p:cNvSpPr txBox="1">
            <a:spLocks/>
          </p:cNvSpPr>
          <p:nvPr/>
        </p:nvSpPr>
        <p:spPr>
          <a:xfrm>
            <a:off x="177209" y="3311549"/>
            <a:ext cx="2435363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Outros</a:t>
            </a:r>
          </a:p>
        </p:txBody>
      </p:sp>
      <p:sp>
        <p:nvSpPr>
          <p:cNvPr id="7" name="Espaço Reservado para Texto 3"/>
          <p:cNvSpPr txBox="1">
            <a:spLocks/>
          </p:cNvSpPr>
          <p:nvPr/>
        </p:nvSpPr>
        <p:spPr>
          <a:xfrm>
            <a:off x="2916358" y="130907"/>
            <a:ext cx="2435363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Rede neural principal</a:t>
            </a:r>
          </a:p>
        </p:txBody>
      </p:sp>
      <p:sp>
        <p:nvSpPr>
          <p:cNvPr id="8" name="Elipse 7"/>
          <p:cNvSpPr/>
          <p:nvPr/>
        </p:nvSpPr>
        <p:spPr>
          <a:xfrm>
            <a:off x="3285461" y="1925568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3277777" y="2455405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3277777" y="2993740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3277777" y="3547411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3277777" y="4118364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5016793" y="2491404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5016793" y="2976456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5043375" y="3467665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6424961" y="2961535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1" name="Conector reto 20"/>
          <p:cNvCxnSpPr>
            <a:stCxn id="8" idx="6"/>
            <a:endCxn id="16" idx="2"/>
          </p:cNvCxnSpPr>
          <p:nvPr/>
        </p:nvCxnSpPr>
        <p:spPr>
          <a:xfrm>
            <a:off x="3593807" y="2085058"/>
            <a:ext cx="1422986" cy="5658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8" idx="6"/>
            <a:endCxn id="17" idx="2"/>
          </p:cNvCxnSpPr>
          <p:nvPr/>
        </p:nvCxnSpPr>
        <p:spPr>
          <a:xfrm>
            <a:off x="3593807" y="2085058"/>
            <a:ext cx="1422986" cy="10508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8" idx="6"/>
            <a:endCxn id="18" idx="2"/>
          </p:cNvCxnSpPr>
          <p:nvPr/>
        </p:nvCxnSpPr>
        <p:spPr>
          <a:xfrm>
            <a:off x="3593807" y="2085058"/>
            <a:ext cx="1449568" cy="15420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11" idx="6"/>
            <a:endCxn id="16" idx="2"/>
          </p:cNvCxnSpPr>
          <p:nvPr/>
        </p:nvCxnSpPr>
        <p:spPr>
          <a:xfrm>
            <a:off x="3586123" y="2614895"/>
            <a:ext cx="1430670" cy="359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11" idx="6"/>
            <a:endCxn id="17" idx="2"/>
          </p:cNvCxnSpPr>
          <p:nvPr/>
        </p:nvCxnSpPr>
        <p:spPr>
          <a:xfrm>
            <a:off x="3586123" y="2614895"/>
            <a:ext cx="1430670" cy="52105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11" idx="6"/>
            <a:endCxn id="18" idx="2"/>
          </p:cNvCxnSpPr>
          <p:nvPr/>
        </p:nvCxnSpPr>
        <p:spPr>
          <a:xfrm>
            <a:off x="3586123" y="2614895"/>
            <a:ext cx="1457252" cy="10122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12" idx="6"/>
            <a:endCxn id="16" idx="2"/>
          </p:cNvCxnSpPr>
          <p:nvPr/>
        </p:nvCxnSpPr>
        <p:spPr>
          <a:xfrm flipV="1">
            <a:off x="3586123" y="2650894"/>
            <a:ext cx="1430670" cy="5023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stCxn id="13" idx="6"/>
            <a:endCxn id="16" idx="2"/>
          </p:cNvCxnSpPr>
          <p:nvPr/>
        </p:nvCxnSpPr>
        <p:spPr>
          <a:xfrm flipV="1">
            <a:off x="3586123" y="2650894"/>
            <a:ext cx="1430670" cy="105600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12" idx="6"/>
            <a:endCxn id="18" idx="2"/>
          </p:cNvCxnSpPr>
          <p:nvPr/>
        </p:nvCxnSpPr>
        <p:spPr>
          <a:xfrm>
            <a:off x="3586123" y="3153230"/>
            <a:ext cx="1457252" cy="4739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13" idx="6"/>
            <a:endCxn id="17" idx="2"/>
          </p:cNvCxnSpPr>
          <p:nvPr/>
        </p:nvCxnSpPr>
        <p:spPr>
          <a:xfrm flipV="1">
            <a:off x="3586123" y="3135946"/>
            <a:ext cx="1430670" cy="5709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13" idx="6"/>
            <a:endCxn id="18" idx="2"/>
          </p:cNvCxnSpPr>
          <p:nvPr/>
        </p:nvCxnSpPr>
        <p:spPr>
          <a:xfrm flipV="1">
            <a:off x="3586123" y="3627155"/>
            <a:ext cx="1457252" cy="797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stCxn id="14" idx="6"/>
            <a:endCxn id="16" idx="2"/>
          </p:cNvCxnSpPr>
          <p:nvPr/>
        </p:nvCxnSpPr>
        <p:spPr>
          <a:xfrm flipV="1">
            <a:off x="3586123" y="2650894"/>
            <a:ext cx="1430670" cy="16269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/>
          <p:cNvCxnSpPr>
            <a:stCxn id="14" idx="6"/>
            <a:endCxn id="17" idx="2"/>
          </p:cNvCxnSpPr>
          <p:nvPr/>
        </p:nvCxnSpPr>
        <p:spPr>
          <a:xfrm flipV="1">
            <a:off x="3586123" y="3135946"/>
            <a:ext cx="1430670" cy="11419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to 48"/>
          <p:cNvCxnSpPr>
            <a:stCxn id="14" idx="6"/>
            <a:endCxn id="18" idx="2"/>
          </p:cNvCxnSpPr>
          <p:nvPr/>
        </p:nvCxnSpPr>
        <p:spPr>
          <a:xfrm flipV="1">
            <a:off x="3586123" y="3627155"/>
            <a:ext cx="1457252" cy="6506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to 50"/>
          <p:cNvCxnSpPr>
            <a:stCxn id="19" idx="2"/>
            <a:endCxn id="16" idx="6"/>
          </p:cNvCxnSpPr>
          <p:nvPr/>
        </p:nvCxnSpPr>
        <p:spPr>
          <a:xfrm flipH="1" flipV="1">
            <a:off x="5325139" y="2650894"/>
            <a:ext cx="1099822" cy="4701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to 52"/>
          <p:cNvCxnSpPr>
            <a:stCxn id="19" idx="2"/>
            <a:endCxn id="17" idx="6"/>
          </p:cNvCxnSpPr>
          <p:nvPr/>
        </p:nvCxnSpPr>
        <p:spPr>
          <a:xfrm flipH="1">
            <a:off x="5325139" y="3121025"/>
            <a:ext cx="1099822" cy="149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stCxn id="19" idx="2"/>
            <a:endCxn id="18" idx="6"/>
          </p:cNvCxnSpPr>
          <p:nvPr/>
        </p:nvCxnSpPr>
        <p:spPr>
          <a:xfrm flipH="1">
            <a:off x="5351721" y="3121025"/>
            <a:ext cx="1073240" cy="50613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Espaço Reservado para Texto 3"/>
          <p:cNvSpPr txBox="1">
            <a:spLocks/>
          </p:cNvSpPr>
          <p:nvPr/>
        </p:nvSpPr>
        <p:spPr>
          <a:xfrm>
            <a:off x="6336893" y="2102871"/>
            <a:ext cx="1520962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Resultado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final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Cronograma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308918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1392071" y="1617995"/>
            <a:ext cx="4864100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0" dirty="0">
                <a:solidFill>
                  <a:srgbClr val="FEF194"/>
                </a:solidFill>
              </a:rPr>
            </a:br>
            <a:r>
              <a:rPr lang="en" sz="6000" dirty="0">
                <a:solidFill>
                  <a:srgbClr val="FFC000"/>
                </a:solidFill>
              </a:rPr>
              <a:t>Obrigado!</a:t>
            </a:r>
          </a:p>
        </p:txBody>
      </p:sp>
      <p:sp>
        <p:nvSpPr>
          <p:cNvPr id="6" name="Google Shape;4040;p36"/>
          <p:cNvSpPr txBox="1">
            <a:spLocks/>
          </p:cNvSpPr>
          <p:nvPr/>
        </p:nvSpPr>
        <p:spPr>
          <a:xfrm>
            <a:off x="1528708" y="2838014"/>
            <a:ext cx="2422635" cy="736600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Perguntas?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8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62455"/>
            <a:ext cx="3921919" cy="3923663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Histórico</a:t>
            </a:r>
          </a:p>
        </p:txBody>
      </p:sp>
    </p:spTree>
    <p:extLst>
      <p:ext uri="{BB962C8B-B14F-4D97-AF65-F5344CB8AC3E}">
        <p14:creationId xmlns:p14="http://schemas.microsoft.com/office/powerpoint/2010/main" val="145930235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62000" y="1358900"/>
            <a:ext cx="6662852" cy="307155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EF1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2" name="Google Shape;3971;p28"/>
          <p:cNvSpPr txBox="1">
            <a:spLocks/>
          </p:cNvSpPr>
          <p:nvPr/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Dosis Light"/>
                <a:ea typeface="Dosis Light"/>
                <a:cs typeface="Dosis Light"/>
                <a:sym typeface="Dosis Ligh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3" name="Google Shape;3966;p28"/>
          <p:cNvSpPr txBox="1">
            <a:spLocks/>
          </p:cNvSpPr>
          <p:nvPr/>
        </p:nvSpPr>
        <p:spPr>
          <a:xfrm>
            <a:off x="889000" y="469900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322 milhões de pessoas</a:t>
            </a:r>
            <a:r>
              <a:rPr kumimoji="0" lang="pt-BR" sz="1800" b="0" i="0" u="none" strike="noStrike" kern="0" cap="none" spc="0" normalizeH="0" noProof="0" dirty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c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om depressão ao redor do mundo</a:t>
            </a:r>
          </a:p>
        </p:txBody>
      </p:sp>
      <p:sp>
        <p:nvSpPr>
          <p:cNvPr id="15" name="Google Shape;3970;p28"/>
          <p:cNvSpPr txBox="1">
            <a:spLocks/>
          </p:cNvSpPr>
          <p:nvPr/>
        </p:nvSpPr>
        <p:spPr>
          <a:xfrm>
            <a:off x="4800600" y="28733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788 mil pessoas se suicidam por ano, em média</a:t>
            </a:r>
          </a:p>
        </p:txBody>
      </p:sp>
      <p:sp>
        <p:nvSpPr>
          <p:cNvPr id="33" name="Google Shape;3970;p28"/>
          <p:cNvSpPr txBox="1">
            <a:spLocks/>
          </p:cNvSpPr>
          <p:nvPr/>
        </p:nvSpPr>
        <p:spPr>
          <a:xfrm>
            <a:off x="2527300" y="4262438"/>
            <a:ext cx="36957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 índice de depressão aumentou 18,4% nos últimos</a:t>
            </a:r>
            <a:r>
              <a:rPr kumimoji="0" lang="pt-BR" sz="1800" b="0" i="0" u="none" strike="noStrike" kern="0" cap="none" spc="0" normalizeH="0" noProof="0" dirty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10 anos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reto 34"/>
          <p:cNvCxnSpPr/>
          <p:nvPr/>
        </p:nvCxnSpPr>
        <p:spPr>
          <a:xfrm flipH="1">
            <a:off x="1117600" y="11938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 flipV="1">
            <a:off x="1104900" y="1187450"/>
            <a:ext cx="12700" cy="4762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4864100" y="10541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4876800" y="107315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2413000" y="3568700"/>
            <a:ext cx="12700" cy="8636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 flipV="1">
            <a:off x="2432050" y="4413250"/>
            <a:ext cx="3314700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3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36028"/>
            <a:ext cx="3921919" cy="3850089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Motivação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28903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fe\Documents\TCC\TCC\slide\imgs slide\imgb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1337" y="889596"/>
            <a:ext cx="6096000" cy="3952875"/>
          </a:xfrm>
          <a:prstGeom prst="rect">
            <a:avLst/>
          </a:prstGeom>
          <a:noFill/>
        </p:spPr>
      </p:pic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12" name="Google Shape;3971;p28"/>
          <p:cNvSpPr txBox="1">
            <a:spLocks/>
          </p:cNvSpPr>
          <p:nvPr/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Dosis Light"/>
                <a:ea typeface="Dosis Light"/>
                <a:cs typeface="Dosis Light"/>
                <a:sym typeface="Dosis Ligh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3" name="Google Shape;3966;p28"/>
          <p:cNvSpPr txBox="1">
            <a:spLocks/>
          </p:cNvSpPr>
          <p:nvPr/>
        </p:nvSpPr>
        <p:spPr>
          <a:xfrm>
            <a:off x="237356" y="448873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5,8% da população brasileira sofre de depressão</a:t>
            </a:r>
          </a:p>
        </p:txBody>
      </p:sp>
      <p:sp>
        <p:nvSpPr>
          <p:cNvPr id="15" name="Google Shape;3970;p28"/>
          <p:cNvSpPr txBox="1">
            <a:spLocks/>
          </p:cNvSpPr>
          <p:nvPr/>
        </p:nvSpPr>
        <p:spPr>
          <a:xfrm>
            <a:off x="4863660" y="46600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Aumento de 30% nos últimos 25 anos 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0;p28"/>
          <p:cNvSpPr txBox="1">
            <a:spLocks/>
          </p:cNvSpPr>
          <p:nvPr/>
        </p:nvSpPr>
        <p:spPr>
          <a:xfrm>
            <a:off x="63060" y="3474157"/>
            <a:ext cx="3516148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1º maior índice  da  América Latina, 8º no mundo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reto 34"/>
          <p:cNvCxnSpPr/>
          <p:nvPr/>
        </p:nvCxnSpPr>
        <p:spPr>
          <a:xfrm flipH="1">
            <a:off x="297790" y="1120221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 flipV="1">
            <a:off x="2996760" y="1113871"/>
            <a:ext cx="19707" cy="7569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4927160" y="123277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4939860" y="125182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3457901" y="2806256"/>
            <a:ext cx="10511" cy="77776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 flipV="1">
            <a:off x="224875" y="3572419"/>
            <a:ext cx="3275068" cy="10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3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1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Referências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71967804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Uso Potencial de ferramentas de classificação de texto como assinaturas de comportamentos suicidas: um estudo de prova de conceito usando os escritos pessoais de Virginia Wolf.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sz="2400" dirty="0"/>
              <a:t>Gabriela de </a:t>
            </a:r>
            <a:r>
              <a:rPr lang="pt-BR" sz="2400" dirty="0" err="1"/>
              <a:t>Ávilla</a:t>
            </a:r>
            <a:endParaRPr lang="pt-BR" sz="2400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423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518011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Um método de identificação de emoções em textos curtos para o português do Brasil</a:t>
            </a:r>
          </a:p>
          <a:p>
            <a:pPr marL="0" lvl="0" indent="0">
              <a:buNone/>
            </a:pPr>
            <a:endParaRPr lang="pt-BR" sz="2400" dirty="0"/>
          </a:p>
          <a:p>
            <a:pPr marL="0" lvl="0" indent="0">
              <a:buNone/>
            </a:pPr>
            <a:r>
              <a:rPr lang="pt-BR" sz="2400" dirty="0"/>
              <a:t>Barbara </a:t>
            </a:r>
            <a:r>
              <a:rPr lang="pt-BR" sz="2400" dirty="0" err="1"/>
              <a:t>Martinazzo</a:t>
            </a:r>
            <a:endParaRPr sz="2400"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433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6623</TotalTime>
  <Words>354</Words>
  <Application>Microsoft Office PowerPoint</Application>
  <PresentationFormat>Apresentação na tela (16:9)</PresentationFormat>
  <Paragraphs>132</Paragraphs>
  <Slides>22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Titillium Web</vt:lpstr>
      <vt:lpstr>Courier New</vt:lpstr>
      <vt:lpstr>Dosis Light</vt:lpstr>
      <vt:lpstr>Titillium Web Light</vt:lpstr>
      <vt:lpstr>Arial</vt:lpstr>
      <vt:lpstr>Dosis</vt:lpstr>
      <vt:lpstr>Mowbray template</vt:lpstr>
      <vt:lpstr>IDENTIFICAÇÃO DE DEPRESSÃO A PARTIR DE ANÁLISE DE TEXTOS</vt:lpstr>
      <vt:lpstr>Integrantes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Eu amo rosas. Elas são adoráveis e amorosas.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Padilla, Adriana Maria</dc:creator>
  <cp:lastModifiedBy>Vinicius Fernandes</cp:lastModifiedBy>
  <cp:revision>110</cp:revision>
  <dcterms:modified xsi:type="dcterms:W3CDTF">2019-10-17T02:43:04Z</dcterms:modified>
</cp:coreProperties>
</file>