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8" r:id="rId3"/>
    <p:sldId id="284" r:id="rId4"/>
    <p:sldId id="271" r:id="rId5"/>
    <p:sldId id="290" r:id="rId6"/>
    <p:sldId id="298" r:id="rId7"/>
    <p:sldId id="285" r:id="rId8"/>
    <p:sldId id="292" r:id="rId9"/>
    <p:sldId id="297" r:id="rId10"/>
    <p:sldId id="296" r:id="rId11"/>
    <p:sldId id="287" r:id="rId12"/>
    <p:sldId id="300" r:id="rId13"/>
    <p:sldId id="301" r:id="rId14"/>
    <p:sldId id="302" r:id="rId15"/>
    <p:sldId id="288" r:id="rId16"/>
    <p:sldId id="272" r:id="rId17"/>
    <p:sldId id="303" r:id="rId18"/>
    <p:sldId id="289" r:id="rId19"/>
    <p:sldId id="279" r:id="rId20"/>
    <p:sldId id="257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95" r:id="rId29"/>
    <p:sldId id="299" r:id="rId30"/>
    <p:sldId id="268" r:id="rId31"/>
    <p:sldId id="269" r:id="rId32"/>
    <p:sldId id="270" r:id="rId33"/>
    <p:sldId id="291" r:id="rId34"/>
    <p:sldId id="273" r:id="rId35"/>
    <p:sldId id="274" r:id="rId36"/>
    <p:sldId id="275" r:id="rId37"/>
    <p:sldId id="276" r:id="rId38"/>
    <p:sldId id="277" r:id="rId39"/>
    <p:sldId id="278" r:id="rId40"/>
    <p:sldId id="280" r:id="rId41"/>
    <p:sldId id="281" r:id="rId42"/>
    <p:sldId id="282" r:id="rId43"/>
    <p:sldId id="283" r:id="rId44"/>
  </p:sldIdLst>
  <p:sldSz cx="9144000" cy="5143500" type="screen16x9"/>
  <p:notesSz cx="6858000" cy="9144000"/>
  <p:embeddedFontLst>
    <p:embeddedFont>
      <p:font typeface="Dosis Light" charset="0"/>
      <p:regular r:id="rId47"/>
      <p:bold r:id="rId48"/>
    </p:embeddedFont>
    <p:embeddedFont>
      <p:font typeface="Titillium Web" charset="0"/>
      <p:regular r:id="rId49"/>
      <p:bold r:id="rId50"/>
      <p:italic r:id="rId51"/>
      <p:boldItalic r:id="rId52"/>
    </p:embeddedFont>
    <p:embeddedFont>
      <p:font typeface="Titillium Web Light" charset="0"/>
      <p:regular r:id="rId53"/>
      <p:bold r:id="rId54"/>
      <p:italic r:id="rId55"/>
      <p:boldItalic r:id="rId56"/>
    </p:embeddedFont>
    <p:embeddedFont>
      <p:font typeface="Dosis" charset="0"/>
      <p:regular r:id="rId57"/>
      <p:bold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715"/>
    <a:srgbClr val="FFD243"/>
    <a:srgbClr val="FFECAF"/>
    <a:srgbClr val="FFDE75"/>
    <a:srgbClr val="FFD347"/>
    <a:srgbClr val="FFE285"/>
    <a:srgbClr val="FFF1C5"/>
    <a:srgbClr val="FCE430"/>
    <a:srgbClr val="FDEB67"/>
    <a:srgbClr val="FEF19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2E539DD-90BE-470E-BA0F-96DFAA4C29F4}">
  <a:tblStyle styleId="{42E539DD-90BE-470E-BA0F-96DFAA4C2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 snapToGrid="0">
      <p:cViewPr>
        <p:scale>
          <a:sx n="70" d="100"/>
          <a:sy n="70" d="100"/>
        </p:scale>
        <p:origin x="-1374" y="-4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56" y="4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597189B0-F29F-456B-A925-8771CB119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AA4C8C9A-DD6A-46BF-AFB8-34DEC5718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E9B3-4AE6-4FF4-8A5E-F31D3E828E9C}" type="datetimeFigureOut">
              <a:rPr lang="pt-BR" smtClean="0"/>
              <a:pPr/>
              <a:t>12/06/2019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256708BB-5530-4843-948F-B0D4921F5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E5EAB30-DC3D-4BDB-A5BB-03FCD975F5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2FAA-0308-4381-8470-4E122554C8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0563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42498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58504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40701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15592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49912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7369311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890015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31808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90255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33023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8396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  <a:solidFill>
            <a:srgbClr val="FFF1C5"/>
          </a:solidFill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  <a:solidFill>
            <a:srgbClr val="FFE285"/>
          </a:solidFill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1100" y="29398"/>
            <a:ext cx="994639" cy="4940182"/>
            <a:chOff x="5759350" y="388625"/>
            <a:chExt cx="1024450" cy="5088250"/>
          </a:xfrm>
          <a:solidFill>
            <a:srgbClr val="FFD347"/>
          </a:solidFill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326" y="29491"/>
            <a:ext cx="1140783" cy="5086302"/>
            <a:chOff x="5608825" y="238125"/>
            <a:chExt cx="1174975" cy="5238750"/>
          </a:xfrm>
          <a:solidFill>
            <a:srgbClr val="FFDE75"/>
          </a:solidFill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1_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efe\Documents\TCC\imgs slide\solidao-depressao-tristeza-1216-1400x80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53641"/>
          </a:xfrm>
          <a:prstGeom prst="rect">
            <a:avLst/>
          </a:prstGeom>
          <a:noFill/>
        </p:spPr>
      </p:pic>
      <p:grpSp>
        <p:nvGrpSpPr>
          <p:cNvPr id="2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FFC71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FFD34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962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E285"/>
          </a:solidFill>
        </p:grpSpPr>
        <p:sp>
          <p:nvSpPr>
            <p:cNvPr id="1963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3" name="Google Shape;92;p2"/>
          <p:cNvGrpSpPr/>
          <p:nvPr userDrawn="1"/>
        </p:nvGrpSpPr>
        <p:grpSpPr>
          <a:xfrm rot="10800000">
            <a:off x="6659831" y="29186"/>
            <a:ext cx="2309844" cy="5086302"/>
            <a:chOff x="986700" y="238125"/>
            <a:chExt cx="2379075" cy="5238750"/>
          </a:xfrm>
          <a:solidFill>
            <a:srgbClr val="FFD347"/>
          </a:solidFill>
        </p:grpSpPr>
        <p:sp>
          <p:nvSpPr>
            <p:cNvPr id="2044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2;p2"/>
          <p:cNvGrpSpPr/>
          <p:nvPr userDrawn="1"/>
        </p:nvGrpSpPr>
        <p:grpSpPr>
          <a:xfrm rot="10800000">
            <a:off x="6370375" y="28528"/>
            <a:ext cx="2017554" cy="5086302"/>
            <a:chOff x="1588750" y="238125"/>
            <a:chExt cx="2078025" cy="5238750"/>
          </a:xfrm>
          <a:solidFill>
            <a:srgbClr val="FFC715"/>
          </a:solidFill>
        </p:grpSpPr>
        <p:sp>
          <p:nvSpPr>
            <p:cNvPr id="2164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3" name="Google Shape;422;p2"/>
          <p:cNvGrpSpPr/>
          <p:nvPr userDrawn="1"/>
        </p:nvGrpSpPr>
        <p:grpSpPr>
          <a:xfrm rot="10800000">
            <a:off x="6372688" y="27497"/>
            <a:ext cx="2309820" cy="5086302"/>
            <a:chOff x="1287725" y="238125"/>
            <a:chExt cx="2379050" cy="5238750"/>
          </a:xfrm>
          <a:solidFill>
            <a:srgbClr val="D7BE03"/>
          </a:solidFill>
        </p:grpSpPr>
        <p:sp>
          <p:nvSpPr>
            <p:cNvPr id="2374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rgbClr val="FFC71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 dirty="0">
              <a:solidFill>
                <a:srgbClr val="FFC71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grpSp>
        <p:nvGrpSpPr>
          <p:cNvPr id="1035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036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92;p2"/>
          <p:cNvGrpSpPr/>
          <p:nvPr userDrawn="1"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1119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212;p2"/>
          <p:cNvGrpSpPr/>
          <p:nvPr userDrawn="1"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1239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422;p2"/>
          <p:cNvGrpSpPr/>
          <p:nvPr userDrawn="1"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1449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D7BE0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D7BE0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D7BE0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554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555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613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676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778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>
                <a:solidFill>
                  <a:srgbClr val="D7BE0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>
                <a:solidFill>
                  <a:srgbClr val="D7BE0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>
                <a:solidFill>
                  <a:srgbClr val="D7BE0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99" name="Google Shape;2399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9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30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8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51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3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953" name="Google Shape;2953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5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6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4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7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49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FFC715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D7BE03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mpivisivi.net/titillium/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404810" y="510690"/>
            <a:ext cx="593169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IDENTIFICAÇÃO DE DEPRESSÃO A PARTIR DE ANÁLISE DE TEXTOS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b="1061"/>
          <a:stretch>
            <a:fillRect/>
          </a:stretch>
        </p:blipFill>
        <p:spPr bwMode="auto">
          <a:xfrm>
            <a:off x="363756" y="195263"/>
            <a:ext cx="7134225" cy="4702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1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Referências</a:t>
            </a:r>
            <a:endParaRPr lang="pt-BR" sz="3200" dirty="0" smtClean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96780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Uso Potencial de ferramentas de classificação de texto como assinaturas de </a:t>
            </a:r>
            <a:r>
              <a:rPr lang="pt-BR" dirty="0" smtClean="0"/>
              <a:t>comportamentos suicidas</a:t>
            </a:r>
            <a:r>
              <a:rPr lang="pt-BR" dirty="0"/>
              <a:t>: um estudo de prova de conceito usando os escritos pessoais de </a:t>
            </a:r>
            <a:r>
              <a:rPr lang="pt-BR" dirty="0" smtClean="0"/>
              <a:t>Virginia Wolf.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sz="2400" dirty="0" smtClean="0"/>
              <a:t>Gabriela de </a:t>
            </a:r>
            <a:r>
              <a:rPr lang="pt-BR" sz="2400" dirty="0" err="1"/>
              <a:t>Á</a:t>
            </a:r>
            <a:r>
              <a:rPr lang="pt-BR" sz="2400" dirty="0" err="1" smtClean="0"/>
              <a:t>villa</a:t>
            </a:r>
            <a:endParaRPr lang="pt-BR" sz="2400" dirty="0" smtClean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8423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518011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 err="1"/>
              <a:t>Depression</a:t>
            </a:r>
            <a:r>
              <a:rPr lang="pt-BR" dirty="0"/>
              <a:t> </a:t>
            </a:r>
            <a:r>
              <a:rPr lang="pt-BR" dirty="0" err="1"/>
              <a:t>detection</a:t>
            </a:r>
            <a:r>
              <a:rPr lang="pt-BR" dirty="0"/>
              <a:t> </a:t>
            </a:r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emotion</a:t>
            </a:r>
            <a:r>
              <a:rPr lang="pt-BR" dirty="0"/>
              <a:t> artificial </a:t>
            </a:r>
            <a:r>
              <a:rPr lang="pt-BR" dirty="0" err="1" smtClean="0"/>
              <a:t>intelligence</a:t>
            </a:r>
            <a:endParaRPr lang="pt-BR" dirty="0" smtClean="0"/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sz="2400" dirty="0" smtClean="0"/>
              <a:t>Mandar </a:t>
            </a:r>
            <a:r>
              <a:rPr lang="pt-BR" sz="2400" dirty="0" err="1" smtClean="0"/>
              <a:t>Deshpande</a:t>
            </a:r>
            <a:r>
              <a:rPr lang="pt-BR" sz="2400" dirty="0" smtClean="0"/>
              <a:t>, </a:t>
            </a:r>
            <a:r>
              <a:rPr lang="pt-BR" sz="2400" dirty="0" err="1" smtClean="0"/>
              <a:t>Vignesh</a:t>
            </a:r>
            <a:r>
              <a:rPr lang="pt-BR" sz="2400" dirty="0" smtClean="0"/>
              <a:t> Rao</a:t>
            </a:r>
            <a:endParaRPr sz="2400"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8433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A Multilevel Predictive Model for Detecting Social Network Users with </a:t>
            </a:r>
            <a:r>
              <a:rPr lang="en-US" dirty="0" smtClean="0"/>
              <a:t>Depression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sz="2400" dirty="0" err="1" smtClean="0"/>
              <a:t>Akkapon</a:t>
            </a:r>
            <a:r>
              <a:rPr lang="en-US" sz="2400" dirty="0" smtClean="0"/>
              <a:t> </a:t>
            </a:r>
            <a:r>
              <a:rPr lang="en-US" sz="2400" dirty="0" err="1" smtClean="0"/>
              <a:t>Wongkoblab</a:t>
            </a:r>
            <a:r>
              <a:rPr lang="en-US" sz="2400" dirty="0" smtClean="0"/>
              <a:t>, Miguel A. </a:t>
            </a:r>
            <a:r>
              <a:rPr lang="en-US" sz="2400" dirty="0" err="1" smtClean="0"/>
              <a:t>Vadillo</a:t>
            </a:r>
            <a:r>
              <a:rPr lang="en-US" sz="2400" dirty="0" smtClean="0"/>
              <a:t>, Vasa </a:t>
            </a:r>
            <a:r>
              <a:rPr lang="en-US" sz="2400" dirty="0" err="1" smtClean="0"/>
              <a:t>Curcin</a:t>
            </a:r>
            <a:endParaRPr lang="en-US" sz="2400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6184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2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Metodologia</a:t>
            </a:r>
            <a:endParaRPr lang="pt-BR" sz="3200" dirty="0" smtClean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90462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EF194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>
              <a:solidFill>
                <a:srgbClr val="FEF194"/>
              </a:solidFill>
            </a:endParaRPr>
          </a:p>
        </p:txBody>
      </p:sp>
      <p:sp>
        <p:nvSpPr>
          <p:cNvPr id="3977" name="Google Shape;3977;p29"/>
          <p:cNvSpPr/>
          <p:nvPr/>
        </p:nvSpPr>
        <p:spPr>
          <a:xfrm>
            <a:off x="3012925" y="254292"/>
            <a:ext cx="2552062" cy="381655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Texto a ser análisado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410486" y="2296707"/>
            <a:ext cx="2462239" cy="64112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 específicas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012925" y="1048596"/>
            <a:ext cx="2606565" cy="423692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endCxn id="3979" idx="0"/>
          </p:cNvCxnSpPr>
          <p:nvPr/>
        </p:nvCxnSpPr>
        <p:spPr>
          <a:xfrm flipH="1">
            <a:off x="4316208" y="635947"/>
            <a:ext cx="4300" cy="412649"/>
          </a:xfrm>
          <a:prstGeom prst="straightConnector1">
            <a:avLst/>
          </a:prstGeom>
          <a:noFill/>
          <a:ln w="38100" cap="flat" cmpd="sng">
            <a:solidFill>
              <a:srgbClr val="FFFF99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/>
          <p:nvPr/>
        </p:nvCxnSpPr>
        <p:spPr>
          <a:xfrm flipH="1" flipV="1">
            <a:off x="1702420" y="1866293"/>
            <a:ext cx="2601952" cy="7113"/>
          </a:xfrm>
          <a:prstGeom prst="straightConnector1">
            <a:avLst/>
          </a:prstGeom>
          <a:noFill/>
          <a:ln w="38100" cap="flat" cmpd="sng">
            <a:solidFill>
              <a:srgbClr val="FFE285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6" name="Google Shape;3978;p29"/>
          <p:cNvSpPr/>
          <p:nvPr/>
        </p:nvSpPr>
        <p:spPr>
          <a:xfrm>
            <a:off x="3077249" y="2304586"/>
            <a:ext cx="2493400" cy="49399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7" name="Google Shape;3978;p29"/>
          <p:cNvSpPr/>
          <p:nvPr/>
        </p:nvSpPr>
        <p:spPr>
          <a:xfrm>
            <a:off x="5775173" y="2296707"/>
            <a:ext cx="1562700" cy="493979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Outros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" name="Google Shape;3981;p29"/>
          <p:cNvCxnSpPr>
            <a:stCxn id="3979" idx="2"/>
            <a:endCxn id="36" idx="0"/>
          </p:cNvCxnSpPr>
          <p:nvPr/>
        </p:nvCxnSpPr>
        <p:spPr>
          <a:xfrm>
            <a:off x="4316208" y="1472288"/>
            <a:ext cx="7741" cy="832298"/>
          </a:xfrm>
          <a:prstGeom prst="straightConnector1">
            <a:avLst/>
          </a:prstGeom>
          <a:noFill/>
          <a:ln w="38100" cap="flat" cmpd="sng">
            <a:solidFill>
              <a:srgbClr val="FFE28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40" name="Google Shape;3981;p29"/>
          <p:cNvCxnSpPr/>
          <p:nvPr/>
        </p:nvCxnSpPr>
        <p:spPr>
          <a:xfrm>
            <a:off x="4336945" y="1866293"/>
            <a:ext cx="2219578" cy="7113"/>
          </a:xfrm>
          <a:prstGeom prst="straightConnector1">
            <a:avLst/>
          </a:prstGeom>
          <a:noFill/>
          <a:ln w="38100" cap="flat" cmpd="sng">
            <a:solidFill>
              <a:srgbClr val="FFE285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62" name="Google Shape;3978;p29"/>
          <p:cNvSpPr/>
          <p:nvPr/>
        </p:nvSpPr>
        <p:spPr>
          <a:xfrm>
            <a:off x="3534857" y="3630875"/>
            <a:ext cx="1562700" cy="50975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1" name="Google Shape;3978;p29"/>
          <p:cNvSpPr/>
          <p:nvPr/>
        </p:nvSpPr>
        <p:spPr>
          <a:xfrm>
            <a:off x="3542599" y="4404424"/>
            <a:ext cx="1562700" cy="515005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82" name="Google Shape;3981;p29"/>
          <p:cNvCxnSpPr/>
          <p:nvPr/>
        </p:nvCxnSpPr>
        <p:spPr>
          <a:xfrm>
            <a:off x="1702420" y="3378341"/>
            <a:ext cx="2634525" cy="0"/>
          </a:xfrm>
          <a:prstGeom prst="straightConnector1">
            <a:avLst/>
          </a:prstGeom>
          <a:noFill/>
          <a:ln w="38100" cap="flat" cmpd="sng">
            <a:solidFill>
              <a:srgbClr val="FFD347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85" name="Google Shape;3981;p29"/>
          <p:cNvCxnSpPr>
            <a:stCxn id="36" idx="2"/>
            <a:endCxn id="62" idx="0"/>
          </p:cNvCxnSpPr>
          <p:nvPr/>
        </p:nvCxnSpPr>
        <p:spPr>
          <a:xfrm flipH="1">
            <a:off x="4316207" y="2798577"/>
            <a:ext cx="7742" cy="832298"/>
          </a:xfrm>
          <a:prstGeom prst="straightConnector1">
            <a:avLst/>
          </a:prstGeom>
          <a:noFill/>
          <a:ln w="38100" cap="flat" cmpd="sng">
            <a:solidFill>
              <a:srgbClr val="FFD347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88" name="Google Shape;3981;p29"/>
          <p:cNvCxnSpPr/>
          <p:nvPr/>
        </p:nvCxnSpPr>
        <p:spPr>
          <a:xfrm flipH="1" flipV="1">
            <a:off x="4362055" y="3366711"/>
            <a:ext cx="2194468" cy="365"/>
          </a:xfrm>
          <a:prstGeom prst="straightConnector1">
            <a:avLst/>
          </a:prstGeom>
          <a:noFill/>
          <a:ln w="38100" cap="flat" cmpd="sng">
            <a:solidFill>
              <a:srgbClr val="FFD347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91" name="Google Shape;3981;p29"/>
          <p:cNvCxnSpPr>
            <a:stCxn id="62" idx="2"/>
            <a:endCxn id="81" idx="0"/>
          </p:cNvCxnSpPr>
          <p:nvPr/>
        </p:nvCxnSpPr>
        <p:spPr>
          <a:xfrm>
            <a:off x="4316207" y="4140625"/>
            <a:ext cx="7742" cy="263799"/>
          </a:xfrm>
          <a:prstGeom prst="straightConnector1">
            <a:avLst/>
          </a:prstGeom>
          <a:noFill/>
          <a:ln w="38100" cap="flat" cmpd="sng">
            <a:solidFill>
              <a:srgbClr val="D7BE03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51" name="Google Shape;3980;p29"/>
          <p:cNvCxnSpPr/>
          <p:nvPr/>
        </p:nvCxnSpPr>
        <p:spPr>
          <a:xfrm flipH="1">
            <a:off x="1702420" y="1873406"/>
            <a:ext cx="4300" cy="412649"/>
          </a:xfrm>
          <a:prstGeom prst="straightConnector1">
            <a:avLst/>
          </a:prstGeom>
          <a:noFill/>
          <a:ln w="38100" cap="flat" cmpd="sng">
            <a:solidFill>
              <a:srgbClr val="FFFF99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53" name="Google Shape;3980;p29"/>
          <p:cNvCxnSpPr/>
          <p:nvPr/>
        </p:nvCxnSpPr>
        <p:spPr>
          <a:xfrm flipH="1">
            <a:off x="6556523" y="1885716"/>
            <a:ext cx="4300" cy="412649"/>
          </a:xfrm>
          <a:prstGeom prst="straightConnector1">
            <a:avLst/>
          </a:prstGeom>
          <a:noFill/>
          <a:ln w="38100" cap="flat" cmpd="sng">
            <a:solidFill>
              <a:srgbClr val="FFFF99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59" name="Google Shape;3980;p29"/>
          <p:cNvCxnSpPr/>
          <p:nvPr/>
        </p:nvCxnSpPr>
        <p:spPr>
          <a:xfrm flipH="1">
            <a:off x="1702420" y="2948486"/>
            <a:ext cx="4300" cy="412649"/>
          </a:xfrm>
          <a:prstGeom prst="straightConnector1">
            <a:avLst/>
          </a:prstGeom>
          <a:noFill/>
          <a:ln w="38100" cap="flat" cmpd="sng">
            <a:solidFill>
              <a:srgbClr val="FFFF99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63" name="Google Shape;3980;p29"/>
          <p:cNvCxnSpPr>
            <a:stCxn id="37" idx="2"/>
          </p:cNvCxnSpPr>
          <p:nvPr/>
        </p:nvCxnSpPr>
        <p:spPr>
          <a:xfrm>
            <a:off x="6556523" y="2790686"/>
            <a:ext cx="12057" cy="559797"/>
          </a:xfrm>
          <a:prstGeom prst="straightConnector1">
            <a:avLst/>
          </a:prstGeom>
          <a:noFill/>
          <a:ln w="38100" cap="flat" cmpd="sng">
            <a:solidFill>
              <a:srgbClr val="FFFF99"/>
            </a:solidFill>
            <a:prstDash val="solid"/>
            <a:round/>
            <a:headEnd type="diamond" w="sm" len="sm"/>
            <a:tailEnd type="diamond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Cronograma</a:t>
            </a:r>
            <a:endParaRPr lang="pt-BR" sz="3200" dirty="0" smtClean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784738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1392071" y="1617995"/>
            <a:ext cx="48641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EF194"/>
                </a:solidFill>
              </a:rPr>
              <a:t/>
            </a:r>
            <a:br>
              <a:rPr lang="en" sz="6000" dirty="0">
                <a:solidFill>
                  <a:srgbClr val="FEF194"/>
                </a:solidFill>
              </a:rPr>
            </a:br>
            <a:r>
              <a:rPr lang="en" sz="6000" dirty="0" smtClean="0">
                <a:solidFill>
                  <a:srgbClr val="FEF194"/>
                </a:solidFill>
              </a:rPr>
              <a:t>Obrigado!</a:t>
            </a:r>
            <a:endParaRPr lang="en" sz="6000" dirty="0">
              <a:solidFill>
                <a:srgbClr val="FEF194"/>
              </a:solidFill>
            </a:endParaRPr>
          </a:p>
        </p:txBody>
      </p:sp>
      <p:sp>
        <p:nvSpPr>
          <p:cNvPr id="6" name="Google Shape;4040;p36"/>
          <p:cNvSpPr txBox="1">
            <a:spLocks/>
          </p:cNvSpPr>
          <p:nvPr/>
        </p:nvSpPr>
        <p:spPr>
          <a:xfrm>
            <a:off x="1528708" y="2838014"/>
            <a:ext cx="2422635" cy="736600"/>
          </a:xfrm>
          <a:prstGeom prst="rect">
            <a:avLst/>
          </a:prstGeom>
          <a:solidFill>
            <a:srgbClr val="FEF19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Perguntas?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8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85000"/>
                    <a:lumOff val="15000"/>
                  </a:schemeClr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4193380" y="668338"/>
            <a:ext cx="4950619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Integrantes</a:t>
            </a:r>
            <a:endParaRPr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4698" y="2355723"/>
            <a:ext cx="5829301" cy="2027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Adriana Maria </a:t>
            </a:r>
            <a:r>
              <a:rPr lang="pt-BR" sz="2000" b="1" dirty="0" err="1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Padilla</a:t>
            </a: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pt-BR" sz="2000" b="1" dirty="0" smtClean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– </a:t>
            </a: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15.00792-8</a:t>
            </a:r>
            <a:endParaRPr sz="18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Felipe Sarmento Araújo – 15.02177-7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Fernanda Tanajura Piva – 12.02643-3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Vinícius Lago Fernandes – </a:t>
            </a:r>
            <a:r>
              <a:rPr lang="pt-BR" sz="2000" b="1" dirty="0" smtClean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14.01293-6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 smtClean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Professor Orientador: Tiago Sanches</a:t>
            </a: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026" name="Picture 2" descr="C:\Users\Fefe\Documents\TCC\imgs slide\simb.png"/>
          <p:cNvPicPr>
            <a:picLocks noChangeAspect="1" noChangeArrowheads="1"/>
          </p:cNvPicPr>
          <p:nvPr/>
        </p:nvPicPr>
        <p:blipFill>
          <a:blip r:embed="rId3"/>
          <a:srcRect l="23363" r="35518"/>
          <a:stretch>
            <a:fillRect/>
          </a:stretch>
        </p:blipFill>
        <p:spPr bwMode="auto">
          <a:xfrm>
            <a:off x="0" y="504494"/>
            <a:ext cx="2963917" cy="40045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4294967295"/>
          </p:nvPr>
        </p:nvSpPr>
        <p:spPr>
          <a:xfrm>
            <a:off x="0" y="3905250"/>
            <a:ext cx="6761163" cy="1141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lang="en" sz="1200" b="1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www.slidescarnival.com/help-use-presentation-template</a:t>
            </a:r>
            <a:endParaRPr sz="1200" b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B87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977;p29"/>
          <p:cNvSpPr/>
          <p:nvPr/>
        </p:nvSpPr>
        <p:spPr>
          <a:xfrm>
            <a:off x="3507474" y="172405"/>
            <a:ext cx="1842449" cy="373505"/>
          </a:xfrm>
          <a:prstGeom prst="roundRect">
            <a:avLst/>
          </a:prstGeom>
          <a:ln w="1905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Texto a ser análisado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5" name="Google Shape;3978;p29"/>
          <p:cNvSpPr/>
          <p:nvPr/>
        </p:nvSpPr>
        <p:spPr>
          <a:xfrm>
            <a:off x="1064525" y="1532433"/>
            <a:ext cx="1903734" cy="542027"/>
          </a:xfrm>
          <a:prstGeom prst="roundRect">
            <a:avLst/>
          </a:prstGeom>
          <a:ln w="1905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</a:t>
            </a:r>
            <a:r>
              <a:rPr lang="pt-B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Palavras: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Google Shape;3979;p29"/>
          <p:cNvSpPr/>
          <p:nvPr/>
        </p:nvSpPr>
        <p:spPr>
          <a:xfrm>
            <a:off x="900753" y="871177"/>
            <a:ext cx="1610435" cy="384418"/>
          </a:xfrm>
          <a:prstGeom prst="roundRect">
            <a:avLst/>
          </a:prstGeom>
          <a:ln w="1905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9" name="Google Shape;3978;p29"/>
          <p:cNvSpPr/>
          <p:nvPr/>
        </p:nvSpPr>
        <p:spPr>
          <a:xfrm>
            <a:off x="3521122" y="1635846"/>
            <a:ext cx="1981288" cy="479557"/>
          </a:xfrm>
          <a:prstGeom prst="roundRect">
            <a:avLst/>
          </a:prstGeom>
          <a:ln w="1905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0" name="Google Shape;3978;p29"/>
          <p:cNvSpPr/>
          <p:nvPr/>
        </p:nvSpPr>
        <p:spPr>
          <a:xfrm>
            <a:off x="5884355" y="1627968"/>
            <a:ext cx="1562700" cy="493979"/>
          </a:xfrm>
          <a:prstGeom prst="roundRect">
            <a:avLst/>
          </a:prstGeom>
          <a:ln w="1905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Outros a serem definidos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3" name="Google Shape;3978;p29"/>
          <p:cNvSpPr/>
          <p:nvPr/>
        </p:nvSpPr>
        <p:spPr>
          <a:xfrm>
            <a:off x="3684983" y="3917479"/>
            <a:ext cx="1241859" cy="381567"/>
          </a:xfrm>
          <a:prstGeom prst="roundRect">
            <a:avLst/>
          </a:prstGeom>
          <a:ln w="1905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4" name="Google Shape;3978;p29"/>
          <p:cNvSpPr/>
          <p:nvPr/>
        </p:nvSpPr>
        <p:spPr>
          <a:xfrm>
            <a:off x="3638133" y="4459016"/>
            <a:ext cx="1343300" cy="399588"/>
          </a:xfrm>
          <a:prstGeom prst="roundRect">
            <a:avLst/>
          </a:prstGeom>
          <a:ln w="1905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18" name="Google Shape;3981;p29"/>
          <p:cNvCxnSpPr>
            <a:stCxn id="13" idx="2"/>
            <a:endCxn id="14" idx="0"/>
          </p:cNvCxnSpPr>
          <p:nvPr/>
        </p:nvCxnSpPr>
        <p:spPr>
          <a:xfrm>
            <a:off x="4305913" y="4299046"/>
            <a:ext cx="3870" cy="159970"/>
          </a:xfrm>
          <a:prstGeom prst="straightConnector1">
            <a:avLst/>
          </a:prstGeom>
          <a:ln w="19050">
            <a:headEnd type="diamond" w="sm" len="sm"/>
            <a:tailEnd type="diamond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Google Shape;3979;p29"/>
          <p:cNvSpPr/>
          <p:nvPr/>
        </p:nvSpPr>
        <p:spPr>
          <a:xfrm>
            <a:off x="3507475" y="832507"/>
            <a:ext cx="1653654" cy="409439"/>
          </a:xfrm>
          <a:prstGeom prst="roundRect">
            <a:avLst/>
          </a:prstGeom>
          <a:ln w="1905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2" name="Google Shape;3979;p29"/>
          <p:cNvSpPr/>
          <p:nvPr/>
        </p:nvSpPr>
        <p:spPr>
          <a:xfrm>
            <a:off x="6032310" y="818860"/>
            <a:ext cx="1544472" cy="409439"/>
          </a:xfrm>
          <a:prstGeom prst="roundRect">
            <a:avLst/>
          </a:prstGeom>
          <a:ln w="1905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9;p29"/>
          <p:cNvSpPr/>
          <p:nvPr/>
        </p:nvSpPr>
        <p:spPr>
          <a:xfrm>
            <a:off x="488090" y="2345134"/>
            <a:ext cx="1054108" cy="423692"/>
          </a:xfrm>
          <a:prstGeom prst="roundRect">
            <a:avLst/>
          </a:prstGeom>
          <a:ln w="1905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Pronomes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4" name="Google Shape;3979;p29"/>
          <p:cNvSpPr/>
          <p:nvPr/>
        </p:nvSpPr>
        <p:spPr>
          <a:xfrm>
            <a:off x="1705015" y="2347408"/>
            <a:ext cx="1054108" cy="423692"/>
          </a:xfrm>
          <a:prstGeom prst="roundRect">
            <a:avLst/>
          </a:prstGeom>
          <a:ln w="1905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Tristeza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5" name="Google Shape;3979;p29"/>
          <p:cNvSpPr/>
          <p:nvPr/>
        </p:nvSpPr>
        <p:spPr>
          <a:xfrm>
            <a:off x="2892371" y="2374705"/>
            <a:ext cx="1188310" cy="423692"/>
          </a:xfrm>
          <a:prstGeom prst="roundRect">
            <a:avLst/>
          </a:prstGeom>
          <a:ln w="1905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Absolutismo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6" name="Google Shape;3979;p29"/>
          <p:cNvSpPr/>
          <p:nvPr/>
        </p:nvSpPr>
        <p:spPr>
          <a:xfrm>
            <a:off x="4559672" y="2390626"/>
            <a:ext cx="1054108" cy="423692"/>
          </a:xfrm>
          <a:prstGeom prst="roundRect">
            <a:avLst/>
          </a:prstGeom>
          <a:ln w="1905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Tristeza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7" name="Google Shape;3979;p29"/>
          <p:cNvSpPr/>
          <p:nvPr/>
        </p:nvSpPr>
        <p:spPr>
          <a:xfrm>
            <a:off x="5760674" y="2404273"/>
            <a:ext cx="1054108" cy="423692"/>
          </a:xfrm>
          <a:prstGeom prst="roundRect">
            <a:avLst/>
          </a:prstGeom>
          <a:ln w="1905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Alegria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" name="Google Shape;3979;p29"/>
          <p:cNvSpPr/>
          <p:nvPr/>
        </p:nvSpPr>
        <p:spPr>
          <a:xfrm>
            <a:off x="5419481" y="3004776"/>
            <a:ext cx="1054108" cy="423692"/>
          </a:xfrm>
          <a:prstGeom prst="roundRect">
            <a:avLst/>
          </a:prstGeom>
          <a:ln w="1905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Tristeza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 philosophical thoughts from the reader.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0" y="2649538"/>
            <a:ext cx="5494338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BIG CONCEPT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0" y="3487738"/>
            <a:ext cx="5494338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3917" name="Google Shape;3917;p22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0" y="366713"/>
            <a:ext cx="4752975" cy="1381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 dirty="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 dirty="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52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62455"/>
            <a:ext cx="3921919" cy="3923663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Histórico</a:t>
            </a:r>
          </a:p>
        </p:txBody>
      </p:sp>
    </p:spTree>
    <p:extLst>
      <p:ext uri="{BB962C8B-B14F-4D97-AF65-F5344CB8AC3E}">
        <p14:creationId xmlns:p14="http://schemas.microsoft.com/office/powerpoint/2010/main" xmlns="" val="14593023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6212400" cy="2465500"/>
        </p:xfrm>
        <a:graphic>
          <a:graphicData uri="http://schemas.openxmlformats.org/drawingml/2006/table">
            <a:tbl>
              <a:tblPr>
                <a:noFill/>
                <a:tableStyleId>{42E539DD-90BE-470E-BA0F-96DFAA4C29F4}</a:tableStyleId>
              </a:tblPr>
              <a:tblGrid>
                <a:gridCol w="1553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0" y="130175"/>
            <a:ext cx="6761163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/>
          </a:p>
        </p:txBody>
      </p:sp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0" y="1963738"/>
            <a:ext cx="6103938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0" y="2840038"/>
            <a:ext cx="6103938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/>
          </a:p>
        </p:txBody>
      </p:sp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0" y="57150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0" y="118268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0" y="365760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0" y="426878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0" y="211455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0" y="272573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xmlns="" val="87796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2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3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4294967295"/>
          </p:nvPr>
        </p:nvSpPr>
        <p:spPr>
          <a:xfrm>
            <a:off x="6965950" y="1755775"/>
            <a:ext cx="2178050" cy="1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4294967295"/>
          </p:nvPr>
        </p:nvSpPr>
        <p:spPr>
          <a:xfrm>
            <a:off x="0" y="3203575"/>
            <a:ext cx="2178050" cy="1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4294967295"/>
          </p:nvPr>
        </p:nvSpPr>
        <p:spPr>
          <a:xfrm>
            <a:off x="6965950" y="3203575"/>
            <a:ext cx="2178050" cy="1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</a:t>
            </a:r>
            <a:r>
              <a:rPr lang="en" u="sng">
                <a:solidFill>
                  <a:srgbClr val="003B55"/>
                </a:solidFill>
                <a:hlinkClick r:id="rId3"/>
              </a:rPr>
              <a:t>Google Sheets</a:t>
            </a:r>
            <a:endParaRPr>
              <a:solidFill>
                <a:srgbClr val="003B55"/>
              </a:solidFill>
            </a:endParaRPr>
          </a:p>
        </p:txBody>
      </p:sp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/>
          </a:p>
        </p:txBody>
      </p:sp>
      <p:pic>
        <p:nvPicPr>
          <p:cNvPr id="4000" name="Google Shape;40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600"/>
            <a:ext cx="5141325" cy="426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432848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ANDROID 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08" name="Google Shape;4008;p32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33"/>
          <p:cNvSpPr/>
          <p:nvPr/>
        </p:nvSpPr>
        <p:spPr>
          <a:xfrm>
            <a:off x="434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5" name="Google Shape;4015;p33"/>
          <p:cNvSpPr/>
          <p:nvPr/>
        </p:nvSpPr>
        <p:spPr>
          <a:xfrm>
            <a:off x="447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7" name="Google Shape;4017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/>
          </a:p>
        </p:txBody>
      </p:sp>
      <p:sp>
        <p:nvSpPr>
          <p:cNvPr id="4016" name="Google Shape;4016;p33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iPHONE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34"/>
          <p:cNvSpPr/>
          <p:nvPr/>
        </p:nvSpPr>
        <p:spPr>
          <a:xfrm>
            <a:off x="387452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3" name="Google Shape;4023;p34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5" name="Google Shape;402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/>
          </a:p>
        </p:txBody>
      </p:sp>
      <p:sp>
        <p:nvSpPr>
          <p:cNvPr id="4024" name="Google Shape;4024;p34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35"/>
          <p:cNvSpPr/>
          <p:nvPr/>
        </p:nvSpPr>
        <p:spPr>
          <a:xfrm>
            <a:off x="3388400" y="110926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/>
          </a:p>
        </p:txBody>
      </p:sp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DESKTOP 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0" y="1182688"/>
            <a:ext cx="5602014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Com depressão ao redor do mundo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0" y="426878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tx1"/>
                </a:solidFill>
              </a:rPr>
              <a:t>Para pessoas entre 15-29 anos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0" y="272573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Se suicidam por ano, em média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4590" y="525517"/>
            <a:ext cx="5381297" cy="707886"/>
          </a:xfrm>
          <a:prstGeom prst="rect">
            <a:avLst/>
          </a:prstGeom>
          <a:solidFill>
            <a:srgbClr val="FEF194"/>
          </a:solidFill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322 milhões de pessoas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47145" y="2112580"/>
            <a:ext cx="3668110" cy="707886"/>
          </a:xfrm>
          <a:prstGeom prst="rect">
            <a:avLst/>
          </a:prstGeom>
          <a:solidFill>
            <a:srgbClr val="FDEB67"/>
          </a:solidFill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788 mil pessoas</a:t>
            </a:r>
          </a:p>
        </p:txBody>
      </p:sp>
      <p:sp>
        <p:nvSpPr>
          <p:cNvPr id="11" name="Google Shape;3966;p28"/>
          <p:cNvSpPr txBox="1">
            <a:spLocks/>
          </p:cNvSpPr>
          <p:nvPr/>
        </p:nvSpPr>
        <p:spPr>
          <a:xfrm>
            <a:off x="5912070" y="4679950"/>
            <a:ext cx="1602828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Dados: OMS(2016)</a:t>
            </a: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68166" y="3704898"/>
            <a:ext cx="5549462" cy="707886"/>
          </a:xfrm>
          <a:prstGeom prst="rect">
            <a:avLst/>
          </a:prstGeom>
          <a:solidFill>
            <a:srgbClr val="FCE430"/>
          </a:solidFill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2ª maior causa de morte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6" grpId="0" build="p"/>
      <p:bldP spid="3968" grpId="0" build="p"/>
      <p:bldP spid="3970" grpId="0" build="p"/>
      <p:bldP spid="9" grpId="0" animBg="1"/>
      <p:bldP spid="10" grpId="0" animBg="1"/>
      <p:bldP spid="11" grpId="0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/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3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54" name="Google Shape;4054;p3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/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/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56" name="Google Shape;4056;p38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/>
          </a:p>
        </p:txBody>
      </p:sp>
      <p:sp>
        <p:nvSpPr>
          <p:cNvPr id="4055" name="Google Shape;4055;p38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40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1" name="Google Shape;4351;p40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 dirty="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2" name="Google Shape;4352;p40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353" name="Google Shape;4353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0" y="130175"/>
            <a:ext cx="6761163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 descr="Uma imagem contendo mapa, texto&#10;&#10;Descrição gerada automaticamente">
            <a:extLst>
              <a:ext uri="{FF2B5EF4-FFF2-40B4-BE49-F238E27FC236}">
                <a16:creationId xmlns:a16="http://schemas.microsoft.com/office/drawing/2014/main" xmlns="" id="{CB070490-59E5-4335-8FA1-5F4193DF62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8" t="5735" r="3203" b="1752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523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2"/>
          <a:stretch/>
        </p:blipFill>
        <p:spPr>
          <a:xfrm>
            <a:off x="1256369" y="395279"/>
            <a:ext cx="5326553" cy="4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63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36028"/>
            <a:ext cx="3921919" cy="3850089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Motivação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03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408" t="-996" r="3442"/>
          <a:stretch/>
        </p:blipFill>
        <p:spPr>
          <a:xfrm>
            <a:off x="0" y="-88822"/>
            <a:ext cx="9144000" cy="52782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4695" y="4806024"/>
            <a:ext cx="2564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0275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0" y="1182688"/>
            <a:ext cx="5433848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Sofre de depressão, maior indice da América Latina, 8º no mundo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73570" y="428980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tx1"/>
                </a:solidFill>
              </a:rPr>
              <a:t>Nos últimos 25 anos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42040" y="300950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Se suicidaram em 2016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4590" y="525517"/>
            <a:ext cx="6337741" cy="707886"/>
          </a:xfrm>
          <a:prstGeom prst="rect">
            <a:avLst/>
          </a:prstGeom>
          <a:solidFill>
            <a:srgbClr val="FEF194"/>
          </a:solidFill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5,8% da população Brasileira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36635" y="2333290"/>
            <a:ext cx="3668110" cy="707886"/>
          </a:xfrm>
          <a:prstGeom prst="rect">
            <a:avLst/>
          </a:prstGeom>
          <a:solidFill>
            <a:srgbClr val="FDEB67"/>
          </a:solidFill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11433 pessoas</a:t>
            </a:r>
          </a:p>
        </p:txBody>
      </p:sp>
      <p:sp>
        <p:nvSpPr>
          <p:cNvPr id="11" name="Google Shape;3966;p28"/>
          <p:cNvSpPr txBox="1">
            <a:spLocks/>
          </p:cNvSpPr>
          <p:nvPr/>
        </p:nvSpPr>
        <p:spPr>
          <a:xfrm>
            <a:off x="5912070" y="4606380"/>
            <a:ext cx="1602828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Dados: OMS(2016) e Ministério da Saúde</a:t>
            </a: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68166" y="3704898"/>
            <a:ext cx="5549462" cy="707886"/>
          </a:xfrm>
          <a:prstGeom prst="rect">
            <a:avLst/>
          </a:prstGeom>
          <a:solidFill>
            <a:srgbClr val="FCE430"/>
          </a:solidFill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Aumento de 30%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6" grpId="0" build="p"/>
      <p:bldP spid="3968" grpId="0" build="p"/>
      <p:bldP spid="3970" grpId="0" build="p"/>
      <p:bldP spid="9" grpId="0" animBg="1"/>
      <p:bldP spid="10" grpId="0" animBg="1"/>
      <p:bldP spid="11" grpId="0"/>
      <p:bldP spid="12" grpId="0" animBg="1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5121</TotalTime>
  <Words>1164</Words>
  <Application>Microsoft Office PowerPoint</Application>
  <PresentationFormat>Apresentação na tela (16:9)</PresentationFormat>
  <Paragraphs>226</Paragraphs>
  <Slides>43</Slides>
  <Notes>40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9" baseType="lpstr">
      <vt:lpstr>Arial</vt:lpstr>
      <vt:lpstr>Dosis Light</vt:lpstr>
      <vt:lpstr>Titillium Web</vt:lpstr>
      <vt:lpstr>Titillium Web Light</vt:lpstr>
      <vt:lpstr>Dosis</vt:lpstr>
      <vt:lpstr>Mowbray template</vt:lpstr>
      <vt:lpstr>IDENTIFICAÇÃO DE DEPRESSÃO A PARTIR DE ANÁLISE DE TEXTOS</vt:lpstr>
      <vt:lpstr>Integrantes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 Obrigado!</vt:lpstr>
      <vt:lpstr>INSTRUCTIONS FOR USE</vt:lpstr>
      <vt:lpstr>Slide 21</vt:lpstr>
      <vt:lpstr>Slide 22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LET’S REVIEW SOME CONCEPTS</vt:lpstr>
      <vt:lpstr>Slide 35</vt:lpstr>
      <vt:lpstr>Slide 36</vt:lpstr>
      <vt:lpstr>Slide 37</vt:lpstr>
      <vt:lpstr>Slide 38</vt:lpstr>
      <vt:lpstr>Slide 39</vt:lpstr>
      <vt:lpstr>CREDITS</vt:lpstr>
      <vt:lpstr>PRESENTATION DESIGN</vt:lpstr>
      <vt:lpstr>Slide 42</vt:lpstr>
      <vt:lpstr>Slide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Padilla, Adriana Maria</dc:creator>
  <cp:lastModifiedBy>Fernanda</cp:lastModifiedBy>
  <cp:revision>54</cp:revision>
  <dcterms:modified xsi:type="dcterms:W3CDTF">2019-06-12T23:08:59Z</dcterms:modified>
</cp:coreProperties>
</file>