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84" r:id="rId4"/>
    <p:sldId id="269" r:id="rId5"/>
    <p:sldId id="285" r:id="rId6"/>
    <p:sldId id="331" r:id="rId7"/>
    <p:sldId id="287" r:id="rId8"/>
    <p:sldId id="300" r:id="rId9"/>
    <p:sldId id="301" r:id="rId10"/>
    <p:sldId id="362" r:id="rId11"/>
    <p:sldId id="288" r:id="rId12"/>
    <p:sldId id="272" r:id="rId13"/>
    <p:sldId id="306" r:id="rId14"/>
    <p:sldId id="321" r:id="rId15"/>
    <p:sldId id="323" r:id="rId16"/>
    <p:sldId id="324" r:id="rId17"/>
    <p:sldId id="307" r:id="rId18"/>
    <p:sldId id="312" r:id="rId19"/>
    <p:sldId id="308" r:id="rId20"/>
    <p:sldId id="322" r:id="rId21"/>
    <p:sldId id="318" r:id="rId22"/>
    <p:sldId id="320" r:id="rId23"/>
    <p:sldId id="309" r:id="rId24"/>
    <p:sldId id="356" r:id="rId25"/>
    <p:sldId id="336" r:id="rId26"/>
    <p:sldId id="357" r:id="rId27"/>
    <p:sldId id="354" r:id="rId28"/>
    <p:sldId id="363" r:id="rId29"/>
    <p:sldId id="355" r:id="rId30"/>
    <p:sldId id="353" r:id="rId31"/>
    <p:sldId id="348" r:id="rId32"/>
    <p:sldId id="339" r:id="rId33"/>
    <p:sldId id="344" r:id="rId34"/>
    <p:sldId id="360" r:id="rId35"/>
    <p:sldId id="361" r:id="rId36"/>
    <p:sldId id="279" r:id="rId37"/>
  </p:sldIdLst>
  <p:sldSz cx="9144000" cy="5143500" type="screen16x9"/>
  <p:notesSz cx="6858000" cy="9144000"/>
  <p:embeddedFontLst>
    <p:embeddedFont>
      <p:font typeface="Dosis Light" charset="0"/>
      <p:regular r:id="rId40"/>
      <p:bold r:id="rId41"/>
    </p:embeddedFont>
    <p:embeddedFont>
      <p:font typeface="Titillium Web" charset="0"/>
      <p:regular r:id="rId42"/>
      <p:bold r:id="rId43"/>
      <p:italic r:id="rId44"/>
      <p:boldItalic r:id="rId45"/>
    </p:embeddedFont>
    <p:embeddedFont>
      <p:font typeface="Titillium Web Light" charset="0"/>
      <p:regular r:id="rId46"/>
      <p:bold r:id="rId47"/>
      <p:italic r:id="rId48"/>
      <p:boldItalic r:id="rId49"/>
    </p:embeddedFont>
    <p:embeddedFont>
      <p:font typeface="Dosis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lipe Sarmento de Araujo" initials="FSd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9F9F9"/>
    <a:srgbClr val="FFCC00"/>
    <a:srgbClr val="F2F2F2"/>
    <a:srgbClr val="EDF3F5"/>
    <a:srgbClr val="262626"/>
    <a:srgbClr val="33D9D5"/>
    <a:srgbClr val="0066FF"/>
    <a:srgbClr val="FFD347"/>
    <a:srgbClr val="FFE285"/>
    <a:srgbClr val="ECD57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5" autoAdjust="0"/>
    <p:restoredTop sz="94660"/>
  </p:normalViewPr>
  <p:slideViewPr>
    <p:cSldViewPr snapToGrid="0">
      <p:cViewPr>
        <p:scale>
          <a:sx n="80" d="100"/>
          <a:sy n="80" d="100"/>
        </p:scale>
        <p:origin x="-924" y="-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220 pessoas</c:v>
                </c:pt>
              </c:strCache>
            </c:strRef>
          </c:tx>
          <c:spPr>
            <a:solidFill>
              <a:srgbClr val="3366FF"/>
            </a:solidFill>
            <a:ln>
              <a:noFill/>
            </a:ln>
            <a:effectLst/>
            <a:sp3d/>
          </c:spPr>
          <c:cat>
            <c:strRef>
              <c:f>Sheet1!$A$2:$A$6</c:f>
              <c:strCache>
                <c:ptCount val="5"/>
                <c:pt idx="0">
                  <c:v>Acurácia</c:v>
                </c:pt>
                <c:pt idx="1">
                  <c:v>Precisão</c:v>
                </c:pt>
                <c:pt idx="2">
                  <c:v>Recall</c:v>
                </c:pt>
                <c:pt idx="3">
                  <c:v>F1 Score</c:v>
                </c:pt>
                <c:pt idx="4">
                  <c:v>ROC AUC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.000000">
                  <c:v>0.7420000000000001</c:v>
                </c:pt>
                <c:pt idx="1">
                  <c:v>0.76470600000000011</c:v>
                </c:pt>
                <c:pt idx="2">
                  <c:v>0.74285699999999999</c:v>
                </c:pt>
                <c:pt idx="3">
                  <c:v>0.75362300000000015</c:v>
                </c:pt>
                <c:pt idx="4">
                  <c:v>0.79078300000000001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50-4CD2-9F1D-C8CC7260FE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706 pessoas</c:v>
                </c:pt>
              </c:strCache>
            </c:strRef>
          </c:tx>
          <c:spPr>
            <a:solidFill>
              <a:srgbClr val="FFD347"/>
            </a:solidFill>
            <a:ln>
              <a:noFill/>
            </a:ln>
            <a:effectLst/>
            <a:sp3d/>
          </c:spPr>
          <c:cat>
            <c:strRef>
              <c:f>Sheet1!$A$2:$A$6</c:f>
              <c:strCache>
                <c:ptCount val="5"/>
                <c:pt idx="0">
                  <c:v>Acurácia</c:v>
                </c:pt>
                <c:pt idx="1">
                  <c:v>Precisão</c:v>
                </c:pt>
                <c:pt idx="2">
                  <c:v>Recall</c:v>
                </c:pt>
                <c:pt idx="3">
                  <c:v>F1 Score</c:v>
                </c:pt>
                <c:pt idx="4">
                  <c:v>ROC AUC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0.76056299999999988</c:v>
                </c:pt>
                <c:pt idx="1">
                  <c:v>0.79279299999999997</c:v>
                </c:pt>
                <c:pt idx="2">
                  <c:v>0.7586210000000001</c:v>
                </c:pt>
                <c:pt idx="3" formatCode="0.000000">
                  <c:v>0.77532999999999996</c:v>
                </c:pt>
                <c:pt idx="4" formatCode="0.000000">
                  <c:v>0.81070000000000009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50-4CD2-9F1D-C8CC7260FEB0}"/>
            </c:ext>
          </c:extLst>
        </c:ser>
        <c:dLbls/>
        <c:shape val="box"/>
        <c:axId val="123282944"/>
        <c:axId val="123284480"/>
        <c:axId val="0"/>
      </c:bar3DChart>
      <c:catAx>
        <c:axId val="1232829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3284480"/>
        <c:crosses val="autoZero"/>
        <c:auto val="1"/>
        <c:lblAlgn val="ctr"/>
        <c:lblOffset val="100"/>
      </c:catAx>
      <c:valAx>
        <c:axId val="1232844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328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04T13:41:56.935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04/12/2019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8504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639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06724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49135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771383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5611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025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sv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In an Absolute State: Elevated Use of Absolutist Words Is a Marker Specific to Anxiety, Depression, and Suicidal Ideation</a:t>
            </a:r>
          </a:p>
          <a:p>
            <a:pPr marL="0" lv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pt-BR" sz="2400" dirty="0" err="1" smtClean="0"/>
              <a:t>Mohammed</a:t>
            </a:r>
            <a:r>
              <a:rPr lang="pt-BR" sz="2400" dirty="0" smtClean="0"/>
              <a:t> </a:t>
            </a:r>
            <a:r>
              <a:rPr lang="pt-BR" sz="2400" dirty="0" err="1" smtClean="0"/>
              <a:t>Al-Mosaiwi</a:t>
            </a:r>
            <a:r>
              <a:rPr lang="pt-BR" sz="2400" dirty="0" smtClean="0"/>
              <a:t>, Tom </a:t>
            </a:r>
            <a:r>
              <a:rPr lang="pt-BR" sz="2400" dirty="0" err="1" smtClean="0"/>
              <a:t>Johnstone</a:t>
            </a:r>
            <a:endParaRPr lang="en-US"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8433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66925" y="541884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</a:p>
        </p:txBody>
      </p:sp>
      <p:sp>
        <p:nvSpPr>
          <p:cNvPr id="23" name="Google Shape;3978;p29"/>
          <p:cNvSpPr/>
          <p:nvPr/>
        </p:nvSpPr>
        <p:spPr>
          <a:xfrm>
            <a:off x="3043702" y="217243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203525" y="15111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202794" y="217243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17836" y="218762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47147" y="150912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18360" y="1506232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69834" y="2946877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31" name="Google Shape;3979;p29"/>
          <p:cNvSpPr/>
          <p:nvPr/>
        </p:nvSpPr>
        <p:spPr>
          <a:xfrm>
            <a:off x="3129803" y="294944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77107" y="295006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94207" y="2952924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65432" y="413548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Resultados.csv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36468" y="1277911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49770" y="2055054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89248" y="2774987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endCxn id="34" idx="0"/>
          </p:cNvCxnSpPr>
          <p:nvPr/>
        </p:nvCxnSpPr>
        <p:spPr>
          <a:xfrm rot="16200000" flipH="1">
            <a:off x="3584868" y="3955262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49254" y="2777970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51" idx="0"/>
          </p:cNvCxnSpPr>
          <p:nvPr/>
        </p:nvCxnSpPr>
        <p:spPr>
          <a:xfrm rot="5400000">
            <a:off x="6570067" y="2785844"/>
            <a:ext cx="333991" cy="154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808537" y="2057442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910545" y="2093720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62585" y="2105547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23518" y="-208610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113625" y="-142868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3" idx="2"/>
            <a:endCxn id="34" idx="0"/>
          </p:cNvCxnSpPr>
          <p:nvPr/>
        </p:nvCxnSpPr>
        <p:spPr>
          <a:xfrm rot="16200000" flipH="1">
            <a:off x="1972969" y="2343362"/>
            <a:ext cx="743365" cy="284088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0" idx="2"/>
            <a:endCxn id="34" idx="0"/>
          </p:cNvCxnSpPr>
          <p:nvPr/>
        </p:nvCxnSpPr>
        <p:spPr>
          <a:xfrm rot="16200000" flipH="1">
            <a:off x="2707758" y="3078152"/>
            <a:ext cx="749412" cy="1365261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32" idx="2"/>
            <a:endCxn id="34" idx="0"/>
          </p:cNvCxnSpPr>
          <p:nvPr/>
        </p:nvCxnSpPr>
        <p:spPr>
          <a:xfrm rot="5400000">
            <a:off x="4062991" y="3091373"/>
            <a:ext cx="746220" cy="134201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613403" y="2062665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51" idx="2"/>
            <a:endCxn id="34" idx="0"/>
          </p:cNvCxnSpPr>
          <p:nvPr/>
        </p:nvCxnSpPr>
        <p:spPr>
          <a:xfrm rot="5400000">
            <a:off x="4879355" y="2278555"/>
            <a:ext cx="742675" cy="297119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  <p:sp>
        <p:nvSpPr>
          <p:cNvPr id="51" name="Google Shape;3979;p29"/>
          <p:cNvSpPr/>
          <p:nvPr/>
        </p:nvSpPr>
        <p:spPr>
          <a:xfrm>
            <a:off x="5996344" y="2953614"/>
            <a:ext cx="1479888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angulado 34"/>
          <p:cNvCxnSpPr>
            <a:stCxn id="31" idx="2"/>
            <a:endCxn id="34" idx="0"/>
          </p:cNvCxnSpPr>
          <p:nvPr/>
        </p:nvCxnSpPr>
        <p:spPr>
          <a:xfrm rot="16200000" flipH="1">
            <a:off x="3389025" y="3759419"/>
            <a:ext cx="746848" cy="529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96383" y="522890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84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27419" y="713099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2928570" y="1630228"/>
            <a:ext cx="1502856" cy="46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/>
          <p:nvPr/>
        </p:nvCxnSpPr>
        <p:spPr>
          <a:xfrm>
            <a:off x="2289476" y="1094617"/>
            <a:ext cx="1229649" cy="682958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/>
          <p:nvPr/>
        </p:nvCxnSpPr>
        <p:spPr>
          <a:xfrm rot="5400000" flipH="1" flipV="1">
            <a:off x="4961470" y="-355470"/>
            <a:ext cx="727977" cy="3612667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3456254" y="221299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3225713" y="2495598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852935" y="1066323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6083349" y="1082565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794315" y="677917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605129" y="220717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462918" y="1099845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521523" y="1682715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6128591" y="2905279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+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690321" y="2574438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289975" y="572814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4056105" y="3367890"/>
            <a:ext cx="183674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27" name="Espaço Reservado para Texto 3"/>
          <p:cNvSpPr txBox="1">
            <a:spLocks/>
          </p:cNvSpPr>
          <p:nvPr/>
        </p:nvSpPr>
        <p:spPr>
          <a:xfrm>
            <a:off x="245551" y="2347748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pic>
        <p:nvPicPr>
          <p:cNvPr id="28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8029" y="4142018"/>
            <a:ext cx="810281" cy="459644"/>
          </a:xfrm>
          <a:prstGeom prst="rect">
            <a:avLst/>
          </a:prstGeom>
          <a:noFill/>
        </p:spPr>
      </p:pic>
      <p:sp>
        <p:nvSpPr>
          <p:cNvPr id="29" name="Trapezóide 28"/>
          <p:cNvSpPr/>
          <p:nvPr/>
        </p:nvSpPr>
        <p:spPr>
          <a:xfrm>
            <a:off x="812800" y="3606800"/>
            <a:ext cx="1562100" cy="1130300"/>
          </a:xfrm>
          <a:prstGeom prst="trapezoi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Arco 29"/>
          <p:cNvSpPr/>
          <p:nvPr/>
        </p:nvSpPr>
        <p:spPr>
          <a:xfrm>
            <a:off x="1282700" y="3200400"/>
            <a:ext cx="558800" cy="850900"/>
          </a:xfrm>
          <a:prstGeom prst="arc">
            <a:avLst>
              <a:gd name="adj1" fmla="val 10765895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spaço Reservado para Texto 3"/>
          <p:cNvSpPr txBox="1">
            <a:spLocks/>
          </p:cNvSpPr>
          <p:nvPr/>
        </p:nvSpPr>
        <p:spPr>
          <a:xfrm>
            <a:off x="1066713" y="3473498"/>
            <a:ext cx="685887" cy="5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Amor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5" name="Espaço Reservado para Texto 3"/>
          <p:cNvSpPr txBox="1">
            <a:spLocks/>
          </p:cNvSpPr>
          <p:nvPr/>
        </p:nvSpPr>
        <p:spPr>
          <a:xfrm>
            <a:off x="1269913" y="3714798"/>
            <a:ext cx="927187" cy="5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Amizade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6" name="Espaço Reservado para Texto 3"/>
          <p:cNvSpPr txBox="1">
            <a:spLocks/>
          </p:cNvSpPr>
          <p:nvPr/>
        </p:nvSpPr>
        <p:spPr>
          <a:xfrm>
            <a:off x="952413" y="3956098"/>
            <a:ext cx="685887" cy="5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Azul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7" name="Espaço Reservado para Texto 3"/>
          <p:cNvSpPr txBox="1">
            <a:spLocks/>
          </p:cNvSpPr>
          <p:nvPr/>
        </p:nvSpPr>
        <p:spPr>
          <a:xfrm>
            <a:off x="1396913" y="4108499"/>
            <a:ext cx="901787" cy="53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Relógio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26" grpId="0"/>
      <p:bldP spid="31" grpId="0"/>
      <p:bldP spid="32" grpId="0" animBg="1"/>
      <p:bldP spid="15" grpId="0" animBg="1"/>
      <p:bldP spid="19" grpId="0"/>
      <p:bldP spid="27" grpId="0"/>
      <p:bldP spid="29" grpId="0" animBg="1"/>
      <p:bldP spid="30" grpId="0" animBg="1"/>
      <p:bldP spid="34" grpId="0"/>
      <p:bldP spid="35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4853" y="562304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xmlns="" val="92384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37004" y="308657"/>
            <a:ext cx="3458785" cy="469315"/>
          </a:xfrm>
        </p:spPr>
        <p:txBody>
          <a:bodyPr/>
          <a:lstStyle/>
          <a:p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Vc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esta muito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carent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hj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xmlns="" id="{7ABF9135-B7BD-415D-8935-A07591D483E0}"/>
              </a:ext>
            </a:extLst>
          </p:cNvPr>
          <p:cNvSpPr/>
          <p:nvPr/>
        </p:nvSpPr>
        <p:spPr>
          <a:xfrm>
            <a:off x="2751184" y="223600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xmlns="" id="{40B5DC94-CBC2-41EC-80C4-A8C41D91392F}"/>
              </a:ext>
            </a:extLst>
          </p:cNvPr>
          <p:cNvCxnSpPr>
            <a:cxnSpLocks/>
          </p:cNvCxnSpPr>
          <p:nvPr/>
        </p:nvCxnSpPr>
        <p:spPr>
          <a:xfrm>
            <a:off x="4677040" y="649770"/>
            <a:ext cx="86463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Seta para baixo 32">
            <a:extLst>
              <a:ext uri="{FF2B5EF4-FFF2-40B4-BE49-F238E27FC236}">
                <a16:creationId xmlns:a16="http://schemas.microsoft.com/office/drawing/2014/main" xmlns="" id="{16128E0B-EB53-4544-88B3-7377FD327A9F}"/>
              </a:ext>
            </a:extLst>
          </p:cNvPr>
          <p:cNvSpPr/>
          <p:nvPr/>
        </p:nvSpPr>
        <p:spPr>
          <a:xfrm>
            <a:off x="4990313" y="816701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07C9CA82-7D25-4AE3-820A-A8A9189CB1FF}"/>
              </a:ext>
            </a:extLst>
          </p:cNvPr>
          <p:cNvSpPr txBox="1"/>
          <p:nvPr/>
        </p:nvSpPr>
        <p:spPr>
          <a:xfrm>
            <a:off x="4841772" y="1361768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45" name="Seta para baixo 32">
            <a:extLst>
              <a:ext uri="{FF2B5EF4-FFF2-40B4-BE49-F238E27FC236}">
                <a16:creationId xmlns:a16="http://schemas.microsoft.com/office/drawing/2014/main" xmlns="" id="{95886A1B-C680-483C-BCE1-F0FB94395CCD}"/>
              </a:ext>
            </a:extLst>
          </p:cNvPr>
          <p:cNvSpPr/>
          <p:nvPr/>
        </p:nvSpPr>
        <p:spPr>
          <a:xfrm>
            <a:off x="2867603" y="81518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xmlns="" id="{67EB6135-C931-4666-8181-792DCDB4B18F}"/>
              </a:ext>
            </a:extLst>
          </p:cNvPr>
          <p:cNvSpPr txBox="1"/>
          <p:nvPr/>
        </p:nvSpPr>
        <p:spPr>
          <a:xfrm>
            <a:off x="2720887" y="136125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DA667050-6BD0-48C3-8E69-0851995DC298}"/>
              </a:ext>
            </a:extLst>
          </p:cNvPr>
          <p:cNvSpPr/>
          <p:nvPr/>
        </p:nvSpPr>
        <p:spPr>
          <a:xfrm>
            <a:off x="5581005" y="223600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baixo 32">
            <a:extLst>
              <a:ext uri="{FF2B5EF4-FFF2-40B4-BE49-F238E27FC236}">
                <a16:creationId xmlns:a16="http://schemas.microsoft.com/office/drawing/2014/main" xmlns="" id="{78F9C0A8-0A57-4DE4-B1E9-EA2FD0022F9D}"/>
              </a:ext>
            </a:extLst>
          </p:cNvPr>
          <p:cNvSpPr/>
          <p:nvPr/>
        </p:nvSpPr>
        <p:spPr>
          <a:xfrm>
            <a:off x="5697425" y="81518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5EB9A34A-E253-4D0A-850A-E4E0EBA77FBD}"/>
              </a:ext>
            </a:extLst>
          </p:cNvPr>
          <p:cNvSpPr txBox="1"/>
          <p:nvPr/>
        </p:nvSpPr>
        <p:spPr>
          <a:xfrm>
            <a:off x="5581005" y="136125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xmlns="" id="{4E16460D-9CEC-4161-A469-CC12F4812856}"/>
              </a:ext>
            </a:extLst>
          </p:cNvPr>
          <p:cNvCxnSpPr>
            <a:cxnSpLocks/>
          </p:cNvCxnSpPr>
          <p:nvPr/>
        </p:nvCxnSpPr>
        <p:spPr>
          <a:xfrm>
            <a:off x="3256058" y="649770"/>
            <a:ext cx="52968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Seta para baixo 32">
            <a:extLst>
              <a:ext uri="{FF2B5EF4-FFF2-40B4-BE49-F238E27FC236}">
                <a16:creationId xmlns:a16="http://schemas.microsoft.com/office/drawing/2014/main" xmlns="" id="{0E68C0E3-D0F0-479F-92E2-1F218476FE03}"/>
              </a:ext>
            </a:extLst>
          </p:cNvPr>
          <p:cNvSpPr/>
          <p:nvPr/>
        </p:nvSpPr>
        <p:spPr>
          <a:xfrm>
            <a:off x="3400032" y="81518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9CDBD861-1285-4DA4-B1AD-0943FE72874B}"/>
              </a:ext>
            </a:extLst>
          </p:cNvPr>
          <p:cNvSpPr txBox="1"/>
          <p:nvPr/>
        </p:nvSpPr>
        <p:spPr>
          <a:xfrm>
            <a:off x="3256058" y="1361768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60" name="Seta para baixo 32">
            <a:extLst>
              <a:ext uri="{FF2B5EF4-FFF2-40B4-BE49-F238E27FC236}">
                <a16:creationId xmlns:a16="http://schemas.microsoft.com/office/drawing/2014/main" xmlns="" id="{D16EC92D-BE48-4CA6-AF0A-5D3953D01B06}"/>
              </a:ext>
            </a:extLst>
          </p:cNvPr>
          <p:cNvSpPr/>
          <p:nvPr/>
        </p:nvSpPr>
        <p:spPr>
          <a:xfrm>
            <a:off x="3785744" y="1933937"/>
            <a:ext cx="978928" cy="10358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ítulo 2">
            <a:extLst>
              <a:ext uri="{FF2B5EF4-FFF2-40B4-BE49-F238E27FC236}">
                <a16:creationId xmlns:a16="http://schemas.microsoft.com/office/drawing/2014/main" xmlns="" id="{3D646D5C-2AD6-49AB-82E6-63830148111E}"/>
              </a:ext>
            </a:extLst>
          </p:cNvPr>
          <p:cNvSpPr txBox="1">
            <a:spLocks/>
          </p:cNvSpPr>
          <p:nvPr/>
        </p:nvSpPr>
        <p:spPr>
          <a:xfrm>
            <a:off x="4764671" y="2113287"/>
            <a:ext cx="2083245" cy="3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1400" dirty="0">
                <a:solidFill>
                  <a:schemeClr val="tx2">
                    <a:lumMod val="10000"/>
                  </a:schemeClr>
                </a:solidFill>
              </a:rPr>
              <a:t>Após passar pelo corretor ortográfico</a:t>
            </a:r>
          </a:p>
        </p:txBody>
      </p:sp>
      <p:sp>
        <p:nvSpPr>
          <p:cNvPr id="62" name="Título 2">
            <a:extLst>
              <a:ext uri="{FF2B5EF4-FFF2-40B4-BE49-F238E27FC236}">
                <a16:creationId xmlns:a16="http://schemas.microsoft.com/office/drawing/2014/main" xmlns="" id="{AA5AA210-C53D-4073-8E5E-1E8832D3E4BB}"/>
              </a:ext>
            </a:extLst>
          </p:cNvPr>
          <p:cNvSpPr txBox="1">
            <a:spLocks/>
          </p:cNvSpPr>
          <p:nvPr/>
        </p:nvSpPr>
        <p:spPr>
          <a:xfrm>
            <a:off x="2420373" y="3203360"/>
            <a:ext cx="4092045" cy="4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Você está muito carente hoje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xmlns="" id="{33515C4F-DA33-4660-A537-59B73A1FE55A}"/>
              </a:ext>
            </a:extLst>
          </p:cNvPr>
          <p:cNvSpPr txBox="1"/>
          <p:nvPr/>
        </p:nvSpPr>
        <p:spPr>
          <a:xfrm>
            <a:off x="3057869" y="4031728"/>
            <a:ext cx="189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Diminui erros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xmlns="" id="{29FDEBC0-AB67-4CFD-94C5-9AAE8B7828E2}"/>
              </a:ext>
            </a:extLst>
          </p:cNvPr>
          <p:cNvSpPr txBox="1"/>
          <p:nvPr/>
        </p:nvSpPr>
        <p:spPr>
          <a:xfrm>
            <a:off x="3057870" y="4381084"/>
            <a:ext cx="26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Garante integridade das análises</a:t>
            </a:r>
          </a:p>
        </p:txBody>
      </p:sp>
      <p:sp>
        <p:nvSpPr>
          <p:cNvPr id="68" name="Seta para baixo 32">
            <a:extLst>
              <a:ext uri="{FF2B5EF4-FFF2-40B4-BE49-F238E27FC236}">
                <a16:creationId xmlns:a16="http://schemas.microsoft.com/office/drawing/2014/main" xmlns="" id="{D0667198-3E47-4F1D-9D8F-DB61E298D085}"/>
              </a:ext>
            </a:extLst>
          </p:cNvPr>
          <p:cNvSpPr/>
          <p:nvPr/>
        </p:nvSpPr>
        <p:spPr>
          <a:xfrm rot="16200000">
            <a:off x="2600018" y="4049202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Seta para baixo 32">
            <a:extLst>
              <a:ext uri="{FF2B5EF4-FFF2-40B4-BE49-F238E27FC236}">
                <a16:creationId xmlns:a16="http://schemas.microsoft.com/office/drawing/2014/main" xmlns="" id="{200AD4FB-FDD7-4E63-BA59-7788C8B42EAB}"/>
              </a:ext>
            </a:extLst>
          </p:cNvPr>
          <p:cNvSpPr/>
          <p:nvPr/>
        </p:nvSpPr>
        <p:spPr>
          <a:xfrm rot="16200000">
            <a:off x="2594932" y="4445214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35" grpId="0"/>
      <p:bldP spid="45" grpId="0" animBg="1"/>
      <p:bldP spid="46" grpId="0"/>
      <p:bldP spid="48" grpId="0" animBg="1"/>
      <p:bldP spid="49" grpId="0" animBg="1"/>
      <p:bldP spid="52" grpId="0"/>
      <p:bldP spid="57" grpId="0" animBg="1"/>
      <p:bldP spid="58" grpId="0"/>
      <p:bldP spid="60" grpId="0" animBg="1"/>
      <p:bldP spid="61" grpId="0"/>
      <p:bldP spid="62" grpId="0"/>
      <p:bldP spid="64" grpId="0"/>
      <p:bldP spid="66" grpId="0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698859" y="593835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4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9730" y="190007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5984" y="656986"/>
            <a:ext cx="436912" cy="4369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6825" y="3150247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1024220" y="1104407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032712" y="4039115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781511" y="230515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585285" y="247580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549717" y="270112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781511" y="290917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Canto dobrado 32"/>
          <p:cNvSpPr/>
          <p:nvPr/>
        </p:nvSpPr>
        <p:spPr>
          <a:xfrm>
            <a:off x="3585285" y="232653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669432" y="415543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697680" y="43841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748903" y="3898298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702417" y="3867663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562562" y="306996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512710" y="3564276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743212" y="331922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1567300" y="3037174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456171" y="1141083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Stop </a:t>
            </a:r>
            <a:r>
              <a:rPr lang="pt-BR" sz="900" b="1" dirty="0" err="1" smtClean="0">
                <a:solidFill>
                  <a:schemeClr val="bg1"/>
                </a:solidFill>
              </a:rPr>
              <a:t>words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456794" y="557569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725396" y="23137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510015" y="3162752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Pronomes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488292" y="4720200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Absolutistas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531529" y="387722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677525" y="690073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2884213" y="326638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559494" y="1146340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773135" y="641710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913180" y="1093747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4245101" y="2752804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3362233" y="3540058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2227115" y="3463444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5657205" y="718558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bg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 rot="3295482">
            <a:off x="5872667" y="387484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90407" y="652957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4470419" y="115684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668598" y="116735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Stemming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  <p:bldP spid="53" grpId="0"/>
      <p:bldP spid="54" grpId="0"/>
      <p:bldP spid="119" grpId="0"/>
      <p:bldP spid="118" grpId="0"/>
      <p:bldP spid="131" grpId="0"/>
      <p:bldP spid="1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667329" y="483477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148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Sanches da Silva</a:t>
            </a: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EDF3F5"/>
              </a:clrFrom>
              <a:clrTo>
                <a:srgbClr val="EDF3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7838" y="3561865"/>
            <a:ext cx="1351081" cy="10133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clrChange>
              <a:clrFrom>
                <a:srgbClr val="EDF3F5"/>
              </a:clrFrom>
              <a:clrTo>
                <a:srgbClr val="EDF3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5734" y="3698369"/>
            <a:ext cx="528289" cy="46341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clrChange>
              <a:clrFrom>
                <a:srgbClr val="EDF3F5"/>
              </a:clrFrom>
              <a:clrTo>
                <a:srgbClr val="EDF3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1810" y="3637855"/>
            <a:ext cx="507498" cy="45978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clrChange>
              <a:clrFrom>
                <a:srgbClr val="EDF3F5"/>
              </a:clrFrom>
              <a:clrTo>
                <a:srgbClr val="EDF3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56169" y="4053471"/>
            <a:ext cx="488531" cy="501734"/>
          </a:xfrm>
          <a:prstGeom prst="rect">
            <a:avLst/>
          </a:prstGeom>
        </p:spPr>
      </p:pic>
      <p:pic>
        <p:nvPicPr>
          <p:cNvPr id="53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4811" y="462612"/>
            <a:ext cx="903405" cy="903405"/>
          </a:xfrm>
          <a:prstGeom prst="rect">
            <a:avLst/>
          </a:prstGeom>
        </p:spPr>
      </p:pic>
      <p:pic>
        <p:nvPicPr>
          <p:cNvPr id="54" name="Imagem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5984" y="656986"/>
            <a:ext cx="436912" cy="436912"/>
          </a:xfrm>
          <a:prstGeom prst="rect">
            <a:avLst/>
          </a:prstGeom>
        </p:spPr>
      </p:pic>
      <p:sp>
        <p:nvSpPr>
          <p:cNvPr id="55" name="CaixaDeTexto 26"/>
          <p:cNvSpPr txBox="1"/>
          <p:nvPr/>
        </p:nvSpPr>
        <p:spPr>
          <a:xfrm>
            <a:off x="705827" y="1366017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Texto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6" name="CaixaDeTexto 41"/>
          <p:cNvSpPr txBox="1"/>
          <p:nvPr/>
        </p:nvSpPr>
        <p:spPr>
          <a:xfrm>
            <a:off x="3456171" y="1141083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tx1"/>
                </a:solidFill>
              </a:rPr>
              <a:t>Stop </a:t>
            </a:r>
            <a:r>
              <a:rPr lang="pt-BR" sz="900" b="1" dirty="0" err="1" smtClean="0">
                <a:solidFill>
                  <a:schemeClr val="tx1"/>
                </a:solidFill>
              </a:rPr>
              <a:t>words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57" name="Retângulo de cantos arredondados 42"/>
          <p:cNvSpPr/>
          <p:nvPr/>
        </p:nvSpPr>
        <p:spPr>
          <a:xfrm>
            <a:off x="2456149" y="402354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CaixaDeTexto 43"/>
          <p:cNvSpPr txBox="1"/>
          <p:nvPr/>
        </p:nvSpPr>
        <p:spPr>
          <a:xfrm>
            <a:off x="3708280" y="9457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Pré-processamento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2677525" y="690073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CaixaDeTexto 53"/>
          <p:cNvSpPr txBox="1"/>
          <p:nvPr/>
        </p:nvSpPr>
        <p:spPr>
          <a:xfrm>
            <a:off x="2559494" y="1146340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tx1"/>
                </a:solidFill>
              </a:rPr>
              <a:t>Corretor Ortográfico</a:t>
            </a:r>
            <a:endParaRPr lang="pt-BR" sz="900" b="1" dirty="0">
              <a:solidFill>
                <a:schemeClr val="tx1"/>
              </a:solidFill>
            </a:endParaRPr>
          </a:p>
        </p:txBody>
      </p:sp>
      <p:cxnSp>
        <p:nvCxnSpPr>
          <p:cNvPr id="62" name="Forma 63"/>
          <p:cNvCxnSpPr>
            <a:stCxn id="53" idx="3"/>
            <a:endCxn id="57" idx="1"/>
          </p:cNvCxnSpPr>
          <p:nvPr/>
        </p:nvCxnSpPr>
        <p:spPr>
          <a:xfrm>
            <a:off x="1438216" y="914315"/>
            <a:ext cx="1017933" cy="242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118"/>
          <p:cNvSpPr txBox="1"/>
          <p:nvPr/>
        </p:nvSpPr>
        <p:spPr>
          <a:xfrm>
            <a:off x="5657205" y="718558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tx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tx1"/>
              </a:solidFill>
            </a:endParaRPr>
          </a:p>
        </p:txBody>
      </p:sp>
      <p:pic>
        <p:nvPicPr>
          <p:cNvPr id="6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90407" y="652957"/>
            <a:ext cx="810281" cy="459644"/>
          </a:xfrm>
          <a:prstGeom prst="rect">
            <a:avLst/>
          </a:prstGeom>
          <a:noFill/>
        </p:spPr>
      </p:pic>
      <p:sp>
        <p:nvSpPr>
          <p:cNvPr id="66" name="CaixaDeTexto 130"/>
          <p:cNvSpPr txBox="1"/>
          <p:nvPr/>
        </p:nvSpPr>
        <p:spPr>
          <a:xfrm>
            <a:off x="4470419" y="115684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tx1"/>
                </a:solidFill>
              </a:rPr>
              <a:t>Tokenization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67" name="CaixaDeTexto 131"/>
          <p:cNvSpPr txBox="1"/>
          <p:nvPr/>
        </p:nvSpPr>
        <p:spPr>
          <a:xfrm>
            <a:off x="5668598" y="116735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tx1"/>
                </a:solidFill>
              </a:rPr>
              <a:t>Stemming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52766" y="241427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Algoritmo de </a:t>
            </a:r>
            <a:r>
              <a:rPr lang="pt-BR" sz="1800" dirty="0" err="1" smtClean="0"/>
              <a:t>Naive</a:t>
            </a:r>
            <a:r>
              <a:rPr lang="pt-BR" sz="1800" dirty="0" smtClean="0"/>
              <a:t> </a:t>
            </a:r>
            <a:r>
              <a:rPr lang="pt-BR" sz="1800" dirty="0" err="1" smtClean="0"/>
              <a:t>Bayes</a:t>
            </a:r>
            <a:endParaRPr lang="pt-BR" sz="1800" dirty="0"/>
          </a:p>
        </p:txBody>
      </p:sp>
      <p:cxnSp>
        <p:nvCxnSpPr>
          <p:cNvPr id="86" name="Curved Connector 85"/>
          <p:cNvCxnSpPr>
            <a:stCxn id="57" idx="3"/>
          </p:cNvCxnSpPr>
          <p:nvPr/>
        </p:nvCxnSpPr>
        <p:spPr>
          <a:xfrm flipH="1">
            <a:off x="4581275" y="938532"/>
            <a:ext cx="2331260" cy="1444968"/>
          </a:xfrm>
          <a:prstGeom prst="curvedConnector4">
            <a:avLst>
              <a:gd name="adj1" fmla="val -9806"/>
              <a:gd name="adj2" fmla="val 6855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ular Callout 87"/>
          <p:cNvSpPr/>
          <p:nvPr/>
        </p:nvSpPr>
        <p:spPr>
          <a:xfrm>
            <a:off x="5385813" y="3620103"/>
            <a:ext cx="1526722" cy="955073"/>
          </a:xfrm>
          <a:prstGeom prst="wedgeRoundRectCallout">
            <a:avLst>
              <a:gd name="adj1" fmla="val -19782"/>
              <a:gd name="adj2" fmla="val 6226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ounded Rectangular Callout 88"/>
          <p:cNvSpPr/>
          <p:nvPr/>
        </p:nvSpPr>
        <p:spPr>
          <a:xfrm>
            <a:off x="2241170" y="3614600"/>
            <a:ext cx="1526722" cy="955073"/>
          </a:xfrm>
          <a:prstGeom prst="wedgeRoundRectCallout">
            <a:avLst>
              <a:gd name="adj1" fmla="val 19772"/>
              <a:gd name="adj2" fmla="val 646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urved Connector 91"/>
          <p:cNvCxnSpPr>
            <a:endCxn id="3" idx="0"/>
          </p:cNvCxnSpPr>
          <p:nvPr/>
        </p:nvCxnSpPr>
        <p:spPr>
          <a:xfrm rot="5400000">
            <a:off x="3437319" y="2417908"/>
            <a:ext cx="720017" cy="156789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endCxn id="88" idx="0"/>
          </p:cNvCxnSpPr>
          <p:nvPr/>
        </p:nvCxnSpPr>
        <p:spPr>
          <a:xfrm rot="16200000" flipH="1">
            <a:off x="4976097" y="2447025"/>
            <a:ext cx="778255" cy="15678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115375" y="4638122"/>
            <a:ext cx="12137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6 </a:t>
            </a:r>
            <a:r>
              <a:rPr lang="pt-BR" sz="1300" dirty="0" smtClean="0"/>
              <a:t>sentimentos</a:t>
            </a:r>
            <a:endParaRPr lang="pt-BR" sz="13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956169" y="4570437"/>
            <a:ext cx="21531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Positivo, negativo e neutro</a:t>
            </a:r>
            <a:endParaRPr lang="pt-BR" sz="1300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106691" y="2383500"/>
            <a:ext cx="2907332" cy="4583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 rot="3295482">
            <a:off x="5941245" y="336130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821698" y="326638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25995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 animBg="1"/>
      <p:bldP spid="58" grpId="0"/>
      <p:bldP spid="61" grpId="0"/>
      <p:bldP spid="63" grpId="0"/>
      <p:bldP spid="66" grpId="0"/>
      <p:bldP spid="67" grpId="0"/>
      <p:bldP spid="79" grpId="0"/>
      <p:bldP spid="88" grpId="0" animBg="1"/>
      <p:bldP spid="89" grpId="0" animBg="1"/>
      <p:bldP spid="108" grpId="0"/>
      <p:bldP spid="109" grpId="0"/>
      <p:bldP spid="4" grpId="0" animBg="1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784199" y="499105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4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8014" y="287929"/>
            <a:ext cx="903405" cy="90340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7654" y="1513716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773292" y="601650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30248" y="1208318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179219" y="268474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207467" y="291344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ótimo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258690" y="242761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feliz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3212204" y="2396977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112872" y="369083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triste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063020" y="41851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abissal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146377" y="392958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3117610" y="365804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3590725" y="1019196"/>
            <a:ext cx="2007475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724210" y="55636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3087829" y="3220891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Positivas +1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3081839" y="4498094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 -1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811456" y="1151700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4018144" y="788265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3693425" y="1607967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2"/>
            <a:endCxn id="43" idx="3"/>
          </p:cNvCxnSpPr>
          <p:nvPr/>
        </p:nvCxnSpPr>
        <p:spPr>
          <a:xfrm rot="5400000">
            <a:off x="6451939" y="337596"/>
            <a:ext cx="364040" cy="20715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2178495" y="1555373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2"/>
            <a:endCxn id="34" idx="1"/>
          </p:cNvCxnSpPr>
          <p:nvPr/>
        </p:nvCxnSpPr>
        <p:spPr>
          <a:xfrm rot="16200000" flipH="1">
            <a:off x="2218693" y="1862719"/>
            <a:ext cx="529909" cy="139114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2"/>
            <a:endCxn id="41" idx="1"/>
          </p:cNvCxnSpPr>
          <p:nvPr/>
        </p:nvCxnSpPr>
        <p:spPr>
          <a:xfrm rot="16200000" flipH="1">
            <a:off x="1557353" y="2524058"/>
            <a:ext cx="1790978" cy="13295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2283" y="1083053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4532295" y="1586945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872019" y="2823246"/>
            <a:ext cx="2082676" cy="34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777425" y="3165503"/>
            <a:ext cx="2177270" cy="9188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954695" y="2596661"/>
            <a:ext cx="1158949" cy="1137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6266582" y="2909037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18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3" grpId="0" animBg="1"/>
      <p:bldP spid="44" grpId="0"/>
      <p:bldP spid="50" grpId="0"/>
      <p:bldP spid="51" grpId="0"/>
      <p:bldP spid="53" grpId="0"/>
      <p:bldP spid="54" grpId="0"/>
      <p:bldP spid="131" grpId="0"/>
      <p:bldP spid="129" grpId="0" animBg="1"/>
      <p:bldP spid="1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879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619500" y="4743390"/>
            <a:ext cx="439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Fonte Imagens: </a:t>
            </a:r>
            <a:r>
              <a:rPr lang="pt-B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https://skymind.ai/wiki/neural-network </a:t>
            </a:r>
            <a:r>
              <a:rPr lang="pt-B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Modificado</a:t>
            </a:r>
          </a:p>
          <a:p>
            <a:r>
              <a:rPr lang="pt-B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pt-B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https://towardsdatascience.com/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2400" y="3162300"/>
            <a:ext cx="176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Valores de entrada da rede neural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981200" y="3733800"/>
            <a:ext cx="2197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Pesos a serem aplicados aos neurônios - </a:t>
            </a:r>
          </a:p>
          <a:p>
            <a:pPr algn="just"/>
            <a:r>
              <a:rPr lang="pt-BR" dirty="0" smtClean="0"/>
              <a:t>são alterados a cada iteração</a:t>
            </a:r>
            <a:endParaRPr lang="pt-BR" dirty="0"/>
          </a:p>
        </p:txBody>
      </p:sp>
      <p:pic>
        <p:nvPicPr>
          <p:cNvPr id="79880" name="Picture 8" descr="C:\Users\Fefe\Desktop\neuronio2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771"/>
          <a:stretch>
            <a:fillRect/>
          </a:stretch>
        </p:blipFill>
        <p:spPr bwMode="auto">
          <a:xfrm>
            <a:off x="904875" y="266700"/>
            <a:ext cx="6240463" cy="2520950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3982720" y="2278380"/>
            <a:ext cx="1917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Função de Ativação de cada camada de neurônios</a:t>
            </a:r>
            <a:endParaRPr lang="pt-BR" dirty="0"/>
          </a:p>
        </p:txBody>
      </p:sp>
      <p:cxnSp>
        <p:nvCxnSpPr>
          <p:cNvPr id="15" name="Conector reto 14"/>
          <p:cNvCxnSpPr/>
          <p:nvPr/>
        </p:nvCxnSpPr>
        <p:spPr>
          <a:xfrm flipH="1" flipV="1">
            <a:off x="1473200" y="2635250"/>
            <a:ext cx="5080" cy="49657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 flipV="1">
            <a:off x="190500" y="3116580"/>
            <a:ext cx="1303020" cy="762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2075180" y="2330450"/>
            <a:ext cx="12700" cy="127381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2087880" y="3611880"/>
            <a:ext cx="19431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Forma 29"/>
          <p:cNvCxnSpPr>
            <a:endCxn id="8" idx="0"/>
          </p:cNvCxnSpPr>
          <p:nvPr/>
        </p:nvCxnSpPr>
        <p:spPr>
          <a:xfrm>
            <a:off x="3947160" y="1828800"/>
            <a:ext cx="994410" cy="449580"/>
          </a:xfrm>
          <a:prstGeom prst="curvedConnector2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Forma 31"/>
          <p:cNvCxnSpPr>
            <a:endCxn id="8" idx="0"/>
          </p:cNvCxnSpPr>
          <p:nvPr/>
        </p:nvCxnSpPr>
        <p:spPr>
          <a:xfrm rot="10800000" flipV="1">
            <a:off x="4941570" y="1775460"/>
            <a:ext cx="666750" cy="502920"/>
          </a:xfrm>
          <a:prstGeom prst="curvedConnector2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Picture 7" descr="https://miro.medium.com/max/1192/1*4ZEDRpFuCIpUjNgjDdT2Lg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2201"/>
          <a:stretch>
            <a:fillRect/>
          </a:stretch>
        </p:blipFill>
        <p:spPr bwMode="auto">
          <a:xfrm>
            <a:off x="5473699" y="2870200"/>
            <a:ext cx="2096429" cy="188021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911" y="974251"/>
            <a:ext cx="2637896" cy="23722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84080" y="547734"/>
            <a:ext cx="3996796" cy="6331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911" y="4007656"/>
            <a:ext cx="1956329" cy="6719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911" y="3346460"/>
            <a:ext cx="1794558" cy="712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84080" y="1521850"/>
            <a:ext cx="2440867" cy="6385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6946" y="539842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/>
              <a:t>Matriz de Confusão</a:t>
            </a:r>
            <a:endParaRPr lang="pt-BR" sz="1200" i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2153" y="2702374"/>
            <a:ext cx="2718858" cy="244112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612167" y="547734"/>
            <a:ext cx="1" cy="4519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84080" y="2417916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/>
              <a:t>ROC AUC:</a:t>
            </a:r>
            <a:endParaRPr lang="pt-BR" sz="1200" i="1" dirty="0"/>
          </a:p>
        </p:txBody>
      </p:sp>
      <p:sp>
        <p:nvSpPr>
          <p:cNvPr id="12" name="TextBox 17"/>
          <p:cNvSpPr txBox="1"/>
          <p:nvPr/>
        </p:nvSpPr>
        <p:spPr>
          <a:xfrm>
            <a:off x="523076" y="16972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Métricas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56844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3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9046" y="1549559"/>
            <a:ext cx="787241" cy="787241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162337" y="238147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17 colunas</a:t>
            </a:r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428455" y="665735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-6051" y="24120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Contagem de palavras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40932" y="20291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12</a:t>
            </a:r>
            <a:endParaRPr lang="pt-BR" sz="20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15900" y="139514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Análise </a:t>
            </a:r>
            <a:r>
              <a:rPr lang="pt-BR" dirty="0" smtClean="0"/>
              <a:t>de</a:t>
            </a:r>
          </a:p>
          <a:p>
            <a:r>
              <a:rPr lang="pt-BR" dirty="0" smtClean="0"/>
              <a:t>Sentimentos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39616" y="314772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</a:t>
            </a:r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28600" y="267118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Polaridade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43302" y="75252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3</a:t>
            </a:r>
            <a:endParaRPr lang="pt-BR" sz="2000" dirty="0"/>
          </a:p>
        </p:txBody>
      </p:sp>
      <p:sp>
        <p:nvSpPr>
          <p:cNvPr id="43" name="Elipse 42"/>
          <p:cNvSpPr/>
          <p:nvPr/>
        </p:nvSpPr>
        <p:spPr>
          <a:xfrm>
            <a:off x="407482" y="1942373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434833" y="3060930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426566" y="4270425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0/1</a:t>
            </a:r>
            <a:endParaRPr lang="pt-BR" sz="2000" dirty="0"/>
          </a:p>
        </p:txBody>
      </p:sp>
      <p:sp>
        <p:nvSpPr>
          <p:cNvPr id="46" name="Elipse 45"/>
          <p:cNvSpPr/>
          <p:nvPr/>
        </p:nvSpPr>
        <p:spPr>
          <a:xfrm>
            <a:off x="410236" y="4183634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em curva 46"/>
          <p:cNvCxnSpPr>
            <a:stCxn id="36" idx="6"/>
            <a:endCxn id="34" idx="1"/>
          </p:cNvCxnSpPr>
          <p:nvPr/>
        </p:nvCxnSpPr>
        <p:spPr>
          <a:xfrm>
            <a:off x="965355" y="952581"/>
            <a:ext cx="1263691" cy="99059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em curva 47"/>
          <p:cNvCxnSpPr>
            <a:stCxn id="43" idx="6"/>
            <a:endCxn id="34" idx="1"/>
          </p:cNvCxnSpPr>
          <p:nvPr/>
        </p:nvCxnSpPr>
        <p:spPr>
          <a:xfrm flipV="1">
            <a:off x="944382" y="1943180"/>
            <a:ext cx="1284664" cy="2860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em curva 48"/>
          <p:cNvCxnSpPr>
            <a:stCxn id="44" idx="6"/>
            <a:endCxn id="34" idx="1"/>
          </p:cNvCxnSpPr>
          <p:nvPr/>
        </p:nvCxnSpPr>
        <p:spPr>
          <a:xfrm flipV="1">
            <a:off x="971733" y="1943180"/>
            <a:ext cx="1257313" cy="14045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em curva 49"/>
          <p:cNvCxnSpPr>
            <a:stCxn id="45" idx="3"/>
            <a:endCxn id="34" idx="1"/>
          </p:cNvCxnSpPr>
          <p:nvPr/>
        </p:nvCxnSpPr>
        <p:spPr>
          <a:xfrm flipV="1">
            <a:off x="967099" y="1943180"/>
            <a:ext cx="1261947" cy="25273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183347" y="3778637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Classificação</a:t>
            </a:r>
            <a:endParaRPr lang="pt-BR" dirty="0"/>
          </a:p>
        </p:txBody>
      </p:sp>
      <p:sp>
        <p:nvSpPr>
          <p:cNvPr id="53" name="TextBox 21"/>
          <p:cNvSpPr txBox="1"/>
          <p:nvPr/>
        </p:nvSpPr>
        <p:spPr>
          <a:xfrm>
            <a:off x="5387340" y="3526850"/>
            <a:ext cx="1314387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76% de acurácia</a:t>
            </a:r>
            <a:endParaRPr lang="pt-BR" dirty="0"/>
          </a:p>
        </p:txBody>
      </p:sp>
      <p:sp>
        <p:nvSpPr>
          <p:cNvPr id="67" name="Seta para a direita 66"/>
          <p:cNvSpPr/>
          <p:nvPr/>
        </p:nvSpPr>
        <p:spPr>
          <a:xfrm>
            <a:off x="3187700" y="1892300"/>
            <a:ext cx="635000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8852" name="Picture 4" descr="C:\Users\Fefe\Desktop\rede22.png"/>
          <p:cNvPicPr>
            <a:picLocks noChangeAspect="1" noChangeArrowheads="1"/>
          </p:cNvPicPr>
          <p:nvPr/>
        </p:nvPicPr>
        <p:blipFill>
          <a:blip r:embed="rId3">
            <a:lum contrast="100000"/>
          </a:blip>
          <a:srcRect l="17364"/>
          <a:stretch>
            <a:fillRect/>
          </a:stretch>
        </p:blipFill>
        <p:spPr bwMode="auto">
          <a:xfrm>
            <a:off x="3797301" y="635000"/>
            <a:ext cx="3733194" cy="2451100"/>
          </a:xfrm>
          <a:prstGeom prst="rect">
            <a:avLst/>
          </a:prstGeom>
          <a:noFill/>
        </p:spPr>
      </p:pic>
      <p:sp>
        <p:nvSpPr>
          <p:cNvPr id="70" name="CaixaDeTexto 69"/>
          <p:cNvSpPr txBox="1"/>
          <p:nvPr/>
        </p:nvSpPr>
        <p:spPr>
          <a:xfrm>
            <a:off x="4279900" y="4884579"/>
            <a:ext cx="370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Fonte Imagem - http://www.shivambansal.com - Modificado</a:t>
            </a:r>
            <a:endParaRPr lang="pt-BR" sz="1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45" grpId="0"/>
      <p:bldP spid="46" grpId="0" animBg="1"/>
      <p:bldP spid="51" grpId="0"/>
      <p:bldP spid="53" grpId="0" animBg="1"/>
      <p:bldP spid="67" grpId="0" animBg="1"/>
      <p:bldP spid="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22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72511" y="272715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706 pessoas</a:t>
            </a:r>
            <a:endParaRPr lang="pt-BR" sz="1600" b="1" dirty="0"/>
          </a:p>
        </p:txBody>
      </p:sp>
      <p:pic>
        <p:nvPicPr>
          <p:cNvPr id="4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154" y="145926"/>
            <a:ext cx="561357" cy="561357"/>
          </a:xfrm>
          <a:prstGeom prst="rect">
            <a:avLst/>
          </a:prstGeom>
        </p:spPr>
      </p:pic>
      <p:sp>
        <p:nvSpPr>
          <p:cNvPr id="5" name="Rectangle 16"/>
          <p:cNvSpPr/>
          <p:nvPr/>
        </p:nvSpPr>
        <p:spPr>
          <a:xfrm>
            <a:off x="243931" y="986473"/>
            <a:ext cx="6487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Alterando a função de ativação para as duas camadas escondidas</a:t>
            </a:r>
          </a:p>
        </p:txBody>
      </p:sp>
      <p:pic>
        <p:nvPicPr>
          <p:cNvPr id="6" name="Picture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231" y="1793648"/>
            <a:ext cx="4615509" cy="2427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8655" y="231402"/>
            <a:ext cx="745088" cy="56027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683426" y="869554"/>
            <a:ext cx="3050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Alterando o tamanho do lote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69612" y="2951297"/>
            <a:ext cx="327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Alterando o número de épocas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4966167"/>
              </p:ext>
            </p:extLst>
          </p:nvPr>
        </p:nvGraphicFramePr>
        <p:xfrm>
          <a:off x="770467" y="1320800"/>
          <a:ext cx="6071660" cy="11633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3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6472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Métricas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Acurácia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0.667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0.742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0.606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Matriz de Confusão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[[16 15]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 [ 7  28]]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[[23   8]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 [ 9  26]]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[[14 17]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 [ 7  28]]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2038925"/>
              </p:ext>
            </p:extLst>
          </p:nvPr>
        </p:nvGraphicFramePr>
        <p:xfrm>
          <a:off x="770467" y="3437467"/>
          <a:ext cx="6071660" cy="11555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3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8699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Métricas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/>
                        <a:t>Acurácia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0.742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0.591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0.667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/>
                        <a:t>Matriz de Confusão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[[23   8]</a:t>
                      </a:r>
                    </a:p>
                    <a:p>
                      <a:pPr algn="ctr"/>
                      <a:r>
                        <a:rPr lang="pt-BR" dirty="0" smtClean="0"/>
                        <a:t> [ 9  26]]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[[15 16]</a:t>
                      </a:r>
                    </a:p>
                    <a:p>
                      <a:pPr algn="ctr"/>
                      <a:r>
                        <a:rPr lang="pt-BR" dirty="0" smtClean="0"/>
                        <a:t>  [11  24]]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[[16 15]</a:t>
                      </a:r>
                    </a:p>
                    <a:p>
                      <a:pPr algn="ctr"/>
                      <a:r>
                        <a:rPr lang="pt-BR" dirty="0" smtClean="0"/>
                        <a:t> [ 7  28]]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CaixaDeTexto 2"/>
          <p:cNvSpPr txBox="1"/>
          <p:nvPr/>
        </p:nvSpPr>
        <p:spPr>
          <a:xfrm>
            <a:off x="1083743" y="384353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1"/>
                </a:solidFill>
              </a:rPr>
              <a:t>220 pessoas</a:t>
            </a:r>
            <a:endParaRPr lang="pt-B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75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xmlns="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58" y="2960818"/>
            <a:ext cx="4442847" cy="213676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>
          <a:xfrm>
            <a:off x="8460164" y="4635535"/>
            <a:ext cx="548700" cy="3936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698243" y="164266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706 pessoas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91531" y="175729"/>
            <a:ext cx="372932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300" dirty="0"/>
              <a:t>Alterando o tamanho do lote (batch </a:t>
            </a:r>
            <a:r>
              <a:rPr lang="pt-BR" sz="1300" dirty="0" err="1"/>
              <a:t>size</a:t>
            </a:r>
            <a:r>
              <a:rPr lang="pt-BR" sz="1300" dirty="0"/>
              <a:t>)</a:t>
            </a:r>
          </a:p>
        </p:txBody>
      </p:sp>
      <p:pic>
        <p:nvPicPr>
          <p:cNvPr id="12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6592" y="38756"/>
            <a:ext cx="539542" cy="53954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796453" y="1344343"/>
            <a:ext cx="37293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Alterando o número de </a:t>
            </a:r>
            <a:r>
              <a:rPr lang="pt-BR" dirty="0" err="1"/>
              <a:t>features</a:t>
            </a:r>
            <a:endParaRPr lang="pt-BR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6453" y="1776250"/>
            <a:ext cx="4212411" cy="20340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4867" y="2698639"/>
            <a:ext cx="372932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300" dirty="0"/>
              <a:t>Alterando o número de épocas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867" y="413905"/>
            <a:ext cx="4404938" cy="22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99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5644128"/>
              </p:ext>
            </p:extLst>
          </p:nvPr>
        </p:nvGraphicFramePr>
        <p:xfrm>
          <a:off x="1445003" y="1380157"/>
          <a:ext cx="5458570" cy="3340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7625" y="452362"/>
            <a:ext cx="6353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Comparação das métricas utilizando a base de 220 pessoas e a base de 706 pessoas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937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000125" y="733425"/>
            <a:ext cx="2044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pt-BR" sz="1600" b="1" dirty="0" smtClean="0"/>
              <a:t>Matriz de confusão</a:t>
            </a:r>
            <a:endParaRPr lang="pt-BR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654" y="1413933"/>
            <a:ext cx="7324115" cy="27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745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Aplicação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695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00888" y="719248"/>
            <a:ext cx="4636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/>
              <a:t>Interface utilizando </a:t>
            </a:r>
            <a:r>
              <a:rPr lang="pt-BR" sz="1600" i="1" dirty="0" err="1"/>
              <a:t>Flask</a:t>
            </a:r>
            <a:r>
              <a:rPr lang="pt-BR" sz="1600" dirty="0"/>
              <a:t> como servidor web;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EC44E76-CFA2-46B7-9A13-A491450E22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9384" y="475140"/>
            <a:ext cx="632083" cy="6320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91F9CFDC-C93C-4FB6-AB0B-FE36B379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780" y="461049"/>
            <a:ext cx="632083" cy="63208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2AE88604-AD23-44BD-9440-4C538B49CABB}"/>
              </a:ext>
            </a:extLst>
          </p:cNvPr>
          <p:cNvSpPr txBox="1"/>
          <p:nvPr/>
        </p:nvSpPr>
        <p:spPr>
          <a:xfrm>
            <a:off x="900888" y="1713494"/>
            <a:ext cx="5107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/>
              <a:t>O site foi feito com uso de </a:t>
            </a:r>
            <a:r>
              <a:rPr lang="pt-BR" sz="1600" i="1" dirty="0"/>
              <a:t>HTML/CSS</a:t>
            </a:r>
            <a:r>
              <a:rPr lang="pt-BR" sz="1600" dirty="0"/>
              <a:t> e </a:t>
            </a:r>
            <a:r>
              <a:rPr lang="pt-BR" sz="1600" i="1" dirty="0" err="1"/>
              <a:t>Bootstrap</a:t>
            </a:r>
            <a:r>
              <a:rPr lang="pt-BR" sz="1600" i="1" dirty="0"/>
              <a:t>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A28BDCAB-08B1-4B40-9E63-C8CB5EFFAD52}"/>
              </a:ext>
            </a:extLst>
          </p:cNvPr>
          <p:cNvSpPr txBox="1"/>
          <p:nvPr/>
        </p:nvSpPr>
        <p:spPr>
          <a:xfrm>
            <a:off x="900888" y="2610740"/>
            <a:ext cx="523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/>
              <a:t>A comunicação entre o site e o servidor web foi feita em </a:t>
            </a:r>
            <a:r>
              <a:rPr lang="pt-BR" sz="1600" i="1" dirty="0" err="1"/>
              <a:t>Javascript</a:t>
            </a:r>
            <a:r>
              <a:rPr lang="pt-BR" sz="1600" dirty="0"/>
              <a:t> com auxílio do framework </a:t>
            </a:r>
            <a:r>
              <a:rPr lang="pt-BR" sz="1600" i="1" dirty="0" err="1"/>
              <a:t>jQuery</a:t>
            </a:r>
            <a:r>
              <a:rPr lang="pt-BR" sz="1600" i="1" dirty="0"/>
              <a:t>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8C6E7A4A-04FF-46BA-9C5B-87853BFD7AB4}"/>
              </a:ext>
            </a:extLst>
          </p:cNvPr>
          <p:cNvSpPr txBox="1"/>
          <p:nvPr/>
        </p:nvSpPr>
        <p:spPr>
          <a:xfrm>
            <a:off x="936330" y="3826144"/>
            <a:ext cx="523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/>
              <a:t>Para a previsão das frases, no lado do servidor, foi utilizada a biblioteca </a:t>
            </a:r>
            <a:r>
              <a:rPr lang="pt-BR" sz="1600" i="1" dirty="0" err="1"/>
              <a:t>Keras</a:t>
            </a:r>
            <a:r>
              <a:rPr lang="pt-BR" sz="1600" i="1" dirty="0"/>
              <a:t> </a:t>
            </a:r>
            <a:r>
              <a:rPr lang="pt-BR" sz="1600" dirty="0"/>
              <a:t>com o </a:t>
            </a:r>
            <a:r>
              <a:rPr lang="pt-BR" sz="1600" i="1" dirty="0" err="1" smtClean="0"/>
              <a:t>Tensorflow</a:t>
            </a:r>
            <a:endParaRPr lang="pt-BR" sz="1600" i="1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B97A35BF-6E42-4547-A96F-B6074F2AF2A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7544" y="1488898"/>
            <a:ext cx="632084" cy="632084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xmlns="" id="{B2726051-A3D9-461E-8360-34E166EC0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92182" y="1488898"/>
            <a:ext cx="632083" cy="63208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DB1B510E-DF00-4353-AD75-55DEAC908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045" y="2610740"/>
            <a:ext cx="632084" cy="63208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A8CE9576-D359-4A38-9DA1-379F5898649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4129" y="2610740"/>
            <a:ext cx="632083" cy="63208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7861E9FC-1D31-4224-81FD-A1694D7C32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6221" y="3742739"/>
            <a:ext cx="632084" cy="63208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xmlns="" id="{1F24095D-EA06-4B08-B338-6004BAB1BE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9571" y="3737661"/>
            <a:ext cx="632083" cy="6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00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xmlns="" val="192890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187043" y="4866501"/>
            <a:ext cx="150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Dados: OMS, 2016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3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4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7902" y="879085"/>
            <a:ext cx="6096000" cy="3952875"/>
          </a:xfrm>
          <a:prstGeom prst="rect">
            <a:avLst/>
          </a:prstGeom>
          <a:noFill/>
        </p:spPr>
      </p:pic>
      <p:sp>
        <p:nvSpPr>
          <p:cNvPr id="5" name="Google Shape;3966;p28"/>
          <p:cNvSpPr txBox="1">
            <a:spLocks/>
          </p:cNvSpPr>
          <p:nvPr/>
        </p:nvSpPr>
        <p:spPr>
          <a:xfrm>
            <a:off x="303921" y="438362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Google Shape;3970;p28"/>
          <p:cNvSpPr txBox="1">
            <a:spLocks/>
          </p:cNvSpPr>
          <p:nvPr/>
        </p:nvSpPr>
        <p:spPr>
          <a:xfrm>
            <a:off x="4676225" y="478992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" name="Google Shape;3970;p28"/>
          <p:cNvSpPr txBox="1">
            <a:spLocks/>
          </p:cNvSpPr>
          <p:nvPr/>
        </p:nvSpPr>
        <p:spPr>
          <a:xfrm>
            <a:off x="129625" y="3463646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364355" y="110971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 flipV="1">
            <a:off x="3063325" y="1103360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4765125" y="1215909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4765633" y="1241309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24466" y="2795745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291440" y="3561908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187043" y="4866501"/>
            <a:ext cx="150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Dados: OMS, 2016</a:t>
            </a:r>
          </a:p>
        </p:txBody>
      </p:sp>
    </p:spTree>
    <p:extLst>
      <p:ext uri="{BB962C8B-B14F-4D97-AF65-F5344CB8AC3E}">
        <p14:creationId xmlns:p14="http://schemas.microsoft.com/office/powerpoint/2010/main" xmlns="" val="37331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8423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8433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8099</TotalTime>
  <Words>659</Words>
  <Application>Microsoft Office PowerPoint</Application>
  <PresentationFormat>Apresentação na tela (16:9)</PresentationFormat>
  <Paragraphs>230</Paragraphs>
  <Slides>36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4" baseType="lpstr">
      <vt:lpstr>Arial</vt:lpstr>
      <vt:lpstr>Dosis Light</vt:lpstr>
      <vt:lpstr>Titillium Web</vt:lpstr>
      <vt:lpstr>Titillium Web Light</vt:lpstr>
      <vt:lpstr>Courier New</vt:lpstr>
      <vt:lpstr>Wingdings</vt:lpstr>
      <vt:lpstr>Dosis</vt:lpstr>
      <vt:lpstr>Mowbray template</vt:lpstr>
      <vt:lpstr>IDENTIFICAÇÃO DE DEPRESSÃO A PARTIR DE ANÁLISE DE TEXTOS</vt:lpstr>
      <vt:lpstr>Integrantes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Eu amo rosas. Elas são adoráveis e amorosas.</vt:lpstr>
      <vt:lpstr>Slide 15</vt:lpstr>
      <vt:lpstr>Vc esta muito carent  hj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 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Fernanda</cp:lastModifiedBy>
  <cp:revision>217</cp:revision>
  <dcterms:modified xsi:type="dcterms:W3CDTF">2019-12-04T21:03:05Z</dcterms:modified>
</cp:coreProperties>
</file>