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heme/themeOverride3.xml" ContentType="application/vnd.openxmlformats-officedocument.themeOverride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8" r:id="rId3"/>
    <p:sldId id="284" r:id="rId4"/>
    <p:sldId id="269" r:id="rId5"/>
    <p:sldId id="285" r:id="rId6"/>
    <p:sldId id="305" r:id="rId7"/>
    <p:sldId id="287" r:id="rId8"/>
    <p:sldId id="300" r:id="rId9"/>
    <p:sldId id="301" r:id="rId10"/>
    <p:sldId id="302" r:id="rId11"/>
    <p:sldId id="288" r:id="rId12"/>
    <p:sldId id="272" r:id="rId13"/>
    <p:sldId id="306" r:id="rId14"/>
    <p:sldId id="313" r:id="rId15"/>
    <p:sldId id="307" r:id="rId16"/>
    <p:sldId id="312" r:id="rId17"/>
    <p:sldId id="308" r:id="rId18"/>
    <p:sldId id="317" r:id="rId19"/>
    <p:sldId id="318" r:id="rId20"/>
    <p:sldId id="320" r:id="rId21"/>
    <p:sldId id="309" r:id="rId22"/>
    <p:sldId id="315" r:id="rId23"/>
    <p:sldId id="279" r:id="rId24"/>
  </p:sldIdLst>
  <p:sldSz cx="9144000" cy="5143500" type="screen16x9"/>
  <p:notesSz cx="6858000" cy="9144000"/>
  <p:embeddedFontLst>
    <p:embeddedFont>
      <p:font typeface="Dosis Light" charset="0"/>
      <p:regular r:id="rId27"/>
      <p:bold r:id="rId28"/>
    </p:embeddedFont>
    <p:embeddedFont>
      <p:font typeface="Titillium Web" charset="0"/>
      <p:regular r:id="rId29"/>
      <p:bold r:id="rId30"/>
      <p:italic r:id="rId31"/>
      <p:boldItalic r:id="rId32"/>
    </p:embeddedFont>
    <p:embeddedFont>
      <p:font typeface="Titillium Web Light" charset="0"/>
      <p:regular r:id="rId33"/>
      <p:bold r:id="rId34"/>
      <p:italic r:id="rId35"/>
      <p:boldItalic r:id="rId36"/>
    </p:embeddedFont>
    <p:embeddedFont>
      <p:font typeface="Dosis" charset="0"/>
      <p:regular r:id="rId37"/>
      <p:bold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C715"/>
    <a:srgbClr val="FFECAF"/>
    <a:srgbClr val="FFF1C5"/>
    <a:srgbClr val="FFD347"/>
    <a:srgbClr val="FFD243"/>
    <a:srgbClr val="FEF194"/>
    <a:srgbClr val="FFE285"/>
    <a:srgbClr val="FFDE75"/>
    <a:srgbClr val="FCE430"/>
    <a:srgbClr val="FDEB6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42E539DD-90BE-470E-BA0F-96DFAA4C29F4}">
  <a:tblStyle styleId="{42E539DD-90BE-470E-BA0F-96DFAA4C29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2" autoAdjust="0"/>
    <p:restoredTop sz="94660"/>
  </p:normalViewPr>
  <p:slideViewPr>
    <p:cSldViewPr snapToGrid="0">
      <p:cViewPr>
        <p:scale>
          <a:sx n="90" d="100"/>
          <a:sy n="90" d="100"/>
        </p:scale>
        <p:origin x="-246" y="-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56" y="4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xmlns="" id="{597189B0-F29F-456B-A925-8771CB119B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AA4C8C9A-DD6A-46BF-AFB8-34DEC57181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9E9B3-4AE6-4FF4-8A5E-F31D3E828E9C}" type="datetimeFigureOut">
              <a:rPr lang="pt-BR" smtClean="0"/>
              <a:pPr/>
              <a:t>16/10/2019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256708BB-5530-4843-948F-B0D4921F5E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6E5EAB30-DC3D-4BDB-A5BB-03FCD975F5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52FAA-0308-4381-8470-4E122554C8C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605636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19287989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4240701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3155927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63364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633645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633645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633645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633645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Google Shape;40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736931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Google Shape;394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490255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Google Shape;394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683960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542498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358504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>
            <a:endParaRPr dirty="0"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  <a:solidFill>
            <a:srgbClr val="FFF1C5"/>
          </a:solidFill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5901" y="28532"/>
            <a:ext cx="2309844" cy="5086302"/>
            <a:chOff x="986700" y="238125"/>
            <a:chExt cx="2379075" cy="5238750"/>
          </a:xfrm>
          <a:solidFill>
            <a:srgbClr val="FFECAF"/>
          </a:solidFill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655900" y="31804"/>
            <a:ext cx="2017554" cy="5086302"/>
            <a:chOff x="1588750" y="238125"/>
            <a:chExt cx="2078025" cy="5238750"/>
          </a:xfrm>
          <a:solidFill>
            <a:srgbClr val="FFDE75"/>
          </a:solidFill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82585" y="4151401"/>
              <a:ext cx="121426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3152" y="28533"/>
            <a:ext cx="2309820" cy="5086302"/>
            <a:chOff x="1287725" y="238125"/>
            <a:chExt cx="2379050" cy="5238750"/>
          </a:xfrm>
          <a:solidFill>
            <a:srgbClr val="FFD243"/>
          </a:solidFill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■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dirty="0">
                <a:solidFill>
                  <a:srgbClr val="FFC71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 dirty="0">
              <a:solidFill>
                <a:srgbClr val="FFC71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562" name="Google Shape;1562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grpSp>
        <p:nvGrpSpPr>
          <p:cNvPr id="1035" name="Google Shape;11;p2"/>
          <p:cNvGrpSpPr/>
          <p:nvPr userDrawn="1"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  <a:solidFill>
            <a:srgbClr val="FFF1C5"/>
          </a:solidFill>
        </p:grpSpPr>
        <p:sp>
          <p:nvSpPr>
            <p:cNvPr id="1036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8" name="Google Shape;92;p2"/>
          <p:cNvGrpSpPr/>
          <p:nvPr userDrawn="1"/>
        </p:nvGrpSpPr>
        <p:grpSpPr>
          <a:xfrm rot="10800000">
            <a:off x="6655901" y="28532"/>
            <a:ext cx="2309844" cy="5086302"/>
            <a:chOff x="986700" y="238125"/>
            <a:chExt cx="2379075" cy="5238750"/>
          </a:xfrm>
          <a:solidFill>
            <a:srgbClr val="FFECAF"/>
          </a:solidFill>
        </p:grpSpPr>
        <p:sp>
          <p:nvSpPr>
            <p:cNvPr id="1119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8" name="Google Shape;212;p2"/>
          <p:cNvGrpSpPr/>
          <p:nvPr userDrawn="1"/>
        </p:nvGrpSpPr>
        <p:grpSpPr>
          <a:xfrm rot="10800000">
            <a:off x="6655900" y="31804"/>
            <a:ext cx="2017554" cy="5086302"/>
            <a:chOff x="1588750" y="238125"/>
            <a:chExt cx="2078025" cy="5238750"/>
          </a:xfrm>
          <a:solidFill>
            <a:srgbClr val="FFDE75"/>
          </a:solidFill>
        </p:grpSpPr>
        <p:sp>
          <p:nvSpPr>
            <p:cNvPr id="1239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283;p2"/>
            <p:cNvSpPr/>
            <p:nvPr/>
          </p:nvSpPr>
          <p:spPr>
            <a:xfrm>
              <a:off x="2182585" y="4151401"/>
              <a:ext cx="121426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8" name="Google Shape;422;p2"/>
          <p:cNvGrpSpPr/>
          <p:nvPr userDrawn="1"/>
        </p:nvGrpSpPr>
        <p:grpSpPr>
          <a:xfrm rot="10800000">
            <a:off x="6363152" y="28533"/>
            <a:ext cx="2309820" cy="5086302"/>
            <a:chOff x="1287725" y="238125"/>
            <a:chExt cx="2379050" cy="5238750"/>
          </a:xfrm>
          <a:solidFill>
            <a:srgbClr val="FFD243"/>
          </a:solidFill>
        </p:grpSpPr>
        <p:sp>
          <p:nvSpPr>
            <p:cNvPr id="1449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>
                <a:solidFill>
                  <a:srgbClr val="D7BE03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 dirty="0"/>
          </a:p>
        </p:txBody>
      </p:sp>
      <p:grpSp>
        <p:nvGrpSpPr>
          <p:cNvPr id="1566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2676" name="Google Shape;2676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1200" b="0" i="0" u="none" strike="noStrike" cap="none" smtClean="0">
                <a:solidFill>
                  <a:srgbClr val="FFC715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826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82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4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88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7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94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9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05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9" name="Google Shape;3229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C715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825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826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3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884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6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947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8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049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C715"/>
                </a:solidFill>
              </a:defRPr>
            </a:lvl1pPr>
            <a:lvl2pPr lvl="1">
              <a:buNone/>
              <a:defRPr>
                <a:solidFill>
                  <a:srgbClr val="80BFB7"/>
                </a:solidFill>
              </a:defRPr>
            </a:lvl2pPr>
            <a:lvl3pPr lvl="2">
              <a:buNone/>
              <a:defRPr>
                <a:solidFill>
                  <a:srgbClr val="80BFB7"/>
                </a:solidFill>
              </a:defRPr>
            </a:lvl3pPr>
            <a:lvl4pPr lvl="3">
              <a:buNone/>
              <a:defRPr>
                <a:solidFill>
                  <a:srgbClr val="80BFB7"/>
                </a:solidFill>
              </a:defRPr>
            </a:lvl4pPr>
            <a:lvl5pPr lvl="4">
              <a:buNone/>
              <a:defRPr>
                <a:solidFill>
                  <a:srgbClr val="80BFB7"/>
                </a:solidFill>
              </a:defRPr>
            </a:lvl5pPr>
            <a:lvl6pPr lvl="5">
              <a:buNone/>
              <a:defRPr>
                <a:solidFill>
                  <a:srgbClr val="80BFB7"/>
                </a:solidFill>
              </a:defRPr>
            </a:lvl6pPr>
            <a:lvl7pPr lvl="6">
              <a:buNone/>
              <a:defRPr>
                <a:solidFill>
                  <a:srgbClr val="80BFB7"/>
                </a:solidFill>
              </a:defRPr>
            </a:lvl7pPr>
            <a:lvl8pPr lvl="7">
              <a:buNone/>
              <a:defRPr>
                <a:solidFill>
                  <a:srgbClr val="80BFB7"/>
                </a:solidFill>
              </a:defRPr>
            </a:lvl8pPr>
            <a:lvl9pPr lvl="8">
              <a:buNone/>
              <a:defRPr>
                <a:solidFill>
                  <a:srgbClr val="80BFB7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77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278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336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399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0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501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 preserve="1">
  <p:cSld name="1_Image background">
    <p:bg>
      <p:bgPr>
        <a:solidFill>
          <a:srgbClr val="1D1D1B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Fefe\Documents\TCC\imgs slide\solidao-depressao-tristeza-1216-1400x800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5153641"/>
          </a:xfrm>
          <a:prstGeom prst="rect">
            <a:avLst/>
          </a:prstGeom>
          <a:noFill/>
        </p:spPr>
      </p:pic>
      <p:grpSp>
        <p:nvGrpSpPr>
          <p:cNvPr id="2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1" name="Google Shape;3831;p1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rgbClr val="FFC715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4" r:id="rId4"/>
    <p:sldLayoutId id="2147483656" r:id="rId5"/>
    <p:sldLayoutId id="2147483657" r:id="rId6"/>
    <p:sldLayoutId id="2147483660" r:id="rId7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FFC715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D7BE03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404810" y="510690"/>
            <a:ext cx="5931693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FC000"/>
                </a:solidFill>
              </a:rPr>
              <a:t>IDENTIFICAÇÃO DE DEPRESSÃO A PARTIR DE ANÁLISE DE TEXTOS</a:t>
            </a:r>
            <a:endParaRPr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4" y="739550"/>
            <a:ext cx="5094929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Researching Mental Health Disorders in the Era of Social Media: Systematic Review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sz="2400" dirty="0" err="1"/>
              <a:t>Akkapon</a:t>
            </a:r>
            <a:r>
              <a:rPr lang="en-US" sz="2400" dirty="0"/>
              <a:t> </a:t>
            </a:r>
            <a:r>
              <a:rPr lang="en-US" sz="2400" dirty="0" err="1"/>
              <a:t>Wongkoblab</a:t>
            </a:r>
            <a:r>
              <a:rPr lang="en-US" sz="2400" dirty="0"/>
              <a:t>, Miguel A. </a:t>
            </a:r>
            <a:r>
              <a:rPr lang="en-US" sz="2400" dirty="0" err="1"/>
              <a:t>Vadillo</a:t>
            </a:r>
            <a:r>
              <a:rPr lang="en-US" sz="2400" dirty="0"/>
              <a:t>, Vasa </a:t>
            </a:r>
            <a:r>
              <a:rPr lang="en-US" sz="2400" dirty="0" err="1"/>
              <a:t>Curcin</a:t>
            </a:r>
            <a:endParaRPr lang="en-US" sz="2400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161845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493986"/>
            <a:ext cx="3921919" cy="3892132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pt-BR" sz="320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Metodologia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904627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3977;p29"/>
          <p:cNvSpPr/>
          <p:nvPr/>
        </p:nvSpPr>
        <p:spPr>
          <a:xfrm>
            <a:off x="3049991" y="169336"/>
            <a:ext cx="1401503" cy="505348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Texto a ser análisado</a:t>
            </a:r>
            <a:endParaRPr sz="1200" dirty="0">
              <a:solidFill>
                <a:schemeClr val="tx1">
                  <a:lumMod val="95000"/>
                  <a:lumOff val="5000"/>
                </a:schemeClr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3" name="Google Shape;3978;p29"/>
          <p:cNvSpPr/>
          <p:nvPr/>
        </p:nvSpPr>
        <p:spPr>
          <a:xfrm>
            <a:off x="3026768" y="1799883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Contagem de Palavras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4" name="Google Shape;3979;p29"/>
          <p:cNvSpPr/>
          <p:nvPr/>
        </p:nvSpPr>
        <p:spPr>
          <a:xfrm>
            <a:off x="186591" y="1138636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</a:t>
            </a:r>
            <a:r>
              <a:rPr lang="en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ré-processamento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5" name="Google Shape;3978;p29"/>
          <p:cNvSpPr/>
          <p:nvPr/>
        </p:nvSpPr>
        <p:spPr>
          <a:xfrm>
            <a:off x="185860" y="1799883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Análise de sentimentos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6" name="Google Shape;3978;p29"/>
          <p:cNvSpPr/>
          <p:nvPr/>
        </p:nvSpPr>
        <p:spPr>
          <a:xfrm>
            <a:off x="6000902" y="1815075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Outros a serem definidos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7" name="Google Shape;3978;p29"/>
          <p:cNvSpPr/>
          <p:nvPr/>
        </p:nvSpPr>
        <p:spPr>
          <a:xfrm>
            <a:off x="3047888" y="4651129"/>
            <a:ext cx="1399325" cy="360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Resultados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8" name="Google Shape;3979;p29"/>
          <p:cNvSpPr/>
          <p:nvPr/>
        </p:nvSpPr>
        <p:spPr>
          <a:xfrm>
            <a:off x="3030213" y="1136573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</a:t>
            </a:r>
            <a:r>
              <a:rPr lang="en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ré-processamento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9" name="Google Shape;3979;p29"/>
          <p:cNvSpPr/>
          <p:nvPr/>
        </p:nvSpPr>
        <p:spPr>
          <a:xfrm>
            <a:off x="6001426" y="1133684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</a:t>
            </a:r>
            <a:r>
              <a:rPr lang="en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ré-processamento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0" name="Google Shape;3979;p29"/>
          <p:cNvSpPr/>
          <p:nvPr/>
        </p:nvSpPr>
        <p:spPr>
          <a:xfrm>
            <a:off x="1752900" y="2574329"/>
            <a:ext cx="1260000" cy="4392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Pronomes</a:t>
            </a:r>
          </a:p>
        </p:txBody>
      </p:sp>
      <p:sp>
        <p:nvSpPr>
          <p:cNvPr id="31" name="Google Shape;3979;p29"/>
          <p:cNvSpPr/>
          <p:nvPr/>
        </p:nvSpPr>
        <p:spPr>
          <a:xfrm>
            <a:off x="3112869" y="2576893"/>
            <a:ext cx="1260000" cy="4392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Palavras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negativas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2" name="Google Shape;3979;p29"/>
          <p:cNvSpPr/>
          <p:nvPr/>
        </p:nvSpPr>
        <p:spPr>
          <a:xfrm>
            <a:off x="4460173" y="2577521"/>
            <a:ext cx="1260000" cy="4392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Palavras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absolutistas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3" name="Google Shape;3979;p29"/>
          <p:cNvSpPr/>
          <p:nvPr/>
        </p:nvSpPr>
        <p:spPr>
          <a:xfrm>
            <a:off x="277273" y="2580376"/>
            <a:ext cx="1260000" cy="4392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Emoções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4" name="Google Shape;3978;p29"/>
          <p:cNvSpPr/>
          <p:nvPr/>
        </p:nvSpPr>
        <p:spPr>
          <a:xfrm>
            <a:off x="3048498" y="4088751"/>
            <a:ext cx="1399325" cy="360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Rede Neural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5" name="Google Shape;3978;p29"/>
          <p:cNvSpPr/>
          <p:nvPr/>
        </p:nvSpPr>
        <p:spPr>
          <a:xfrm>
            <a:off x="364067" y="3304697"/>
            <a:ext cx="1080000" cy="4428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Resultados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estatísticos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8" name="Google Shape;3978;p29"/>
          <p:cNvSpPr/>
          <p:nvPr/>
        </p:nvSpPr>
        <p:spPr>
          <a:xfrm>
            <a:off x="1841347" y="3292832"/>
            <a:ext cx="1080000" cy="4428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Resultados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estatísticos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1" name="Google Shape;3978;p29"/>
          <p:cNvSpPr/>
          <p:nvPr/>
        </p:nvSpPr>
        <p:spPr>
          <a:xfrm>
            <a:off x="3200574" y="3293085"/>
            <a:ext cx="1080000" cy="4428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Resultados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estatísticos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2" name="Google Shape;3978;p29"/>
          <p:cNvSpPr/>
          <p:nvPr/>
        </p:nvSpPr>
        <p:spPr>
          <a:xfrm>
            <a:off x="4556136" y="3289611"/>
            <a:ext cx="1080000" cy="4428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Resultados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estatísticos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3" name="Google Shape;3978;p29"/>
          <p:cNvSpPr/>
          <p:nvPr/>
        </p:nvSpPr>
        <p:spPr>
          <a:xfrm>
            <a:off x="6177464" y="3292638"/>
            <a:ext cx="1080000" cy="4428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Resultados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estatísticos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44" name="Conector angulado 43"/>
          <p:cNvCxnSpPr>
            <a:stCxn id="22" idx="2"/>
            <a:endCxn id="28" idx="0"/>
          </p:cNvCxnSpPr>
          <p:nvPr/>
        </p:nvCxnSpPr>
        <p:spPr>
          <a:xfrm rot="5400000">
            <a:off x="3519534" y="905363"/>
            <a:ext cx="461889" cy="530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5" name="Conector angulado 44"/>
          <p:cNvCxnSpPr>
            <a:stCxn id="28" idx="2"/>
            <a:endCxn id="23" idx="0"/>
          </p:cNvCxnSpPr>
          <p:nvPr/>
        </p:nvCxnSpPr>
        <p:spPr>
          <a:xfrm rot="5400000">
            <a:off x="3632836" y="1682506"/>
            <a:ext cx="231310" cy="3445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Conector angulado 45"/>
          <p:cNvCxnSpPr>
            <a:stCxn id="23" idx="2"/>
            <a:endCxn id="31" idx="0"/>
          </p:cNvCxnSpPr>
          <p:nvPr/>
        </p:nvCxnSpPr>
        <p:spPr>
          <a:xfrm rot="5400000">
            <a:off x="3572314" y="2402439"/>
            <a:ext cx="345010" cy="3899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Conector angulado 46"/>
          <p:cNvCxnSpPr>
            <a:stCxn id="31" idx="2"/>
            <a:endCxn id="41" idx="0"/>
          </p:cNvCxnSpPr>
          <p:nvPr/>
        </p:nvCxnSpPr>
        <p:spPr>
          <a:xfrm rot="5400000">
            <a:off x="3603226" y="3153442"/>
            <a:ext cx="276992" cy="2295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Conector angulado 47"/>
          <p:cNvCxnSpPr>
            <a:stCxn id="41" idx="2"/>
            <a:endCxn id="34" idx="0"/>
          </p:cNvCxnSpPr>
          <p:nvPr/>
        </p:nvCxnSpPr>
        <p:spPr>
          <a:xfrm rot="16200000" flipH="1">
            <a:off x="3567934" y="3908524"/>
            <a:ext cx="352866" cy="7587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" name="Conector angulado 48"/>
          <p:cNvCxnSpPr>
            <a:stCxn id="25" idx="2"/>
            <a:endCxn id="33" idx="0"/>
          </p:cNvCxnSpPr>
          <p:nvPr/>
        </p:nvCxnSpPr>
        <p:spPr>
          <a:xfrm rot="16200000" flipH="1">
            <a:off x="732320" y="2405422"/>
            <a:ext cx="348493" cy="1413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Conector angulado 49"/>
          <p:cNvCxnSpPr>
            <a:stCxn id="33" idx="2"/>
            <a:endCxn id="35" idx="0"/>
          </p:cNvCxnSpPr>
          <p:nvPr/>
        </p:nvCxnSpPr>
        <p:spPr>
          <a:xfrm rot="5400000">
            <a:off x="763110" y="3160533"/>
            <a:ext cx="285121" cy="3206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Conector angulado 51"/>
          <p:cNvCxnSpPr>
            <a:stCxn id="30" idx="2"/>
            <a:endCxn id="38" idx="0"/>
          </p:cNvCxnSpPr>
          <p:nvPr/>
        </p:nvCxnSpPr>
        <p:spPr>
          <a:xfrm rot="5400000">
            <a:off x="2242473" y="3152404"/>
            <a:ext cx="279303" cy="1553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Conector angulado 53"/>
          <p:cNvCxnSpPr>
            <a:stCxn id="32" idx="2"/>
            <a:endCxn id="42" idx="0"/>
          </p:cNvCxnSpPr>
          <p:nvPr/>
        </p:nvCxnSpPr>
        <p:spPr>
          <a:xfrm rot="16200000" flipH="1">
            <a:off x="4956709" y="3150184"/>
            <a:ext cx="272890" cy="5963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ector angulado 54"/>
          <p:cNvCxnSpPr>
            <a:stCxn id="26" idx="2"/>
            <a:endCxn id="43" idx="0"/>
          </p:cNvCxnSpPr>
          <p:nvPr/>
        </p:nvCxnSpPr>
        <p:spPr>
          <a:xfrm rot="5400000">
            <a:off x="6196402" y="2768137"/>
            <a:ext cx="1045563" cy="3438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Conector angulado 55"/>
          <p:cNvCxnSpPr>
            <a:stCxn id="24" idx="2"/>
            <a:endCxn id="25" idx="0"/>
          </p:cNvCxnSpPr>
          <p:nvPr/>
        </p:nvCxnSpPr>
        <p:spPr>
          <a:xfrm rot="5400000">
            <a:off x="791603" y="1684894"/>
            <a:ext cx="229247" cy="731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Conector angulado 57"/>
          <p:cNvCxnSpPr>
            <a:stCxn id="34" idx="2"/>
            <a:endCxn id="27" idx="0"/>
          </p:cNvCxnSpPr>
          <p:nvPr/>
        </p:nvCxnSpPr>
        <p:spPr>
          <a:xfrm rot="5400000">
            <a:off x="3646667" y="4549635"/>
            <a:ext cx="202378" cy="610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0" name="Conector angulado 59"/>
          <p:cNvCxnSpPr>
            <a:stCxn id="23" idx="2"/>
            <a:endCxn id="30" idx="0"/>
          </p:cNvCxnSpPr>
          <p:nvPr/>
        </p:nvCxnSpPr>
        <p:spPr>
          <a:xfrm rot="5400000">
            <a:off x="2893611" y="1721172"/>
            <a:ext cx="342446" cy="1363868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1" name="Conector angulado 60"/>
          <p:cNvCxnSpPr>
            <a:stCxn id="23" idx="2"/>
            <a:endCxn id="32" idx="0"/>
          </p:cNvCxnSpPr>
          <p:nvPr/>
        </p:nvCxnSpPr>
        <p:spPr>
          <a:xfrm rot="16200000" flipH="1">
            <a:off x="4245651" y="1732999"/>
            <a:ext cx="345638" cy="1343405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4" name="Conector angulado 63"/>
          <p:cNvCxnSpPr>
            <a:stCxn id="22" idx="2"/>
            <a:endCxn id="29" idx="0"/>
          </p:cNvCxnSpPr>
          <p:nvPr/>
        </p:nvCxnSpPr>
        <p:spPr>
          <a:xfrm rot="16200000" flipH="1">
            <a:off x="5006584" y="-581158"/>
            <a:ext cx="459000" cy="2970683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Conector angulado 64"/>
          <p:cNvCxnSpPr>
            <a:stCxn id="22" idx="2"/>
            <a:endCxn id="24" idx="0"/>
          </p:cNvCxnSpPr>
          <p:nvPr/>
        </p:nvCxnSpPr>
        <p:spPr>
          <a:xfrm rot="5400000">
            <a:off x="2096691" y="-515416"/>
            <a:ext cx="463952" cy="2844152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6" name="Conector angulado 65"/>
          <p:cNvCxnSpPr>
            <a:stCxn id="35" idx="2"/>
            <a:endCxn id="34" idx="0"/>
          </p:cNvCxnSpPr>
          <p:nvPr/>
        </p:nvCxnSpPr>
        <p:spPr>
          <a:xfrm rot="16200000" flipH="1">
            <a:off x="2155487" y="2496077"/>
            <a:ext cx="341254" cy="2844094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7" name="Conector angulado 66"/>
          <p:cNvCxnSpPr>
            <a:stCxn id="38" idx="2"/>
            <a:endCxn id="34" idx="0"/>
          </p:cNvCxnSpPr>
          <p:nvPr/>
        </p:nvCxnSpPr>
        <p:spPr>
          <a:xfrm rot="16200000" flipH="1">
            <a:off x="2888195" y="3228784"/>
            <a:ext cx="353119" cy="1366814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8" name="Conector angulado 67"/>
          <p:cNvCxnSpPr>
            <a:stCxn id="42" idx="2"/>
            <a:endCxn id="34" idx="0"/>
          </p:cNvCxnSpPr>
          <p:nvPr/>
        </p:nvCxnSpPr>
        <p:spPr>
          <a:xfrm rot="5400000">
            <a:off x="4243979" y="3236594"/>
            <a:ext cx="356340" cy="1347975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Conector angulado 89"/>
          <p:cNvCxnSpPr>
            <a:stCxn id="29" idx="2"/>
            <a:endCxn id="26" idx="0"/>
          </p:cNvCxnSpPr>
          <p:nvPr/>
        </p:nvCxnSpPr>
        <p:spPr>
          <a:xfrm rot="5400000">
            <a:off x="6596469" y="1690117"/>
            <a:ext cx="249391" cy="524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1" name="Conector angulado 120"/>
          <p:cNvCxnSpPr>
            <a:stCxn id="43" idx="2"/>
            <a:endCxn id="34" idx="0"/>
          </p:cNvCxnSpPr>
          <p:nvPr/>
        </p:nvCxnSpPr>
        <p:spPr>
          <a:xfrm rot="5400000">
            <a:off x="5056157" y="2427443"/>
            <a:ext cx="353313" cy="2969303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000" name="Retângulo 3999"/>
          <p:cNvSpPr/>
          <p:nvPr/>
        </p:nvSpPr>
        <p:spPr>
          <a:xfrm>
            <a:off x="172348" y="4703352"/>
            <a:ext cx="2904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00000000-1234-1234-1234-123412341234}" type="slidenum">
              <a:rPr lang="en" sz="1200">
                <a:solidFill>
                  <a:srgbClr val="FFC715"/>
                </a:solidFill>
                <a:latin typeface="Dosis Light" charset="0"/>
              </a:rPr>
              <a:pPr/>
              <a:t>12</a:t>
            </a:fld>
            <a:endParaRPr lang="pt-BR" sz="1200" dirty="0">
              <a:solidFill>
                <a:srgbClr val="FFC715"/>
              </a:solidFill>
              <a:latin typeface="Dosis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8" grpId="0" animBg="1"/>
      <p:bldP spid="41" grpId="0" animBg="1"/>
      <p:bldP spid="42" grpId="0" animBg="1"/>
      <p:bldP spid="4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7"/>
            <a:ext cx="4050242" cy="3946925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Pré-processamento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17847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08994" y="571210"/>
            <a:ext cx="6417854" cy="469315"/>
          </a:xfrm>
        </p:spPr>
        <p:txBody>
          <a:bodyPr/>
          <a:lstStyle/>
          <a:p>
            <a:r>
              <a:rPr lang="pt-BR" sz="2800" dirty="0" smtClean="0">
                <a:solidFill>
                  <a:schemeClr val="tx2">
                    <a:lumMod val="10000"/>
                  </a:schemeClr>
                </a:solidFill>
              </a:rPr>
              <a:t>Eu amo rosas. Elas são adoráveis e amorosas.</a:t>
            </a:r>
            <a:endParaRPr lang="pt-BR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idx="4294967295"/>
          </p:nvPr>
        </p:nvSpPr>
        <p:spPr>
          <a:xfrm>
            <a:off x="0" y="4719638"/>
            <a:ext cx="547688" cy="393700"/>
          </a:xfrm>
        </p:spPr>
        <p:txBody>
          <a:bodyPr/>
          <a:lstStyle/>
          <a:p>
            <a:fld id="{00000000-1234-1234-1234-123412341234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5" name="Espaço Reservado para Texto 3"/>
          <p:cNvSpPr txBox="1">
            <a:spLocks/>
          </p:cNvSpPr>
          <p:nvPr/>
        </p:nvSpPr>
        <p:spPr>
          <a:xfrm>
            <a:off x="1849821" y="1707274"/>
            <a:ext cx="1828800" cy="636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Stemming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cxnSp>
        <p:nvCxnSpPr>
          <p:cNvPr id="7" name="Forma 6"/>
          <p:cNvCxnSpPr>
            <a:endCxn id="5" idx="0"/>
          </p:cNvCxnSpPr>
          <p:nvPr/>
        </p:nvCxnSpPr>
        <p:spPr>
          <a:xfrm>
            <a:off x="1807779" y="977461"/>
            <a:ext cx="956442" cy="729813"/>
          </a:xfrm>
          <a:prstGeom prst="curvedConnector2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Forma 6"/>
          <p:cNvCxnSpPr>
            <a:stCxn id="5" idx="0"/>
          </p:cNvCxnSpPr>
          <p:nvPr/>
        </p:nvCxnSpPr>
        <p:spPr>
          <a:xfrm rot="5400000" flipH="1" flipV="1">
            <a:off x="4270158" y="-496941"/>
            <a:ext cx="698279" cy="3710152"/>
          </a:xfrm>
          <a:prstGeom prst="curvedConnector2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Seta para baixo 32"/>
          <p:cNvSpPr/>
          <p:nvPr/>
        </p:nvSpPr>
        <p:spPr>
          <a:xfrm>
            <a:off x="2364827" y="2249214"/>
            <a:ext cx="241738" cy="45194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spaço Reservado para Texto 3"/>
          <p:cNvSpPr txBox="1">
            <a:spLocks/>
          </p:cNvSpPr>
          <p:nvPr/>
        </p:nvSpPr>
        <p:spPr>
          <a:xfrm>
            <a:off x="2159877" y="2522483"/>
            <a:ext cx="688427" cy="409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am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cxnSp>
        <p:nvCxnSpPr>
          <p:cNvPr id="50" name="Conector reto 49"/>
          <p:cNvCxnSpPr/>
          <p:nvPr/>
        </p:nvCxnSpPr>
        <p:spPr>
          <a:xfrm flipV="1">
            <a:off x="1534510" y="924434"/>
            <a:ext cx="599090" cy="1051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Conector reto 50"/>
          <p:cNvCxnSpPr/>
          <p:nvPr/>
        </p:nvCxnSpPr>
        <p:spPr>
          <a:xfrm>
            <a:off x="5764924" y="940676"/>
            <a:ext cx="1213945" cy="5255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 flipV="1">
            <a:off x="5475890" y="536028"/>
            <a:ext cx="189186" cy="409903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5" name="Espaço Reservado para Texto 3"/>
          <p:cNvSpPr txBox="1">
            <a:spLocks/>
          </p:cNvSpPr>
          <p:nvPr/>
        </p:nvSpPr>
        <p:spPr>
          <a:xfrm>
            <a:off x="5286704" y="78828"/>
            <a:ext cx="1828800" cy="352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Stop</a:t>
            </a: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Word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56" name="Espaço Reservado para Texto 3"/>
          <p:cNvSpPr txBox="1">
            <a:spLocks/>
          </p:cNvSpPr>
          <p:nvPr/>
        </p:nvSpPr>
        <p:spPr>
          <a:xfrm>
            <a:off x="714703" y="3301233"/>
            <a:ext cx="3904922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Bag-of-Words</a:t>
            </a: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: - extração de </a:t>
            </a: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features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cxnSp>
        <p:nvCxnSpPr>
          <p:cNvPr id="22" name="Forma 6"/>
          <p:cNvCxnSpPr>
            <a:endCxn id="26" idx="0"/>
          </p:cNvCxnSpPr>
          <p:nvPr/>
        </p:nvCxnSpPr>
        <p:spPr>
          <a:xfrm>
            <a:off x="1144493" y="957956"/>
            <a:ext cx="5530054" cy="582870"/>
          </a:xfrm>
          <a:prstGeom prst="curvedConnector2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3"/>
          <p:cNvSpPr txBox="1">
            <a:spLocks/>
          </p:cNvSpPr>
          <p:nvPr/>
        </p:nvSpPr>
        <p:spPr>
          <a:xfrm>
            <a:off x="5203098" y="1540826"/>
            <a:ext cx="2942897" cy="87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Named</a:t>
            </a: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Entity</a:t>
            </a: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Recognition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classificação em categorias</a:t>
            </a: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endParaRPr lang="pt-BR" sz="2000" dirty="0" smtClean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31" name="Espaço Reservado para Texto 3"/>
          <p:cNvSpPr txBox="1">
            <a:spLocks/>
          </p:cNvSpPr>
          <p:nvPr/>
        </p:nvSpPr>
        <p:spPr>
          <a:xfrm>
            <a:off x="5884483" y="2730238"/>
            <a:ext cx="2006402" cy="455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Pronome</a:t>
            </a: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	</a:t>
            </a: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+1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32" name="Seta para baixo 32"/>
          <p:cNvSpPr/>
          <p:nvPr/>
        </p:nvSpPr>
        <p:spPr>
          <a:xfrm>
            <a:off x="6371896" y="2432549"/>
            <a:ext cx="241738" cy="45194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971550" y="430925"/>
            <a:ext cx="562960" cy="578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spaço Reservado para Texto 3"/>
          <p:cNvSpPr txBox="1">
            <a:spLocks/>
          </p:cNvSpPr>
          <p:nvPr/>
        </p:nvSpPr>
        <p:spPr>
          <a:xfrm>
            <a:off x="714703" y="3977508"/>
            <a:ext cx="3904922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Tokenization</a:t>
            </a: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: - palavras do texto são associadas a </a:t>
            </a: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tokens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3" grpId="0" animBg="1"/>
      <p:bldP spid="47" grpId="0"/>
      <p:bldP spid="55" grpId="0"/>
      <p:bldP spid="56" grpId="0"/>
      <p:bldP spid="26" grpId="0"/>
      <p:bldP spid="31" grpId="0"/>
      <p:bldP spid="32" grpId="0" animBg="1"/>
      <p:bldP spid="15" grpId="0" animBg="1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8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Contagem de palavras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9474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16</a:t>
            </a:fld>
            <a:endParaRPr lang="pt-BR"/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1227" y="189186"/>
            <a:ext cx="903405" cy="903405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87481" y="656165"/>
            <a:ext cx="436912" cy="436912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68322" y="3149426"/>
            <a:ext cx="780841" cy="779621"/>
          </a:xfrm>
          <a:prstGeom prst="rect">
            <a:avLst/>
          </a:prstGeom>
        </p:spPr>
      </p:pic>
      <p:sp>
        <p:nvSpPr>
          <p:cNvPr id="27" name="CaixaDeTexto 26"/>
          <p:cNvSpPr txBox="1"/>
          <p:nvPr/>
        </p:nvSpPr>
        <p:spPr>
          <a:xfrm>
            <a:off x="385717" y="1103586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>
                <a:solidFill>
                  <a:schemeClr val="bg1"/>
                </a:solidFill>
              </a:rPr>
              <a:t>Texto</a:t>
            </a:r>
            <a:endParaRPr lang="pt-BR" sz="1100" b="1" dirty="0">
              <a:solidFill>
                <a:schemeClr val="bg1"/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5394209" y="4038294"/>
            <a:ext cx="20444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err="1" smtClean="0">
                <a:solidFill>
                  <a:schemeClr val="bg1"/>
                </a:solidFill>
              </a:rPr>
              <a:t>Named</a:t>
            </a:r>
            <a:r>
              <a:rPr lang="pt-BR" sz="1000" b="1" dirty="0" smtClean="0">
                <a:solidFill>
                  <a:schemeClr val="bg1"/>
                </a:solidFill>
              </a:rPr>
              <a:t> </a:t>
            </a:r>
            <a:r>
              <a:rPr lang="pt-BR" sz="1000" b="1" dirty="0" err="1" smtClean="0">
                <a:solidFill>
                  <a:schemeClr val="bg1"/>
                </a:solidFill>
              </a:rPr>
              <a:t>Entity</a:t>
            </a:r>
            <a:r>
              <a:rPr lang="pt-BR" sz="1000" b="1" dirty="0" smtClean="0">
                <a:solidFill>
                  <a:schemeClr val="bg1"/>
                </a:solidFill>
              </a:rPr>
              <a:t> </a:t>
            </a:r>
            <a:r>
              <a:rPr lang="pt-BR" sz="1000" b="1" dirty="0" err="1" smtClean="0">
                <a:solidFill>
                  <a:schemeClr val="bg1"/>
                </a:solidFill>
              </a:rPr>
              <a:t>Recognition</a:t>
            </a:r>
            <a:endParaRPr lang="pt-BR" sz="1000" b="1" dirty="0">
              <a:solidFill>
                <a:schemeClr val="bg1"/>
              </a:solidFill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3143008" y="2304332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EU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2946782" y="2474984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minha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2911214" y="270030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MEU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3143008" y="2908354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mim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" name="Canto dobrado 32"/>
          <p:cNvSpPr/>
          <p:nvPr/>
        </p:nvSpPr>
        <p:spPr>
          <a:xfrm>
            <a:off x="2946782" y="2325714"/>
            <a:ext cx="659815" cy="852538"/>
          </a:xfrm>
          <a:prstGeom prst="foldedCorne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2030929" y="4154611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NUNCA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2059177" y="4383305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SEMPRE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2110400" y="3897477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nada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Canto dobrado 36"/>
          <p:cNvSpPr/>
          <p:nvPr/>
        </p:nvSpPr>
        <p:spPr>
          <a:xfrm>
            <a:off x="2063914" y="3866842"/>
            <a:ext cx="659815" cy="852538"/>
          </a:xfrm>
          <a:prstGeom prst="foldedCorne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924059" y="306914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morrer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874207" y="3563455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desânimo</a:t>
            </a:r>
            <a:endParaRPr lang="pt-BR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1104709" y="3318404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DOR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" name="Canto dobrado 40"/>
          <p:cNvSpPr/>
          <p:nvPr/>
        </p:nvSpPr>
        <p:spPr>
          <a:xfrm>
            <a:off x="928797" y="3036353"/>
            <a:ext cx="659815" cy="852538"/>
          </a:xfrm>
          <a:prstGeom prst="foldedCorne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2817668" y="1140262"/>
            <a:ext cx="924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smtClean="0">
                <a:solidFill>
                  <a:schemeClr val="bg1"/>
                </a:solidFill>
              </a:rPr>
              <a:t>Stop </a:t>
            </a:r>
            <a:r>
              <a:rPr lang="pt-BR" sz="900" b="1" dirty="0" err="1" smtClean="0">
                <a:solidFill>
                  <a:schemeClr val="bg1"/>
                </a:solidFill>
              </a:rPr>
              <a:t>words</a:t>
            </a:r>
            <a:endParaRPr lang="pt-BR" sz="900" b="1" dirty="0">
              <a:solidFill>
                <a:schemeClr val="bg1"/>
              </a:solidFill>
            </a:endParaRPr>
          </a:p>
        </p:txBody>
      </p:sp>
      <p:sp>
        <p:nvSpPr>
          <p:cNvPr id="43" name="Retângulo de cantos arredondados 42"/>
          <p:cNvSpPr/>
          <p:nvPr/>
        </p:nvSpPr>
        <p:spPr>
          <a:xfrm>
            <a:off x="1818291" y="556748"/>
            <a:ext cx="4456386" cy="107235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3086893" y="230549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Pré-processamento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2871512" y="3161931"/>
            <a:ext cx="883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Pronomes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1939539" y="4690756"/>
            <a:ext cx="1011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Absolutistas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893026" y="3876401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Negativas</a:t>
            </a:r>
            <a:endParaRPr lang="pt-BR" sz="1200" dirty="0">
              <a:solidFill>
                <a:schemeClr val="bg1"/>
              </a:solidFill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H="1">
            <a:off x="2039022" y="689252"/>
            <a:ext cx="494394" cy="370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CaixaDeTexto 52"/>
          <p:cNvSpPr txBox="1"/>
          <p:nvPr/>
        </p:nvSpPr>
        <p:spPr>
          <a:xfrm>
            <a:off x="2245710" y="325817"/>
            <a:ext cx="444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✔</a:t>
            </a:r>
            <a:endParaRPr lang="pt-BR" sz="36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CaixaDeTexto 53"/>
          <p:cNvSpPr txBox="1"/>
          <p:nvPr/>
        </p:nvSpPr>
        <p:spPr>
          <a:xfrm>
            <a:off x="1920991" y="1145519"/>
            <a:ext cx="969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smtClean="0">
                <a:solidFill>
                  <a:schemeClr val="bg1"/>
                </a:solidFill>
              </a:rPr>
              <a:t>Corretor Ortográfico</a:t>
            </a:r>
            <a:endParaRPr lang="pt-BR" sz="900" b="1" dirty="0">
              <a:solidFill>
                <a:schemeClr val="bg1"/>
              </a:solidFill>
            </a:endParaRPr>
          </a:p>
        </p:txBody>
      </p:sp>
      <p:cxnSp>
        <p:nvCxnSpPr>
          <p:cNvPr id="64" name="Forma 63"/>
          <p:cNvCxnSpPr>
            <a:stCxn id="24" idx="3"/>
            <a:endCxn id="43" idx="1"/>
          </p:cNvCxnSpPr>
          <p:nvPr/>
        </p:nvCxnSpPr>
        <p:spPr>
          <a:xfrm>
            <a:off x="1134632" y="640889"/>
            <a:ext cx="683659" cy="452037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Forma 73"/>
          <p:cNvCxnSpPr>
            <a:stCxn id="43" idx="3"/>
            <a:endCxn id="26" idx="3"/>
          </p:cNvCxnSpPr>
          <p:nvPr/>
        </p:nvCxnSpPr>
        <p:spPr>
          <a:xfrm>
            <a:off x="6274677" y="1092926"/>
            <a:ext cx="374486" cy="2446311"/>
          </a:xfrm>
          <a:prstGeom prst="curvedConnector3">
            <a:avLst>
              <a:gd name="adj1" fmla="val 306988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Forma 73"/>
          <p:cNvCxnSpPr>
            <a:stCxn id="26" idx="1"/>
            <a:endCxn id="33" idx="3"/>
          </p:cNvCxnSpPr>
          <p:nvPr/>
        </p:nvCxnSpPr>
        <p:spPr>
          <a:xfrm rot="10800000">
            <a:off x="3606598" y="2751983"/>
            <a:ext cx="2261725" cy="78725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Forma 73"/>
          <p:cNvCxnSpPr>
            <a:stCxn id="26" idx="1"/>
            <a:endCxn id="37" idx="3"/>
          </p:cNvCxnSpPr>
          <p:nvPr/>
        </p:nvCxnSpPr>
        <p:spPr>
          <a:xfrm rot="10800000" flipV="1">
            <a:off x="2723730" y="3539237"/>
            <a:ext cx="3144593" cy="75387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Forma 73"/>
          <p:cNvCxnSpPr>
            <a:stCxn id="26" idx="1"/>
            <a:endCxn id="41" idx="3"/>
          </p:cNvCxnSpPr>
          <p:nvPr/>
        </p:nvCxnSpPr>
        <p:spPr>
          <a:xfrm rot="10800000">
            <a:off x="1588612" y="3462623"/>
            <a:ext cx="4279710" cy="76615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CaixaDeTexto 118"/>
          <p:cNvSpPr txBox="1"/>
          <p:nvPr/>
        </p:nvSpPr>
        <p:spPr>
          <a:xfrm>
            <a:off x="5018702" y="717737"/>
            <a:ext cx="90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 smtClean="0">
                <a:solidFill>
                  <a:schemeClr val="bg1"/>
                </a:solidFill>
                <a:sym typeface="Wingdings"/>
              </a:rPr>
              <a:t>“amor”</a:t>
            </a:r>
            <a:endParaRPr lang="pt-BR" sz="1800" dirty="0" smtClean="0">
              <a:solidFill>
                <a:schemeClr val="bg1"/>
              </a:solidFill>
            </a:endParaRPr>
          </a:p>
        </p:txBody>
      </p:sp>
      <p:sp>
        <p:nvSpPr>
          <p:cNvPr id="118" name="CaixaDeTexto 117"/>
          <p:cNvSpPr txBox="1"/>
          <p:nvPr/>
        </p:nvSpPr>
        <p:spPr>
          <a:xfrm rot="3295482">
            <a:off x="5234164" y="386663"/>
            <a:ext cx="641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rgbClr val="FFC7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</a:t>
            </a:r>
            <a:endParaRPr lang="pt-BR" sz="4000" dirty="0">
              <a:solidFill>
                <a:srgbClr val="FFC71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275" name="Picture 11" descr="C:\Users\Fefe\Documents\TCC\TCC\para a monografia\slide\imgs slide\trade-tokens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951904" y="652136"/>
            <a:ext cx="810281" cy="459644"/>
          </a:xfrm>
          <a:prstGeom prst="rect">
            <a:avLst/>
          </a:prstGeom>
          <a:noFill/>
        </p:spPr>
      </p:pic>
      <p:sp>
        <p:nvSpPr>
          <p:cNvPr id="131" name="CaixaDeTexto 130"/>
          <p:cNvSpPr txBox="1"/>
          <p:nvPr/>
        </p:nvSpPr>
        <p:spPr>
          <a:xfrm>
            <a:off x="3831916" y="1156028"/>
            <a:ext cx="924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err="1" smtClean="0">
                <a:solidFill>
                  <a:schemeClr val="bg1"/>
                </a:solidFill>
              </a:rPr>
              <a:t>Tokenization</a:t>
            </a:r>
            <a:endParaRPr lang="pt-BR" sz="900" b="1" dirty="0">
              <a:solidFill>
                <a:schemeClr val="bg1"/>
              </a:solidFill>
            </a:endParaRPr>
          </a:p>
        </p:txBody>
      </p:sp>
      <p:sp>
        <p:nvSpPr>
          <p:cNvPr id="132" name="CaixaDeTexto 131"/>
          <p:cNvSpPr txBox="1"/>
          <p:nvPr/>
        </p:nvSpPr>
        <p:spPr>
          <a:xfrm>
            <a:off x="5030095" y="1166538"/>
            <a:ext cx="924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err="1" smtClean="0">
                <a:solidFill>
                  <a:schemeClr val="bg1"/>
                </a:solidFill>
              </a:rPr>
              <a:t>Stemming</a:t>
            </a:r>
            <a:endParaRPr lang="pt-BR" sz="9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1" grpId="0"/>
      <p:bldP spid="32" grpId="0"/>
      <p:bldP spid="33" grpId="0" animBg="1"/>
      <p:bldP spid="34" grpId="0"/>
      <p:bldP spid="35" grpId="0"/>
      <p:bldP spid="36" grpId="0"/>
      <p:bldP spid="37" grpId="0" animBg="1"/>
      <p:bldP spid="38" grpId="0"/>
      <p:bldP spid="39" grpId="0"/>
      <p:bldP spid="40" grpId="0"/>
      <p:bldP spid="41" grpId="0" animBg="1"/>
      <p:bldP spid="42" grpId="0"/>
      <p:bldP spid="43" grpId="0" animBg="1"/>
      <p:bldP spid="44" grpId="0"/>
      <p:bldP spid="49" grpId="0"/>
      <p:bldP spid="50" grpId="0"/>
      <p:bldP spid="51" grpId="0"/>
      <p:bldP spid="53" grpId="0"/>
      <p:bldP spid="54" grpId="0"/>
      <p:bldP spid="119" grpId="0"/>
      <p:bldP spid="118" grpId="0"/>
      <p:bldP spid="131" grpId="0"/>
      <p:bldP spid="13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8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Análise de sentimentos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1488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Nuvem 12"/>
          <p:cNvSpPr/>
          <p:nvPr/>
        </p:nvSpPr>
        <p:spPr>
          <a:xfrm>
            <a:off x="1616148" y="2325872"/>
            <a:ext cx="4242391" cy="2541181"/>
          </a:xfrm>
          <a:prstGeom prst="cloud">
            <a:avLst/>
          </a:prstGeom>
          <a:noFill/>
          <a:ln>
            <a:solidFill>
              <a:srgbClr val="FFD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18</a:t>
            </a:fld>
            <a:endParaRPr lang="pt-BR"/>
          </a:p>
        </p:txBody>
      </p:sp>
      <p:sp>
        <p:nvSpPr>
          <p:cNvPr id="3" name="Espaço Reservado para Texto 3"/>
          <p:cNvSpPr txBox="1">
            <a:spLocks/>
          </p:cNvSpPr>
          <p:nvPr/>
        </p:nvSpPr>
        <p:spPr>
          <a:xfrm>
            <a:off x="2297459" y="268808"/>
            <a:ext cx="3436592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Stop</a:t>
            </a: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words</a:t>
            </a: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, </a:t>
            </a: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stemming</a:t>
            </a: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– </a:t>
            </a: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Python</a:t>
            </a:r>
            <a:endParaRPr lang="pt-BR" sz="2000" dirty="0" smtClean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5" name="Seta para baixo 32"/>
          <p:cNvSpPr/>
          <p:nvPr/>
        </p:nvSpPr>
        <p:spPr>
          <a:xfrm>
            <a:off x="3548577" y="1496040"/>
            <a:ext cx="482490" cy="94149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Texto 3"/>
          <p:cNvSpPr txBox="1">
            <a:spLocks/>
          </p:cNvSpPr>
          <p:nvPr/>
        </p:nvSpPr>
        <p:spPr>
          <a:xfrm>
            <a:off x="2045378" y="3093828"/>
            <a:ext cx="995534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Alegria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7" name="Espaço Reservado para Texto 3"/>
          <p:cNvSpPr txBox="1">
            <a:spLocks/>
          </p:cNvSpPr>
          <p:nvPr/>
        </p:nvSpPr>
        <p:spPr>
          <a:xfrm>
            <a:off x="2452958" y="3902148"/>
            <a:ext cx="1098316" cy="32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Tristeza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8" name="Espaço Reservado para Texto 3"/>
          <p:cNvSpPr txBox="1">
            <a:spLocks/>
          </p:cNvSpPr>
          <p:nvPr/>
        </p:nvSpPr>
        <p:spPr>
          <a:xfrm>
            <a:off x="2927880" y="2657894"/>
            <a:ext cx="910474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Raiva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9" name="Espaço Reservado para Texto 3"/>
          <p:cNvSpPr txBox="1">
            <a:spLocks/>
          </p:cNvSpPr>
          <p:nvPr/>
        </p:nvSpPr>
        <p:spPr>
          <a:xfrm>
            <a:off x="4299480" y="2509038"/>
            <a:ext cx="1165655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Desgosto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10" name="Espaço Reservado para Texto 3"/>
          <p:cNvSpPr txBox="1">
            <a:spLocks/>
          </p:cNvSpPr>
          <p:nvPr/>
        </p:nvSpPr>
        <p:spPr>
          <a:xfrm>
            <a:off x="3268121" y="3242685"/>
            <a:ext cx="814781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Medo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11" name="Espaço Reservado para Texto 3"/>
          <p:cNvSpPr txBox="1">
            <a:spLocks/>
          </p:cNvSpPr>
          <p:nvPr/>
        </p:nvSpPr>
        <p:spPr>
          <a:xfrm>
            <a:off x="4118726" y="3189522"/>
            <a:ext cx="1303879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Surpresa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12" name="Espaço Reservado para Texto 3"/>
          <p:cNvSpPr txBox="1">
            <a:spLocks/>
          </p:cNvSpPr>
          <p:nvPr/>
        </p:nvSpPr>
        <p:spPr>
          <a:xfrm>
            <a:off x="4033666" y="3923169"/>
            <a:ext cx="1101860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Neutro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14" name="Espaço Reservado para Texto 3"/>
          <p:cNvSpPr txBox="1">
            <a:spLocks/>
          </p:cNvSpPr>
          <p:nvPr/>
        </p:nvSpPr>
        <p:spPr>
          <a:xfrm>
            <a:off x="6057396" y="3735326"/>
            <a:ext cx="2618770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Bag-of-words</a:t>
            </a: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e </a:t>
            </a: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Tokenization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15" name="Espaço Reservado para Texto 3"/>
          <p:cNvSpPr txBox="1">
            <a:spLocks/>
          </p:cNvSpPr>
          <p:nvPr/>
        </p:nvSpPr>
        <p:spPr>
          <a:xfrm>
            <a:off x="2398231" y="889041"/>
            <a:ext cx="4157169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Algoritmo de </a:t>
            </a: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Naive</a:t>
            </a: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Bayes</a:t>
            </a:r>
            <a:endParaRPr lang="pt-BR" sz="2000" dirty="0" smtClean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16" name="Mais 15"/>
          <p:cNvSpPr/>
          <p:nvPr/>
        </p:nvSpPr>
        <p:spPr>
          <a:xfrm>
            <a:off x="3604437" y="701750"/>
            <a:ext cx="361507" cy="382771"/>
          </a:xfrm>
          <a:prstGeom prst="mathPlus">
            <a:avLst>
              <a:gd name="adj1" fmla="val 526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442599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build="p"/>
      <p:bldP spid="7" grpId="0" build="p"/>
      <p:bldP spid="8" grpId="0" build="p"/>
      <p:bldP spid="9" grpId="0" build="p"/>
      <p:bldP spid="10" grpId="0" build="p"/>
      <p:bldP spid="11" grpId="0" build="p"/>
      <p:bldP spid="12" grpId="0" build="p"/>
      <p:bldP spid="1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8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Polaridade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9474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>
                    <a:lumMod val="85000"/>
                    <a:lumOff val="15000"/>
                  </a:schemeClr>
                </a:solidFill>
              </a:rPr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4193380" y="668338"/>
            <a:ext cx="4950619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Integrantes</a:t>
            </a:r>
            <a:endParaRPr sz="6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51" name="Google Shape;3851;p15"/>
          <p:cNvSpPr txBox="1">
            <a:spLocks noGrp="1"/>
          </p:cNvSpPr>
          <p:nvPr>
            <p:ph type="subTitle" idx="4294967295"/>
          </p:nvPr>
        </p:nvSpPr>
        <p:spPr>
          <a:xfrm>
            <a:off x="3314698" y="2355723"/>
            <a:ext cx="5829301" cy="20272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Adriana Maria </a:t>
            </a:r>
            <a:r>
              <a:rPr lang="pt-BR" sz="2000" b="1" dirty="0" err="1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Padilla</a:t>
            </a: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 – 15.00792-8</a:t>
            </a:r>
            <a:endParaRPr sz="1800" b="1" dirty="0">
              <a:solidFill>
                <a:schemeClr val="tx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Felipe Sarmento Araújo – 15.02177-7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Fernanda Tanajura Piva – 12.02643-3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Vinícius Lago Fernandes – 14.01293-6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pt-BR" sz="2000" b="1" dirty="0">
              <a:solidFill>
                <a:schemeClr val="tx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Professor Orientador: Tiago </a:t>
            </a:r>
            <a:r>
              <a:rPr lang="pt-BR" sz="2000" b="1" dirty="0" smtClean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Sanches da Silva</a:t>
            </a:r>
            <a:endParaRPr lang="pt-BR" sz="2000" b="1" dirty="0">
              <a:solidFill>
                <a:schemeClr val="tx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026" name="Picture 2" descr="C:\Users\Fefe\Documents\TCC\imgs slide\simb.png"/>
          <p:cNvPicPr>
            <a:picLocks noChangeAspect="1" noChangeArrowheads="1"/>
          </p:cNvPicPr>
          <p:nvPr/>
        </p:nvPicPr>
        <p:blipFill>
          <a:blip r:embed="rId3"/>
          <a:srcRect l="23363" r="35518"/>
          <a:stretch>
            <a:fillRect/>
          </a:stretch>
        </p:blipFill>
        <p:spPr bwMode="auto">
          <a:xfrm>
            <a:off x="0" y="504494"/>
            <a:ext cx="2963917" cy="400451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20</a:t>
            </a:fld>
            <a:endParaRPr lang="pt-BR"/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62640" y="264348"/>
            <a:ext cx="903405" cy="903405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2280" y="1490135"/>
            <a:ext cx="780841" cy="779621"/>
          </a:xfrm>
          <a:prstGeom prst="rect">
            <a:avLst/>
          </a:prstGeom>
        </p:spPr>
      </p:pic>
      <p:sp>
        <p:nvSpPr>
          <p:cNvPr id="27" name="CaixaDeTexto 26"/>
          <p:cNvSpPr txBox="1"/>
          <p:nvPr/>
        </p:nvSpPr>
        <p:spPr>
          <a:xfrm>
            <a:off x="6017918" y="578069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>
                <a:solidFill>
                  <a:schemeClr val="bg1"/>
                </a:solidFill>
              </a:rPr>
              <a:t>Texto</a:t>
            </a:r>
            <a:endParaRPr lang="pt-BR" sz="1100" b="1" dirty="0">
              <a:solidFill>
                <a:schemeClr val="bg1"/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0" y="1191334"/>
            <a:ext cx="20444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err="1" smtClean="0">
                <a:solidFill>
                  <a:schemeClr val="bg1"/>
                </a:solidFill>
              </a:rPr>
              <a:t>Named</a:t>
            </a:r>
            <a:r>
              <a:rPr lang="pt-BR" sz="1000" b="1" dirty="0" smtClean="0">
                <a:solidFill>
                  <a:schemeClr val="bg1"/>
                </a:solidFill>
              </a:rPr>
              <a:t> </a:t>
            </a:r>
            <a:r>
              <a:rPr lang="pt-BR" sz="1000" b="1" dirty="0" err="1" smtClean="0">
                <a:solidFill>
                  <a:schemeClr val="bg1"/>
                </a:solidFill>
              </a:rPr>
              <a:t>Entity</a:t>
            </a:r>
            <a:r>
              <a:rPr lang="pt-BR" sz="1000" b="1" dirty="0" smtClean="0">
                <a:solidFill>
                  <a:schemeClr val="bg1"/>
                </a:solidFill>
              </a:rPr>
              <a:t> </a:t>
            </a:r>
            <a:r>
              <a:rPr lang="pt-BR" sz="1000" b="1" dirty="0" err="1" smtClean="0">
                <a:solidFill>
                  <a:schemeClr val="bg1"/>
                </a:solidFill>
              </a:rPr>
              <a:t>Recognition</a:t>
            </a:r>
            <a:endParaRPr lang="pt-BR" sz="1000" b="1" dirty="0">
              <a:solidFill>
                <a:schemeClr val="bg1"/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2423845" y="2661165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AMO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2452093" y="2889859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ótimo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2503316" y="2404031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feliz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Canto dobrado 36"/>
          <p:cNvSpPr/>
          <p:nvPr/>
        </p:nvSpPr>
        <p:spPr>
          <a:xfrm>
            <a:off x="2456830" y="2373396"/>
            <a:ext cx="659815" cy="852538"/>
          </a:xfrm>
          <a:prstGeom prst="foldedCorne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2357498" y="3667258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triste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2307646" y="416156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abissal</a:t>
            </a:r>
            <a:endParaRPr lang="pt-BR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2391003" y="3906006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RUIM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" name="Canto dobrado 40"/>
          <p:cNvSpPr/>
          <p:nvPr/>
        </p:nvSpPr>
        <p:spPr>
          <a:xfrm>
            <a:off x="2362236" y="3634465"/>
            <a:ext cx="659815" cy="852538"/>
          </a:xfrm>
          <a:prstGeom prst="foldedCorne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3" name="Retângulo de cantos arredondados 42"/>
          <p:cNvSpPr/>
          <p:nvPr/>
        </p:nvSpPr>
        <p:spPr>
          <a:xfrm>
            <a:off x="2835351" y="995615"/>
            <a:ext cx="2007475" cy="107235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2968836" y="532782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Pré-processamento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2332455" y="3197310"/>
            <a:ext cx="1016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Positivas +1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2326465" y="4474513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Negativas -1</a:t>
            </a:r>
            <a:endParaRPr lang="pt-BR" sz="1200" dirty="0">
              <a:solidFill>
                <a:schemeClr val="bg1"/>
              </a:solidFill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3056082" y="1128119"/>
            <a:ext cx="494394" cy="370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CaixaDeTexto 52"/>
          <p:cNvSpPr txBox="1"/>
          <p:nvPr/>
        </p:nvSpPr>
        <p:spPr>
          <a:xfrm>
            <a:off x="3262770" y="764684"/>
            <a:ext cx="444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✔</a:t>
            </a:r>
            <a:endParaRPr lang="pt-BR" sz="36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CaixaDeTexto 53"/>
          <p:cNvSpPr txBox="1"/>
          <p:nvPr/>
        </p:nvSpPr>
        <p:spPr>
          <a:xfrm>
            <a:off x="2938051" y="1584386"/>
            <a:ext cx="969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smtClean="0">
                <a:solidFill>
                  <a:schemeClr val="bg1"/>
                </a:solidFill>
              </a:rPr>
              <a:t>Corretor Ortográfico</a:t>
            </a:r>
            <a:endParaRPr lang="pt-BR" sz="900" b="1" dirty="0">
              <a:solidFill>
                <a:schemeClr val="bg1"/>
              </a:solidFill>
            </a:endParaRPr>
          </a:p>
        </p:txBody>
      </p:sp>
      <p:cxnSp>
        <p:nvCxnSpPr>
          <p:cNvPr id="64" name="Forma 63"/>
          <p:cNvCxnSpPr>
            <a:stCxn id="24" idx="2"/>
            <a:endCxn id="43" idx="3"/>
          </p:cNvCxnSpPr>
          <p:nvPr/>
        </p:nvCxnSpPr>
        <p:spPr>
          <a:xfrm rot="5400000">
            <a:off x="5696565" y="314015"/>
            <a:ext cx="364040" cy="2071517"/>
          </a:xfrm>
          <a:prstGeom prst="curved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Forma 73"/>
          <p:cNvCxnSpPr>
            <a:stCxn id="43" idx="1"/>
            <a:endCxn id="26" idx="3"/>
          </p:cNvCxnSpPr>
          <p:nvPr/>
        </p:nvCxnSpPr>
        <p:spPr>
          <a:xfrm rot="10800000" flipV="1">
            <a:off x="1423121" y="1531792"/>
            <a:ext cx="1412230" cy="348153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Forma 73"/>
          <p:cNvCxnSpPr>
            <a:stCxn id="26" idx="2"/>
            <a:endCxn id="34" idx="1"/>
          </p:cNvCxnSpPr>
          <p:nvPr/>
        </p:nvCxnSpPr>
        <p:spPr>
          <a:xfrm rot="16200000" flipH="1">
            <a:off x="1463319" y="1839138"/>
            <a:ext cx="529909" cy="1391144"/>
          </a:xfrm>
          <a:prstGeom prst="curved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Forma 73"/>
          <p:cNvCxnSpPr>
            <a:stCxn id="26" idx="2"/>
            <a:endCxn id="41" idx="1"/>
          </p:cNvCxnSpPr>
          <p:nvPr/>
        </p:nvCxnSpPr>
        <p:spPr>
          <a:xfrm rot="16200000" flipH="1">
            <a:off x="801979" y="2500477"/>
            <a:ext cx="1790978" cy="1329535"/>
          </a:xfrm>
          <a:prstGeom prst="curved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75" name="Picture 11" descr="C:\Users\Fefe\Documents\TCC\TCC\para a monografia\slide\imgs slide\trade-tokens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96909" y="1059472"/>
            <a:ext cx="810281" cy="459644"/>
          </a:xfrm>
          <a:prstGeom prst="rect">
            <a:avLst/>
          </a:prstGeom>
          <a:noFill/>
        </p:spPr>
      </p:pic>
      <p:sp>
        <p:nvSpPr>
          <p:cNvPr id="131" name="CaixaDeTexto 130"/>
          <p:cNvSpPr txBox="1"/>
          <p:nvPr/>
        </p:nvSpPr>
        <p:spPr>
          <a:xfrm>
            <a:off x="3776921" y="1563364"/>
            <a:ext cx="924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err="1" smtClean="0">
                <a:solidFill>
                  <a:schemeClr val="bg1"/>
                </a:solidFill>
              </a:rPr>
              <a:t>Tokenization</a:t>
            </a:r>
            <a:endParaRPr lang="pt-BR" sz="900" b="1" dirty="0">
              <a:solidFill>
                <a:schemeClr val="bg1"/>
              </a:solidFill>
            </a:endParaRPr>
          </a:p>
        </p:txBody>
      </p:sp>
      <p:cxnSp>
        <p:nvCxnSpPr>
          <p:cNvPr id="125" name="Forma 73"/>
          <p:cNvCxnSpPr>
            <a:stCxn id="37" idx="3"/>
            <a:endCxn id="129" idx="2"/>
          </p:cNvCxnSpPr>
          <p:nvPr/>
        </p:nvCxnSpPr>
        <p:spPr>
          <a:xfrm>
            <a:off x="3116645" y="2799665"/>
            <a:ext cx="2082676" cy="342257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Forma 73"/>
          <p:cNvCxnSpPr>
            <a:stCxn id="41" idx="3"/>
            <a:endCxn id="129" idx="2"/>
          </p:cNvCxnSpPr>
          <p:nvPr/>
        </p:nvCxnSpPr>
        <p:spPr>
          <a:xfrm flipV="1">
            <a:off x="3022051" y="3141922"/>
            <a:ext cx="2177270" cy="918812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Elipse 128"/>
          <p:cNvSpPr/>
          <p:nvPr/>
        </p:nvSpPr>
        <p:spPr>
          <a:xfrm>
            <a:off x="5199321" y="2573080"/>
            <a:ext cx="1158949" cy="113768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36" name="CaixaDeTexto 135"/>
          <p:cNvSpPr txBox="1"/>
          <p:nvPr/>
        </p:nvSpPr>
        <p:spPr>
          <a:xfrm>
            <a:off x="5511208" y="2885456"/>
            <a:ext cx="793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</a:rPr>
              <a:t>18</a:t>
            </a:r>
            <a:endParaRPr lang="pt-BR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4" grpId="0"/>
      <p:bldP spid="35" grpId="0"/>
      <p:bldP spid="36" grpId="0"/>
      <p:bldP spid="37" grpId="0" animBg="1"/>
      <p:bldP spid="38" grpId="0"/>
      <p:bldP spid="39" grpId="0"/>
      <p:bldP spid="40" grpId="0"/>
      <p:bldP spid="41" grpId="0" animBg="1"/>
      <p:bldP spid="43" grpId="0" animBg="1"/>
      <p:bldP spid="44" grpId="0"/>
      <p:bldP spid="50" grpId="0"/>
      <p:bldP spid="51" grpId="0"/>
      <p:bldP spid="53" grpId="0"/>
      <p:bldP spid="54" grpId="0"/>
      <p:bldP spid="131" grpId="0"/>
      <p:bldP spid="129" grpId="0" animBg="1"/>
      <p:bldP spid="13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8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Rede neural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8794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>
                <a:solidFill>
                  <a:schemeClr val="tx2">
                    <a:lumMod val="10000"/>
                  </a:schemeClr>
                </a:solidFill>
              </a:rPr>
              <a:pPr/>
              <a:t>22</a:t>
            </a:fld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" name="Espaço Reservado para Texto 3"/>
          <p:cNvSpPr txBox="1">
            <a:spLocks/>
          </p:cNvSpPr>
          <p:nvPr/>
        </p:nvSpPr>
        <p:spPr>
          <a:xfrm>
            <a:off x="2944713" y="956701"/>
            <a:ext cx="1520962" cy="581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Resultados</a:t>
            </a: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estatísticos</a:t>
            </a:r>
            <a:endParaRPr lang="pt-BR" sz="16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4" name="Espaço Reservado para Texto 3"/>
          <p:cNvSpPr txBox="1">
            <a:spLocks/>
          </p:cNvSpPr>
          <p:nvPr/>
        </p:nvSpPr>
        <p:spPr>
          <a:xfrm>
            <a:off x="177210" y="2033541"/>
            <a:ext cx="2435363" cy="581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Contagem de palavras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5" name="Espaço Reservado para Texto 3"/>
          <p:cNvSpPr txBox="1">
            <a:spLocks/>
          </p:cNvSpPr>
          <p:nvPr/>
        </p:nvSpPr>
        <p:spPr>
          <a:xfrm>
            <a:off x="177210" y="2693366"/>
            <a:ext cx="2612573" cy="581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Análise de Sentimentos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6" name="Espaço Reservado para Texto 3"/>
          <p:cNvSpPr txBox="1">
            <a:spLocks/>
          </p:cNvSpPr>
          <p:nvPr/>
        </p:nvSpPr>
        <p:spPr>
          <a:xfrm>
            <a:off x="177209" y="3311549"/>
            <a:ext cx="2435363" cy="581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Outros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7" name="Espaço Reservado para Texto 3"/>
          <p:cNvSpPr txBox="1">
            <a:spLocks/>
          </p:cNvSpPr>
          <p:nvPr/>
        </p:nvSpPr>
        <p:spPr>
          <a:xfrm>
            <a:off x="2916358" y="130907"/>
            <a:ext cx="2435363" cy="581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Rede neural principal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3285461" y="1925568"/>
            <a:ext cx="308346" cy="318979"/>
          </a:xfrm>
          <a:prstGeom prst="ellipse">
            <a:avLst/>
          </a:prstGeom>
          <a:solidFill>
            <a:srgbClr val="FFECAF"/>
          </a:solidFill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3277777" y="2455405"/>
            <a:ext cx="308346" cy="318979"/>
          </a:xfrm>
          <a:prstGeom prst="ellipse">
            <a:avLst/>
          </a:prstGeom>
          <a:solidFill>
            <a:srgbClr val="FFECAF"/>
          </a:solidFill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3277777" y="2993740"/>
            <a:ext cx="308346" cy="318979"/>
          </a:xfrm>
          <a:prstGeom prst="ellipse">
            <a:avLst/>
          </a:prstGeom>
          <a:solidFill>
            <a:srgbClr val="FFECAF"/>
          </a:solidFill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3277777" y="3547411"/>
            <a:ext cx="308346" cy="318979"/>
          </a:xfrm>
          <a:prstGeom prst="ellipse">
            <a:avLst/>
          </a:prstGeom>
          <a:solidFill>
            <a:srgbClr val="FFECAF"/>
          </a:solidFill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3277777" y="4118364"/>
            <a:ext cx="308346" cy="318979"/>
          </a:xfrm>
          <a:prstGeom prst="ellipse">
            <a:avLst/>
          </a:prstGeom>
          <a:solidFill>
            <a:srgbClr val="FFECAF"/>
          </a:solidFill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5016793" y="2491404"/>
            <a:ext cx="308346" cy="318979"/>
          </a:xfrm>
          <a:prstGeom prst="ellipse">
            <a:avLst/>
          </a:prstGeom>
          <a:solidFill>
            <a:srgbClr val="FFECAF"/>
          </a:solidFill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7" name="Elipse 16"/>
          <p:cNvSpPr/>
          <p:nvPr/>
        </p:nvSpPr>
        <p:spPr>
          <a:xfrm>
            <a:off x="5016793" y="2976456"/>
            <a:ext cx="308346" cy="318979"/>
          </a:xfrm>
          <a:prstGeom prst="ellipse">
            <a:avLst/>
          </a:prstGeom>
          <a:solidFill>
            <a:srgbClr val="FFECAF"/>
          </a:solidFill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5043375" y="3467665"/>
            <a:ext cx="308346" cy="318979"/>
          </a:xfrm>
          <a:prstGeom prst="ellipse">
            <a:avLst/>
          </a:prstGeom>
          <a:solidFill>
            <a:srgbClr val="FFECAF"/>
          </a:solidFill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6424961" y="2961535"/>
            <a:ext cx="308346" cy="318979"/>
          </a:xfrm>
          <a:prstGeom prst="ellipse">
            <a:avLst/>
          </a:prstGeom>
          <a:solidFill>
            <a:srgbClr val="FFECAF"/>
          </a:solidFill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21" name="Conector reto 20"/>
          <p:cNvCxnSpPr>
            <a:stCxn id="8" idx="6"/>
            <a:endCxn id="16" idx="2"/>
          </p:cNvCxnSpPr>
          <p:nvPr/>
        </p:nvCxnSpPr>
        <p:spPr>
          <a:xfrm>
            <a:off x="3593807" y="2085058"/>
            <a:ext cx="1422986" cy="5658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/>
          <p:cNvCxnSpPr>
            <a:stCxn id="8" idx="6"/>
            <a:endCxn id="17" idx="2"/>
          </p:cNvCxnSpPr>
          <p:nvPr/>
        </p:nvCxnSpPr>
        <p:spPr>
          <a:xfrm>
            <a:off x="3593807" y="2085058"/>
            <a:ext cx="1422986" cy="105088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to 24"/>
          <p:cNvCxnSpPr>
            <a:stCxn id="8" idx="6"/>
            <a:endCxn id="18" idx="2"/>
          </p:cNvCxnSpPr>
          <p:nvPr/>
        </p:nvCxnSpPr>
        <p:spPr>
          <a:xfrm>
            <a:off x="3593807" y="2085058"/>
            <a:ext cx="1449568" cy="154209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to 26"/>
          <p:cNvCxnSpPr>
            <a:stCxn id="11" idx="6"/>
            <a:endCxn id="16" idx="2"/>
          </p:cNvCxnSpPr>
          <p:nvPr/>
        </p:nvCxnSpPr>
        <p:spPr>
          <a:xfrm>
            <a:off x="3586123" y="2614895"/>
            <a:ext cx="1430670" cy="3599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reto 28"/>
          <p:cNvCxnSpPr>
            <a:stCxn id="11" idx="6"/>
            <a:endCxn id="17" idx="2"/>
          </p:cNvCxnSpPr>
          <p:nvPr/>
        </p:nvCxnSpPr>
        <p:spPr>
          <a:xfrm>
            <a:off x="3586123" y="2614895"/>
            <a:ext cx="1430670" cy="52105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reto 30"/>
          <p:cNvCxnSpPr>
            <a:stCxn id="11" idx="6"/>
            <a:endCxn id="18" idx="2"/>
          </p:cNvCxnSpPr>
          <p:nvPr/>
        </p:nvCxnSpPr>
        <p:spPr>
          <a:xfrm>
            <a:off x="3586123" y="2614895"/>
            <a:ext cx="1457252" cy="10122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reto 32"/>
          <p:cNvCxnSpPr>
            <a:stCxn id="12" idx="6"/>
            <a:endCxn id="16" idx="2"/>
          </p:cNvCxnSpPr>
          <p:nvPr/>
        </p:nvCxnSpPr>
        <p:spPr>
          <a:xfrm flipV="1">
            <a:off x="3586123" y="2650894"/>
            <a:ext cx="1430670" cy="5023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reto 34"/>
          <p:cNvCxnSpPr>
            <a:stCxn id="13" idx="6"/>
            <a:endCxn id="16" idx="2"/>
          </p:cNvCxnSpPr>
          <p:nvPr/>
        </p:nvCxnSpPr>
        <p:spPr>
          <a:xfrm flipV="1">
            <a:off x="3586123" y="2650894"/>
            <a:ext cx="1430670" cy="105600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 reto 38"/>
          <p:cNvCxnSpPr>
            <a:stCxn id="12" idx="6"/>
            <a:endCxn id="18" idx="2"/>
          </p:cNvCxnSpPr>
          <p:nvPr/>
        </p:nvCxnSpPr>
        <p:spPr>
          <a:xfrm>
            <a:off x="3586123" y="3153230"/>
            <a:ext cx="1457252" cy="47392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/>
          <p:cNvCxnSpPr>
            <a:stCxn id="13" idx="6"/>
            <a:endCxn id="17" idx="2"/>
          </p:cNvCxnSpPr>
          <p:nvPr/>
        </p:nvCxnSpPr>
        <p:spPr>
          <a:xfrm flipV="1">
            <a:off x="3586123" y="3135946"/>
            <a:ext cx="1430670" cy="57095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reto 42"/>
          <p:cNvCxnSpPr>
            <a:stCxn id="13" idx="6"/>
            <a:endCxn id="18" idx="2"/>
          </p:cNvCxnSpPr>
          <p:nvPr/>
        </p:nvCxnSpPr>
        <p:spPr>
          <a:xfrm flipV="1">
            <a:off x="3586123" y="3627155"/>
            <a:ext cx="1457252" cy="797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reto 44"/>
          <p:cNvCxnSpPr>
            <a:stCxn id="14" idx="6"/>
            <a:endCxn id="16" idx="2"/>
          </p:cNvCxnSpPr>
          <p:nvPr/>
        </p:nvCxnSpPr>
        <p:spPr>
          <a:xfrm flipV="1">
            <a:off x="3586123" y="2650894"/>
            <a:ext cx="1430670" cy="16269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reto 46"/>
          <p:cNvCxnSpPr>
            <a:stCxn id="14" idx="6"/>
            <a:endCxn id="17" idx="2"/>
          </p:cNvCxnSpPr>
          <p:nvPr/>
        </p:nvCxnSpPr>
        <p:spPr>
          <a:xfrm flipV="1">
            <a:off x="3586123" y="3135946"/>
            <a:ext cx="1430670" cy="11419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 reto 48"/>
          <p:cNvCxnSpPr>
            <a:stCxn id="14" idx="6"/>
            <a:endCxn id="18" idx="2"/>
          </p:cNvCxnSpPr>
          <p:nvPr/>
        </p:nvCxnSpPr>
        <p:spPr>
          <a:xfrm flipV="1">
            <a:off x="3586123" y="3627155"/>
            <a:ext cx="1457252" cy="65069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reto 50"/>
          <p:cNvCxnSpPr>
            <a:stCxn id="19" idx="2"/>
            <a:endCxn id="16" idx="6"/>
          </p:cNvCxnSpPr>
          <p:nvPr/>
        </p:nvCxnSpPr>
        <p:spPr>
          <a:xfrm flipH="1" flipV="1">
            <a:off x="5325139" y="2650894"/>
            <a:ext cx="1099822" cy="47013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reto 52"/>
          <p:cNvCxnSpPr>
            <a:stCxn id="19" idx="2"/>
            <a:endCxn id="17" idx="6"/>
          </p:cNvCxnSpPr>
          <p:nvPr/>
        </p:nvCxnSpPr>
        <p:spPr>
          <a:xfrm flipH="1">
            <a:off x="5325139" y="3121025"/>
            <a:ext cx="1099822" cy="1492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reto 54"/>
          <p:cNvCxnSpPr>
            <a:stCxn id="19" idx="2"/>
            <a:endCxn id="18" idx="6"/>
          </p:cNvCxnSpPr>
          <p:nvPr/>
        </p:nvCxnSpPr>
        <p:spPr>
          <a:xfrm flipH="1">
            <a:off x="5351721" y="3121025"/>
            <a:ext cx="1073240" cy="50613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Espaço Reservado para Texto 3"/>
          <p:cNvSpPr txBox="1">
            <a:spLocks/>
          </p:cNvSpPr>
          <p:nvPr/>
        </p:nvSpPr>
        <p:spPr>
          <a:xfrm>
            <a:off x="6336893" y="2102871"/>
            <a:ext cx="1520962" cy="581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Resultado</a:t>
            </a: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final</a:t>
            </a:r>
            <a:endParaRPr lang="pt-BR" sz="16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1" name="Google Shape;4041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/>
          </a:p>
        </p:txBody>
      </p:sp>
      <p:sp>
        <p:nvSpPr>
          <p:cNvPr id="4038" name="Google Shape;4038;p36"/>
          <p:cNvSpPr txBox="1">
            <a:spLocks noGrp="1"/>
          </p:cNvSpPr>
          <p:nvPr>
            <p:ph type="ctrTitle" idx="4294967295"/>
          </p:nvPr>
        </p:nvSpPr>
        <p:spPr>
          <a:xfrm>
            <a:off x="1392071" y="1617995"/>
            <a:ext cx="4864100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EF194"/>
                </a:solidFill>
              </a:rPr>
              <a:t/>
            </a:r>
            <a:br>
              <a:rPr lang="en" sz="6000" dirty="0">
                <a:solidFill>
                  <a:srgbClr val="FEF194"/>
                </a:solidFill>
              </a:rPr>
            </a:br>
            <a:r>
              <a:rPr lang="en" sz="6000" dirty="0">
                <a:solidFill>
                  <a:srgbClr val="FFC000"/>
                </a:solidFill>
              </a:rPr>
              <a:t>Obrigado!</a:t>
            </a:r>
          </a:p>
        </p:txBody>
      </p:sp>
      <p:sp>
        <p:nvSpPr>
          <p:cNvPr id="6" name="Google Shape;4040;p36"/>
          <p:cNvSpPr txBox="1">
            <a:spLocks/>
          </p:cNvSpPr>
          <p:nvPr/>
        </p:nvSpPr>
        <p:spPr>
          <a:xfrm>
            <a:off x="1528708" y="2838014"/>
            <a:ext cx="2422635" cy="736600"/>
          </a:xfrm>
          <a:prstGeom prst="rect">
            <a:avLst/>
          </a:prstGeom>
          <a:solidFill>
            <a:srgbClr val="FFC715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Perguntas?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8" grpId="0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3931" name="Google Shape;3931;p24"/>
          <p:cNvSpPr/>
          <p:nvPr/>
        </p:nvSpPr>
        <p:spPr>
          <a:xfrm>
            <a:off x="2028825" y="462455"/>
            <a:ext cx="3921919" cy="3923663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Histórico</a:t>
            </a:r>
          </a:p>
        </p:txBody>
      </p:sp>
    </p:spTree>
    <p:extLst>
      <p:ext uri="{BB962C8B-B14F-4D97-AF65-F5344CB8AC3E}">
        <p14:creationId xmlns:p14="http://schemas.microsoft.com/office/powerpoint/2010/main" xmlns="" val="145930235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4" name="Google Shape;3944;p26"/>
          <p:cNvSpPr/>
          <p:nvPr/>
        </p:nvSpPr>
        <p:spPr>
          <a:xfrm>
            <a:off x="762000" y="1358900"/>
            <a:ext cx="6662852" cy="3071558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EF1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3" name="Google Shape;3953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sp>
        <p:nvSpPr>
          <p:cNvPr id="12" name="Google Shape;3971;p28"/>
          <p:cNvSpPr txBox="1">
            <a:spLocks/>
          </p:cNvSpPr>
          <p:nvPr/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Dosis Light"/>
                <a:ea typeface="Dosis Light"/>
                <a:cs typeface="Dosis Light"/>
                <a:sym typeface="Dosis Light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</a:t>
            </a:fld>
            <a:endParaRPr kumimoji="0" lang="en" sz="12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13" name="Google Shape;3966;p28"/>
          <p:cNvSpPr txBox="1">
            <a:spLocks/>
          </p:cNvSpPr>
          <p:nvPr/>
        </p:nvSpPr>
        <p:spPr>
          <a:xfrm>
            <a:off x="889000" y="469900"/>
            <a:ext cx="31242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322 milhões de pessoas</a:t>
            </a:r>
            <a:r>
              <a:rPr kumimoji="0" lang="pt-BR" sz="1800" b="0" i="0" u="none" strike="noStrike" kern="0" cap="none" spc="0" normalizeH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 c</a:t>
            </a: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om depressão ao redor do mundo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5" name="Google Shape;3970;p28"/>
          <p:cNvSpPr txBox="1">
            <a:spLocks/>
          </p:cNvSpPr>
          <p:nvPr/>
        </p:nvSpPr>
        <p:spPr>
          <a:xfrm>
            <a:off x="4800600" y="287338"/>
            <a:ext cx="30226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788 mil pessoas se suicidam por ano, em média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3" name="Google Shape;3970;p28"/>
          <p:cNvSpPr txBox="1">
            <a:spLocks/>
          </p:cNvSpPr>
          <p:nvPr/>
        </p:nvSpPr>
        <p:spPr>
          <a:xfrm>
            <a:off x="2527300" y="4262438"/>
            <a:ext cx="36957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O índice de depressão aumentou 18,4% nos últimos</a:t>
            </a:r>
            <a:r>
              <a:rPr kumimoji="0" lang="pt-BR" sz="1800" b="0" i="0" u="none" strike="noStrike" kern="0" cap="none" spc="0" normalizeH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 10 anos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5" name="Conector reto 34"/>
          <p:cNvCxnSpPr/>
          <p:nvPr/>
        </p:nvCxnSpPr>
        <p:spPr>
          <a:xfrm flipH="1">
            <a:off x="1117600" y="1193800"/>
            <a:ext cx="2705100" cy="127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 flipH="1" flipV="1">
            <a:off x="1104900" y="1187450"/>
            <a:ext cx="12700" cy="4762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 flipH="1">
            <a:off x="4864100" y="1054100"/>
            <a:ext cx="2705100" cy="127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 flipH="1">
            <a:off x="4876800" y="1073150"/>
            <a:ext cx="6350" cy="7429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>
            <a:off x="2413000" y="3568700"/>
            <a:ext cx="12700" cy="8636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flipH="1" flipV="1">
            <a:off x="2432050" y="4413250"/>
            <a:ext cx="3314700" cy="63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5" grpId="0" build="p"/>
      <p:bldP spid="3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36028"/>
            <a:ext cx="3921919" cy="3850089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pt-BR" sz="320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Motivação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030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efe\Documents\TCC\TCC\slide\imgs slide\imgb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1337" y="889596"/>
            <a:ext cx="6096000" cy="3952875"/>
          </a:xfrm>
          <a:prstGeom prst="rect">
            <a:avLst/>
          </a:prstGeom>
          <a:noFill/>
        </p:spPr>
      </p:pic>
      <p:sp>
        <p:nvSpPr>
          <p:cNvPr id="3953" name="Google Shape;3953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sp>
        <p:nvSpPr>
          <p:cNvPr id="12" name="Google Shape;3971;p28"/>
          <p:cNvSpPr txBox="1">
            <a:spLocks/>
          </p:cNvSpPr>
          <p:nvPr/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Dosis Light"/>
                <a:ea typeface="Dosis Light"/>
                <a:cs typeface="Dosis Light"/>
                <a:sym typeface="Dosis Light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lang="en" sz="12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13" name="Google Shape;3966;p28"/>
          <p:cNvSpPr txBox="1">
            <a:spLocks/>
          </p:cNvSpPr>
          <p:nvPr/>
        </p:nvSpPr>
        <p:spPr>
          <a:xfrm>
            <a:off x="237356" y="448873"/>
            <a:ext cx="31242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 5,8% da população brasileira sofre de depressão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5" name="Google Shape;3970;p28"/>
          <p:cNvSpPr txBox="1">
            <a:spLocks/>
          </p:cNvSpPr>
          <p:nvPr/>
        </p:nvSpPr>
        <p:spPr>
          <a:xfrm>
            <a:off x="4863660" y="466008"/>
            <a:ext cx="30226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lang="pt-BR" sz="1800" dirty="0" smtClean="0">
                <a:solidFill>
                  <a:srgbClr val="FFC71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Aumento de 30% nos últimos 25 anos 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3" name="Google Shape;3970;p28"/>
          <p:cNvSpPr txBox="1">
            <a:spLocks/>
          </p:cNvSpPr>
          <p:nvPr/>
        </p:nvSpPr>
        <p:spPr>
          <a:xfrm>
            <a:off x="63060" y="3474157"/>
            <a:ext cx="3516148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lang="pt-BR" sz="1800" dirty="0" smtClean="0">
                <a:solidFill>
                  <a:srgbClr val="FFC71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1º maior índice  da  América Latina, 8º no mundo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5" name="Conector reto 34"/>
          <p:cNvCxnSpPr/>
          <p:nvPr/>
        </p:nvCxnSpPr>
        <p:spPr>
          <a:xfrm flipH="1">
            <a:off x="297790" y="1120221"/>
            <a:ext cx="2705100" cy="127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 flipH="1" flipV="1">
            <a:off x="2996760" y="1113871"/>
            <a:ext cx="19707" cy="75696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 flipH="1">
            <a:off x="4927160" y="1232770"/>
            <a:ext cx="2705100" cy="127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 flipH="1">
            <a:off x="4939860" y="1251820"/>
            <a:ext cx="6350" cy="7429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>
            <a:off x="3457901" y="2806256"/>
            <a:ext cx="10511" cy="77776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flipH="1" flipV="1">
            <a:off x="224875" y="3572419"/>
            <a:ext cx="3275068" cy="109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5" grpId="0" build="p"/>
      <p:bldP spid="3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493986"/>
            <a:ext cx="3921919" cy="3892131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Referências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967804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4" y="739550"/>
            <a:ext cx="5094929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dirty="0"/>
              <a:t>Uso Potencial de ferramentas de classificação de texto como assinaturas de comportamentos suicidas: um estudo de prova de conceito usando os escritos pessoais de Virginia Wolf.</a:t>
            </a:r>
          </a:p>
          <a:p>
            <a:pPr marL="0" lvl="0" indent="0">
              <a:buNone/>
            </a:pPr>
            <a:endParaRPr lang="pt-BR" dirty="0"/>
          </a:p>
          <a:p>
            <a:pPr marL="0" lvl="0" indent="0">
              <a:buNone/>
            </a:pPr>
            <a:r>
              <a:rPr lang="pt-BR" sz="2400" dirty="0"/>
              <a:t>Gabriela de </a:t>
            </a:r>
            <a:r>
              <a:rPr lang="pt-BR" sz="2400" dirty="0" err="1"/>
              <a:t>Ávilla</a:t>
            </a:r>
            <a:endParaRPr lang="pt-BR" sz="2400" dirty="0"/>
          </a:p>
          <a:p>
            <a:pPr marL="0" lvl="0" indent="0">
              <a:buNone/>
            </a:pPr>
            <a:endParaRPr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984232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4" y="739550"/>
            <a:ext cx="5518011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dirty="0" smtClean="0"/>
              <a:t>Um método de identificação de emoções em textos curtos para o português do Brasil</a:t>
            </a:r>
            <a:endParaRPr lang="pt-BR" dirty="0"/>
          </a:p>
          <a:p>
            <a:pPr marL="0" lvl="0" indent="0">
              <a:buNone/>
            </a:pPr>
            <a:endParaRPr lang="pt-BR" sz="2400" dirty="0" smtClean="0"/>
          </a:p>
          <a:p>
            <a:pPr marL="0" lvl="0" indent="0">
              <a:buNone/>
            </a:pPr>
            <a:r>
              <a:rPr lang="pt-BR" sz="2400" dirty="0" smtClean="0"/>
              <a:t>Barbara </a:t>
            </a:r>
            <a:r>
              <a:rPr lang="pt-BR" sz="2400" dirty="0" err="1" smtClean="0"/>
              <a:t>Martinazzo</a:t>
            </a:r>
            <a:endParaRPr sz="2400"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284339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4" grpId="0" build="p"/>
    </p:bldLst>
  </p:timing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6685</TotalTime>
  <Words>368</Words>
  <Application>Microsoft Office PowerPoint</Application>
  <PresentationFormat>Apresentação na tela (16:9)</PresentationFormat>
  <Paragraphs>151</Paragraphs>
  <Slides>23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31" baseType="lpstr">
      <vt:lpstr>Arial</vt:lpstr>
      <vt:lpstr>Dosis Light</vt:lpstr>
      <vt:lpstr>Titillium Web</vt:lpstr>
      <vt:lpstr>Titillium Web Light</vt:lpstr>
      <vt:lpstr>Courier New</vt:lpstr>
      <vt:lpstr>Wingdings</vt:lpstr>
      <vt:lpstr>Dosis</vt:lpstr>
      <vt:lpstr>Mowbray template</vt:lpstr>
      <vt:lpstr>IDENTIFICAÇÃO DE DEPRESSÃO A PARTIR DE ANÁLISE DE TEXTOS</vt:lpstr>
      <vt:lpstr>Integrantes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Eu amo rosas. Elas são adoráveis e amorosas.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 Obrigado!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Padilla, Adriana Maria</dc:creator>
  <cp:lastModifiedBy>Fernanda</cp:lastModifiedBy>
  <cp:revision>121</cp:revision>
  <dcterms:modified xsi:type="dcterms:W3CDTF">2019-10-17T02:20:23Z</dcterms:modified>
</cp:coreProperties>
</file>