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59" r:id="rId4"/>
    <p:sldId id="260" r:id="rId5"/>
    <p:sldId id="263" r:id="rId6"/>
    <p:sldId id="285" r:id="rId7"/>
    <p:sldId id="269" r:id="rId8"/>
    <p:sldId id="286" r:id="rId9"/>
    <p:sldId id="270" r:id="rId10"/>
    <p:sldId id="271" r:id="rId11"/>
    <p:sldId id="272" r:id="rId12"/>
    <p:sldId id="274" r:id="rId13"/>
    <p:sldId id="273" r:id="rId14"/>
    <p:sldId id="281" r:id="rId15"/>
    <p:sldId id="282" r:id="rId16"/>
    <p:sldId id="283" r:id="rId17"/>
    <p:sldId id="275" r:id="rId18"/>
    <p:sldId id="276" r:id="rId19"/>
    <p:sldId id="277" r:id="rId20"/>
    <p:sldId id="279" r:id="rId21"/>
    <p:sldId id="278" r:id="rId22"/>
    <p:sldId id="280" r:id="rId23"/>
    <p:sldId id="284" r:id="rId24"/>
    <p:sldId id="287" r:id="rId25"/>
    <p:sldId id="288" r:id="rId26"/>
    <p:sldId id="290" r:id="rId27"/>
    <p:sldId id="289" r:id="rId28"/>
    <p:sldId id="291" r:id="rId29"/>
    <p:sldId id="299" r:id="rId30"/>
    <p:sldId id="292" r:id="rId31"/>
    <p:sldId id="293" r:id="rId32"/>
    <p:sldId id="294" r:id="rId33"/>
    <p:sldId id="295" r:id="rId34"/>
    <p:sldId id="296" r:id="rId35"/>
    <p:sldId id="298" r:id="rId36"/>
    <p:sldId id="297"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5" r:id="rId52"/>
    <p:sldId id="316" r:id="rId53"/>
    <p:sldId id="317" r:id="rId54"/>
    <p:sldId id="318" r:id="rId55"/>
    <p:sldId id="319" r:id="rId56"/>
    <p:sldId id="320" r:id="rId57"/>
    <p:sldId id="321" r:id="rId58"/>
    <p:sldId id="325" r:id="rId59"/>
    <p:sldId id="322" r:id="rId60"/>
    <p:sldId id="323" r:id="rId61"/>
    <p:sldId id="324" r:id="rId62"/>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595" autoAdjust="0"/>
  </p:normalViewPr>
  <p:slideViewPr>
    <p:cSldViewPr snapToGrid="0">
      <p:cViewPr varScale="1">
        <p:scale>
          <a:sx n="53" d="100"/>
          <a:sy n="53"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5A8E4-DD6E-4A75-9A93-AFD7DC1FB231}" type="datetimeFigureOut">
              <a:rPr lang="es-SV" smtClean="0"/>
              <a:t>10/08/2018</a:t>
            </a:fld>
            <a:endParaRPr lang="es-SV"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CF531-CFB9-4107-AAD6-9C30E3BE8EF0}" type="slidenum">
              <a:rPr lang="es-SV" smtClean="0"/>
              <a:t>‹Nº›</a:t>
            </a:fld>
            <a:endParaRPr lang="es-SV" dirty="0"/>
          </a:p>
        </p:txBody>
      </p:sp>
    </p:spTree>
    <p:extLst>
      <p:ext uri="{BB962C8B-B14F-4D97-AF65-F5344CB8AC3E}">
        <p14:creationId xmlns:p14="http://schemas.microsoft.com/office/powerpoint/2010/main" val="266896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7</a:t>
            </a:fld>
            <a:endParaRPr lang="es-SV" dirty="0"/>
          </a:p>
        </p:txBody>
      </p:sp>
    </p:spTree>
    <p:extLst>
      <p:ext uri="{BB962C8B-B14F-4D97-AF65-F5344CB8AC3E}">
        <p14:creationId xmlns:p14="http://schemas.microsoft.com/office/powerpoint/2010/main" val="107511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19</a:t>
            </a:fld>
            <a:endParaRPr lang="es-SV" dirty="0"/>
          </a:p>
        </p:txBody>
      </p:sp>
    </p:spTree>
    <p:extLst>
      <p:ext uri="{BB962C8B-B14F-4D97-AF65-F5344CB8AC3E}">
        <p14:creationId xmlns:p14="http://schemas.microsoft.com/office/powerpoint/2010/main" val="252150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20</a:t>
            </a:fld>
            <a:endParaRPr lang="es-SV" dirty="0"/>
          </a:p>
        </p:txBody>
      </p:sp>
    </p:spTree>
    <p:extLst>
      <p:ext uri="{BB962C8B-B14F-4D97-AF65-F5344CB8AC3E}">
        <p14:creationId xmlns:p14="http://schemas.microsoft.com/office/powerpoint/2010/main" val="288785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21</a:t>
            </a:fld>
            <a:endParaRPr lang="es-SV" dirty="0"/>
          </a:p>
        </p:txBody>
      </p:sp>
    </p:spTree>
    <p:extLst>
      <p:ext uri="{BB962C8B-B14F-4D97-AF65-F5344CB8AC3E}">
        <p14:creationId xmlns:p14="http://schemas.microsoft.com/office/powerpoint/2010/main" val="148593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22</a:t>
            </a:fld>
            <a:endParaRPr lang="es-SV" dirty="0"/>
          </a:p>
        </p:txBody>
      </p:sp>
    </p:spTree>
    <p:extLst>
      <p:ext uri="{BB962C8B-B14F-4D97-AF65-F5344CB8AC3E}">
        <p14:creationId xmlns:p14="http://schemas.microsoft.com/office/powerpoint/2010/main" val="21059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Ejemplo:</a:t>
            </a:r>
            <a:br>
              <a:rPr lang="es-SV" dirty="0" smtClean="0"/>
            </a:br>
            <a:r>
              <a:rPr lang="es-SV" dirty="0" smtClean="0"/>
              <a:t/>
            </a:r>
            <a:br>
              <a:rPr lang="es-SV" dirty="0" smtClean="0"/>
            </a:br>
            <a:r>
              <a:rPr lang="es-SV" dirty="0" smtClean="0"/>
              <a:t>https://pokeapi.co/</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23</a:t>
            </a:fld>
            <a:endParaRPr lang="es-SV" dirty="0"/>
          </a:p>
        </p:txBody>
      </p:sp>
    </p:spTree>
    <p:extLst>
      <p:ext uri="{BB962C8B-B14F-4D97-AF65-F5344CB8AC3E}">
        <p14:creationId xmlns:p14="http://schemas.microsoft.com/office/powerpoint/2010/main" val="1730038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24</a:t>
            </a:fld>
            <a:endParaRPr lang="es-SV" dirty="0"/>
          </a:p>
        </p:txBody>
      </p:sp>
    </p:spTree>
    <p:extLst>
      <p:ext uri="{BB962C8B-B14F-4D97-AF65-F5344CB8AC3E}">
        <p14:creationId xmlns:p14="http://schemas.microsoft.com/office/powerpoint/2010/main" val="422429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25</a:t>
            </a:fld>
            <a:endParaRPr lang="es-SV" dirty="0"/>
          </a:p>
        </p:txBody>
      </p:sp>
    </p:spTree>
    <p:extLst>
      <p:ext uri="{BB962C8B-B14F-4D97-AF65-F5344CB8AC3E}">
        <p14:creationId xmlns:p14="http://schemas.microsoft.com/office/powerpoint/2010/main" val="213413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Explicar</a:t>
            </a:r>
            <a:r>
              <a:rPr lang="es-SV" baseline="0" dirty="0" smtClean="0"/>
              <a:t> el proceso de una transacción entre 2 cuentas bancarias, en la cual se transfiere dinero de una a ella a otra.</a:t>
            </a:r>
          </a:p>
          <a:p>
            <a:endParaRPr lang="es-SV" baseline="0" dirty="0" smtClean="0"/>
          </a:p>
          <a:p>
            <a:r>
              <a:rPr lang="es-SV" baseline="0" dirty="0" smtClean="0"/>
              <a:t>Antes.</a:t>
            </a:r>
          </a:p>
          <a:p>
            <a:r>
              <a:rPr lang="es-SV" baseline="0" dirty="0" smtClean="0"/>
              <a:t>Cuenta de A $1000;</a:t>
            </a:r>
          </a:p>
          <a:p>
            <a:r>
              <a:rPr lang="es-SV" baseline="0" dirty="0" smtClean="0"/>
              <a:t>Cuenta de B $50;</a:t>
            </a:r>
          </a:p>
          <a:p>
            <a:endParaRPr lang="es-SV" baseline="0" dirty="0" smtClean="0"/>
          </a:p>
          <a:p>
            <a:r>
              <a:rPr lang="es-SV" baseline="0" dirty="0" smtClean="0"/>
              <a:t>Después.</a:t>
            </a:r>
          </a:p>
          <a:p>
            <a:r>
              <a:rPr lang="es-SV" baseline="0" dirty="0" smtClean="0"/>
              <a:t>Cuenta de A $500;</a:t>
            </a:r>
          </a:p>
          <a:p>
            <a:r>
              <a:rPr lang="es-SV" baseline="0" dirty="0" smtClean="0"/>
              <a:t>Cuenta de B $550;</a:t>
            </a:r>
          </a:p>
          <a:p>
            <a:endParaRPr lang="es-SV" baseline="0" dirty="0" smtClean="0"/>
          </a:p>
          <a:p>
            <a:r>
              <a:rPr lang="es-SV" baseline="0" dirty="0" smtClean="0"/>
              <a:t>Ejemplo. Transacción Bancaria para un Retiro.</a:t>
            </a:r>
          </a:p>
          <a:p>
            <a:endParaRPr lang="es-SV" baseline="0" dirty="0" smtClean="0"/>
          </a:p>
          <a:p>
            <a:r>
              <a:rPr lang="es-SV" baseline="0" dirty="0" smtClean="0"/>
              <a:t>- Consultar la cuenta (A)</a:t>
            </a:r>
          </a:p>
          <a:p>
            <a:r>
              <a:rPr lang="es-SV" baseline="0" dirty="0" smtClean="0"/>
              <a:t>- Obtener Balance Actual.</a:t>
            </a:r>
          </a:p>
          <a:p>
            <a:r>
              <a:rPr lang="es-SV" baseline="0" dirty="0" smtClean="0"/>
              <a:t>- Generar Nuevo Balance = Balance Viejo - $500 (Enviar a Cuenta B)</a:t>
            </a:r>
          </a:p>
          <a:p>
            <a:r>
              <a:rPr lang="es-SV" baseline="0" dirty="0" smtClean="0"/>
              <a:t>- Balance Actual = Nuevo Balance Generado</a:t>
            </a:r>
          </a:p>
          <a:p>
            <a:r>
              <a:rPr lang="es-SV" baseline="0" dirty="0" smtClean="0"/>
              <a:t>- Cerrar Consulta</a:t>
            </a:r>
          </a:p>
          <a:p>
            <a:endParaRPr lang="es-SV" baseline="0" dirty="0" smtClean="0"/>
          </a:p>
          <a:p>
            <a:endParaRPr lang="es-SV" baseline="0" dirty="0" smtClean="0"/>
          </a:p>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26</a:t>
            </a:fld>
            <a:endParaRPr lang="es-SV" dirty="0"/>
          </a:p>
        </p:txBody>
      </p:sp>
    </p:spTree>
    <p:extLst>
      <p:ext uri="{BB962C8B-B14F-4D97-AF65-F5344CB8AC3E}">
        <p14:creationId xmlns:p14="http://schemas.microsoft.com/office/powerpoint/2010/main" val="207908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27</a:t>
            </a:fld>
            <a:endParaRPr lang="es-SV" dirty="0"/>
          </a:p>
        </p:txBody>
      </p:sp>
    </p:spTree>
    <p:extLst>
      <p:ext uri="{BB962C8B-B14F-4D97-AF65-F5344CB8AC3E}">
        <p14:creationId xmlns:p14="http://schemas.microsoft.com/office/powerpoint/2010/main" val="2953809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28</a:t>
            </a:fld>
            <a:endParaRPr lang="es-SV" dirty="0"/>
          </a:p>
        </p:txBody>
      </p:sp>
    </p:spTree>
    <p:extLst>
      <p:ext uri="{BB962C8B-B14F-4D97-AF65-F5344CB8AC3E}">
        <p14:creationId xmlns:p14="http://schemas.microsoft.com/office/powerpoint/2010/main" val="232003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8</a:t>
            </a:fld>
            <a:endParaRPr lang="es-SV" dirty="0"/>
          </a:p>
        </p:txBody>
      </p:sp>
    </p:spTree>
    <p:extLst>
      <p:ext uri="{BB962C8B-B14F-4D97-AF65-F5344CB8AC3E}">
        <p14:creationId xmlns:p14="http://schemas.microsoft.com/office/powerpoint/2010/main" val="1846576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29</a:t>
            </a:fld>
            <a:endParaRPr lang="es-SV" dirty="0"/>
          </a:p>
        </p:txBody>
      </p:sp>
    </p:spTree>
    <p:extLst>
      <p:ext uri="{BB962C8B-B14F-4D97-AF65-F5344CB8AC3E}">
        <p14:creationId xmlns:p14="http://schemas.microsoft.com/office/powerpoint/2010/main" val="2472962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30</a:t>
            </a:fld>
            <a:endParaRPr lang="es-SV" dirty="0"/>
          </a:p>
        </p:txBody>
      </p:sp>
    </p:spTree>
    <p:extLst>
      <p:ext uri="{BB962C8B-B14F-4D97-AF65-F5344CB8AC3E}">
        <p14:creationId xmlns:p14="http://schemas.microsoft.com/office/powerpoint/2010/main" val="1604657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31</a:t>
            </a:fld>
            <a:endParaRPr lang="es-SV" dirty="0"/>
          </a:p>
        </p:txBody>
      </p:sp>
    </p:spTree>
    <p:extLst>
      <p:ext uri="{BB962C8B-B14F-4D97-AF65-F5344CB8AC3E}">
        <p14:creationId xmlns:p14="http://schemas.microsoft.com/office/powerpoint/2010/main" val="147465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32</a:t>
            </a:fld>
            <a:endParaRPr lang="es-SV" dirty="0"/>
          </a:p>
        </p:txBody>
      </p:sp>
    </p:spTree>
    <p:extLst>
      <p:ext uri="{BB962C8B-B14F-4D97-AF65-F5344CB8AC3E}">
        <p14:creationId xmlns:p14="http://schemas.microsoft.com/office/powerpoint/2010/main" val="3634816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33</a:t>
            </a:fld>
            <a:endParaRPr lang="es-SV" dirty="0"/>
          </a:p>
        </p:txBody>
      </p:sp>
    </p:spTree>
    <p:extLst>
      <p:ext uri="{BB962C8B-B14F-4D97-AF65-F5344CB8AC3E}">
        <p14:creationId xmlns:p14="http://schemas.microsoft.com/office/powerpoint/2010/main" val="67324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34</a:t>
            </a:fld>
            <a:endParaRPr lang="es-SV" dirty="0"/>
          </a:p>
        </p:txBody>
      </p:sp>
    </p:spTree>
    <p:extLst>
      <p:ext uri="{BB962C8B-B14F-4D97-AF65-F5344CB8AC3E}">
        <p14:creationId xmlns:p14="http://schemas.microsoft.com/office/powerpoint/2010/main" val="3708199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35</a:t>
            </a:fld>
            <a:endParaRPr lang="es-SV" dirty="0"/>
          </a:p>
        </p:txBody>
      </p:sp>
    </p:spTree>
    <p:extLst>
      <p:ext uri="{BB962C8B-B14F-4D97-AF65-F5344CB8AC3E}">
        <p14:creationId xmlns:p14="http://schemas.microsoft.com/office/powerpoint/2010/main" val="53111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36</a:t>
            </a:fld>
            <a:endParaRPr lang="es-SV" dirty="0"/>
          </a:p>
        </p:txBody>
      </p:sp>
    </p:spTree>
    <p:extLst>
      <p:ext uri="{BB962C8B-B14F-4D97-AF65-F5344CB8AC3E}">
        <p14:creationId xmlns:p14="http://schemas.microsoft.com/office/powerpoint/2010/main" val="3587465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37</a:t>
            </a:fld>
            <a:endParaRPr lang="es-SV" dirty="0"/>
          </a:p>
        </p:txBody>
      </p:sp>
    </p:spTree>
    <p:extLst>
      <p:ext uri="{BB962C8B-B14F-4D97-AF65-F5344CB8AC3E}">
        <p14:creationId xmlns:p14="http://schemas.microsoft.com/office/powerpoint/2010/main" val="258004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38</a:t>
            </a:fld>
            <a:endParaRPr lang="es-SV" dirty="0"/>
          </a:p>
        </p:txBody>
      </p:sp>
    </p:spTree>
    <p:extLst>
      <p:ext uri="{BB962C8B-B14F-4D97-AF65-F5344CB8AC3E}">
        <p14:creationId xmlns:p14="http://schemas.microsoft.com/office/powerpoint/2010/main" val="386862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Información Extra:</a:t>
            </a:r>
            <a:br>
              <a:rPr lang="es-SV" dirty="0" smtClean="0"/>
            </a:br>
            <a:r>
              <a:rPr lang="es-SV" dirty="0" smtClean="0"/>
              <a:t/>
            </a:r>
            <a:br>
              <a:rPr lang="es-SV" dirty="0" smtClean="0"/>
            </a:br>
            <a:r>
              <a:rPr lang="es-SV" sz="1200" b="1" i="0" kern="1200" dirty="0" smtClean="0">
                <a:solidFill>
                  <a:schemeClr val="tx1"/>
                </a:solidFill>
                <a:effectLst/>
                <a:latin typeface="+mn-lt"/>
                <a:ea typeface="+mn-ea"/>
                <a:cs typeface="+mn-cs"/>
              </a:rPr>
              <a:t>Almacenamiento Primario</a:t>
            </a:r>
            <a:r>
              <a:rPr lang="es-SV" sz="1200" b="0" i="0" kern="1200" dirty="0" smtClean="0">
                <a:solidFill>
                  <a:schemeClr val="tx1"/>
                </a:solidFill>
                <a:effectLst/>
                <a:latin typeface="+mn-lt"/>
                <a:ea typeface="+mn-ea"/>
                <a:cs typeface="+mn-cs"/>
              </a:rPr>
              <a:t>, en el cual interviene la memoria de la computadora, ya que es el espacio que tenemos disponible para guardar toda la información que introducimos; siempre y cuando tenga un suministro constante de energía eléctrica, ya que de no ser así toda esa información se pierde.</a:t>
            </a:r>
          </a:p>
          <a:p>
            <a:endParaRPr lang="es-SV" sz="1200" b="0" i="0" kern="1200" dirty="0" smtClean="0">
              <a:solidFill>
                <a:schemeClr val="tx1"/>
              </a:solidFill>
              <a:effectLst/>
              <a:latin typeface="+mn-lt"/>
              <a:ea typeface="+mn-ea"/>
              <a:cs typeface="+mn-cs"/>
            </a:endParaRPr>
          </a:p>
          <a:p>
            <a:r>
              <a:rPr lang="es-SV" dirty="0" smtClean="0"/>
              <a:t>Al</a:t>
            </a:r>
            <a:r>
              <a:rPr lang="es-SV" b="1" dirty="0" smtClean="0"/>
              <a:t>macenamiento Secundario</a:t>
            </a:r>
            <a:r>
              <a:rPr lang="es-SV" dirty="0" smtClean="0"/>
              <a:t>, el cual consiste en almacenar la información en forma permanente hasta que el usuario lo requiera</a:t>
            </a: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12</a:t>
            </a:fld>
            <a:endParaRPr lang="es-SV" dirty="0"/>
          </a:p>
        </p:txBody>
      </p:sp>
    </p:spTree>
    <p:extLst>
      <p:ext uri="{BB962C8B-B14F-4D97-AF65-F5344CB8AC3E}">
        <p14:creationId xmlns:p14="http://schemas.microsoft.com/office/powerpoint/2010/main" val="3634068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39</a:t>
            </a:fld>
            <a:endParaRPr lang="es-SV" dirty="0"/>
          </a:p>
        </p:txBody>
      </p:sp>
    </p:spTree>
    <p:extLst>
      <p:ext uri="{BB962C8B-B14F-4D97-AF65-F5344CB8AC3E}">
        <p14:creationId xmlns:p14="http://schemas.microsoft.com/office/powerpoint/2010/main" val="1398524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40</a:t>
            </a:fld>
            <a:endParaRPr lang="es-SV" dirty="0"/>
          </a:p>
        </p:txBody>
      </p:sp>
    </p:spTree>
    <p:extLst>
      <p:ext uri="{BB962C8B-B14F-4D97-AF65-F5344CB8AC3E}">
        <p14:creationId xmlns:p14="http://schemas.microsoft.com/office/powerpoint/2010/main" val="1807058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41</a:t>
            </a:fld>
            <a:endParaRPr lang="es-SV" dirty="0"/>
          </a:p>
        </p:txBody>
      </p:sp>
    </p:spTree>
    <p:extLst>
      <p:ext uri="{BB962C8B-B14F-4D97-AF65-F5344CB8AC3E}">
        <p14:creationId xmlns:p14="http://schemas.microsoft.com/office/powerpoint/2010/main" val="2868221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42</a:t>
            </a:fld>
            <a:endParaRPr lang="es-SV" dirty="0"/>
          </a:p>
        </p:txBody>
      </p:sp>
    </p:spTree>
    <p:extLst>
      <p:ext uri="{BB962C8B-B14F-4D97-AF65-F5344CB8AC3E}">
        <p14:creationId xmlns:p14="http://schemas.microsoft.com/office/powerpoint/2010/main" val="1596998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43</a:t>
            </a:fld>
            <a:endParaRPr lang="es-SV" dirty="0"/>
          </a:p>
        </p:txBody>
      </p:sp>
    </p:spTree>
    <p:extLst>
      <p:ext uri="{BB962C8B-B14F-4D97-AF65-F5344CB8AC3E}">
        <p14:creationId xmlns:p14="http://schemas.microsoft.com/office/powerpoint/2010/main" val="722012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44</a:t>
            </a:fld>
            <a:endParaRPr lang="es-SV" dirty="0"/>
          </a:p>
        </p:txBody>
      </p:sp>
    </p:spTree>
    <p:extLst>
      <p:ext uri="{BB962C8B-B14F-4D97-AF65-F5344CB8AC3E}">
        <p14:creationId xmlns:p14="http://schemas.microsoft.com/office/powerpoint/2010/main" val="158574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45</a:t>
            </a:fld>
            <a:endParaRPr lang="es-SV" dirty="0"/>
          </a:p>
        </p:txBody>
      </p:sp>
    </p:spTree>
    <p:extLst>
      <p:ext uri="{BB962C8B-B14F-4D97-AF65-F5344CB8AC3E}">
        <p14:creationId xmlns:p14="http://schemas.microsoft.com/office/powerpoint/2010/main" val="228801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46</a:t>
            </a:fld>
            <a:endParaRPr lang="es-SV" dirty="0"/>
          </a:p>
        </p:txBody>
      </p:sp>
    </p:spTree>
    <p:extLst>
      <p:ext uri="{BB962C8B-B14F-4D97-AF65-F5344CB8AC3E}">
        <p14:creationId xmlns:p14="http://schemas.microsoft.com/office/powerpoint/2010/main" val="1139607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47</a:t>
            </a:fld>
            <a:endParaRPr lang="es-SV" dirty="0"/>
          </a:p>
        </p:txBody>
      </p:sp>
    </p:spTree>
    <p:extLst>
      <p:ext uri="{BB962C8B-B14F-4D97-AF65-F5344CB8AC3E}">
        <p14:creationId xmlns:p14="http://schemas.microsoft.com/office/powerpoint/2010/main" val="4240542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48</a:t>
            </a:fld>
            <a:endParaRPr lang="es-SV" dirty="0"/>
          </a:p>
        </p:txBody>
      </p:sp>
    </p:spTree>
    <p:extLst>
      <p:ext uri="{BB962C8B-B14F-4D97-AF65-F5344CB8AC3E}">
        <p14:creationId xmlns:p14="http://schemas.microsoft.com/office/powerpoint/2010/main" val="283641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Información Extra:</a:t>
            </a:r>
            <a:br>
              <a:rPr lang="es-SV" dirty="0" smtClean="0"/>
            </a:br>
            <a:r>
              <a:rPr lang="es-SV" dirty="0" smtClean="0"/>
              <a:t/>
            </a:r>
            <a:br>
              <a:rPr lang="es-SV" dirty="0" smtClean="0"/>
            </a:br>
            <a:r>
              <a:rPr lang="es-SV" dirty="0" smtClean="0"/>
              <a:t>Las empresas IBM y </a:t>
            </a:r>
            <a:r>
              <a:rPr lang="es-SV" dirty="0" err="1" smtClean="0"/>
              <a:t>Trek</a:t>
            </a:r>
            <a:r>
              <a:rPr lang="es-SV" dirty="0" smtClean="0"/>
              <a:t> </a:t>
            </a:r>
            <a:r>
              <a:rPr lang="es-SV" dirty="0" err="1" smtClean="0"/>
              <a:t>Technology</a:t>
            </a:r>
            <a:r>
              <a:rPr lang="es-SV" dirty="0" smtClean="0"/>
              <a:t> fueron las primeras en vender unidades de memoria USB en el 2000. Gracias a su reducido tamaño, además de la facilidad con la que se puede acceder a la información, los pendrives gozan hoy de una inmensa popularidad. </a:t>
            </a: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13</a:t>
            </a:fld>
            <a:endParaRPr lang="es-SV" dirty="0"/>
          </a:p>
        </p:txBody>
      </p:sp>
    </p:spTree>
    <p:extLst>
      <p:ext uri="{BB962C8B-B14F-4D97-AF65-F5344CB8AC3E}">
        <p14:creationId xmlns:p14="http://schemas.microsoft.com/office/powerpoint/2010/main" val="3810323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49</a:t>
            </a:fld>
            <a:endParaRPr lang="es-SV" dirty="0"/>
          </a:p>
        </p:txBody>
      </p:sp>
    </p:spTree>
    <p:extLst>
      <p:ext uri="{BB962C8B-B14F-4D97-AF65-F5344CB8AC3E}">
        <p14:creationId xmlns:p14="http://schemas.microsoft.com/office/powerpoint/2010/main" val="875049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50</a:t>
            </a:fld>
            <a:endParaRPr lang="es-SV" dirty="0"/>
          </a:p>
        </p:txBody>
      </p:sp>
    </p:spTree>
    <p:extLst>
      <p:ext uri="{BB962C8B-B14F-4D97-AF65-F5344CB8AC3E}">
        <p14:creationId xmlns:p14="http://schemas.microsoft.com/office/powerpoint/2010/main" val="388030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51</a:t>
            </a:fld>
            <a:endParaRPr lang="es-SV" dirty="0"/>
          </a:p>
        </p:txBody>
      </p:sp>
    </p:spTree>
    <p:extLst>
      <p:ext uri="{BB962C8B-B14F-4D97-AF65-F5344CB8AC3E}">
        <p14:creationId xmlns:p14="http://schemas.microsoft.com/office/powerpoint/2010/main" val="111430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52</a:t>
            </a:fld>
            <a:endParaRPr lang="es-SV" dirty="0"/>
          </a:p>
        </p:txBody>
      </p:sp>
    </p:spTree>
    <p:extLst>
      <p:ext uri="{BB962C8B-B14F-4D97-AF65-F5344CB8AC3E}">
        <p14:creationId xmlns:p14="http://schemas.microsoft.com/office/powerpoint/2010/main" val="1108001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53</a:t>
            </a:fld>
            <a:endParaRPr lang="es-SV" dirty="0"/>
          </a:p>
        </p:txBody>
      </p:sp>
    </p:spTree>
    <p:extLst>
      <p:ext uri="{BB962C8B-B14F-4D97-AF65-F5344CB8AC3E}">
        <p14:creationId xmlns:p14="http://schemas.microsoft.com/office/powerpoint/2010/main" val="3446957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54</a:t>
            </a:fld>
            <a:endParaRPr lang="es-SV" dirty="0"/>
          </a:p>
        </p:txBody>
      </p:sp>
    </p:spTree>
    <p:extLst>
      <p:ext uri="{BB962C8B-B14F-4D97-AF65-F5344CB8AC3E}">
        <p14:creationId xmlns:p14="http://schemas.microsoft.com/office/powerpoint/2010/main" val="771737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55</a:t>
            </a:fld>
            <a:endParaRPr lang="es-SV" dirty="0"/>
          </a:p>
        </p:txBody>
      </p:sp>
    </p:spTree>
    <p:extLst>
      <p:ext uri="{BB962C8B-B14F-4D97-AF65-F5344CB8AC3E}">
        <p14:creationId xmlns:p14="http://schemas.microsoft.com/office/powerpoint/2010/main" val="622244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56</a:t>
            </a:fld>
            <a:endParaRPr lang="es-SV" dirty="0"/>
          </a:p>
        </p:txBody>
      </p:sp>
    </p:spTree>
    <p:extLst>
      <p:ext uri="{BB962C8B-B14F-4D97-AF65-F5344CB8AC3E}">
        <p14:creationId xmlns:p14="http://schemas.microsoft.com/office/powerpoint/2010/main" val="1675641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57</a:t>
            </a:fld>
            <a:endParaRPr lang="es-SV" dirty="0"/>
          </a:p>
        </p:txBody>
      </p:sp>
    </p:spTree>
    <p:extLst>
      <p:ext uri="{BB962C8B-B14F-4D97-AF65-F5344CB8AC3E}">
        <p14:creationId xmlns:p14="http://schemas.microsoft.com/office/powerpoint/2010/main" val="2350847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58</a:t>
            </a:fld>
            <a:endParaRPr lang="es-SV" dirty="0"/>
          </a:p>
        </p:txBody>
      </p:sp>
    </p:spTree>
    <p:extLst>
      <p:ext uri="{BB962C8B-B14F-4D97-AF65-F5344CB8AC3E}">
        <p14:creationId xmlns:p14="http://schemas.microsoft.com/office/powerpoint/2010/main" val="147376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14</a:t>
            </a:fld>
            <a:endParaRPr lang="es-SV" dirty="0"/>
          </a:p>
        </p:txBody>
      </p:sp>
    </p:spTree>
    <p:extLst>
      <p:ext uri="{BB962C8B-B14F-4D97-AF65-F5344CB8AC3E}">
        <p14:creationId xmlns:p14="http://schemas.microsoft.com/office/powerpoint/2010/main" val="1230209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59</a:t>
            </a:fld>
            <a:endParaRPr lang="es-SV" dirty="0"/>
          </a:p>
        </p:txBody>
      </p:sp>
    </p:spTree>
    <p:extLst>
      <p:ext uri="{BB962C8B-B14F-4D97-AF65-F5344CB8AC3E}">
        <p14:creationId xmlns:p14="http://schemas.microsoft.com/office/powerpoint/2010/main" val="178165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60</a:t>
            </a:fld>
            <a:endParaRPr lang="es-SV" dirty="0"/>
          </a:p>
        </p:txBody>
      </p:sp>
    </p:spTree>
    <p:extLst>
      <p:ext uri="{BB962C8B-B14F-4D97-AF65-F5344CB8AC3E}">
        <p14:creationId xmlns:p14="http://schemas.microsoft.com/office/powerpoint/2010/main" val="2108933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61</a:t>
            </a:fld>
            <a:endParaRPr lang="es-SV" dirty="0"/>
          </a:p>
        </p:txBody>
      </p:sp>
    </p:spTree>
    <p:extLst>
      <p:ext uri="{BB962C8B-B14F-4D97-AF65-F5344CB8AC3E}">
        <p14:creationId xmlns:p14="http://schemas.microsoft.com/office/powerpoint/2010/main" val="402935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Ejemplos:</a:t>
            </a:r>
            <a:br>
              <a:rPr lang="es-SV" dirty="0" smtClean="0"/>
            </a:br>
            <a:r>
              <a:rPr lang="es-SV" dirty="0" smtClean="0"/>
              <a:t>Oracle, </a:t>
            </a:r>
            <a:r>
              <a:rPr lang="es-SV" dirty="0" err="1" smtClean="0"/>
              <a:t>PostgreSQL</a:t>
            </a:r>
            <a:r>
              <a:rPr lang="es-SV" dirty="0" smtClean="0"/>
              <a:t>, </a:t>
            </a:r>
            <a:r>
              <a:rPr lang="es-SV" dirty="0" err="1" smtClean="0"/>
              <a:t>MySQL</a:t>
            </a:r>
            <a:r>
              <a:rPr lang="es-SV" dirty="0" smtClean="0"/>
              <a:t>,</a:t>
            </a:r>
            <a:r>
              <a:rPr lang="es-SV" baseline="0" dirty="0" smtClean="0"/>
              <a:t> Microsoft SQL, </a:t>
            </a: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15</a:t>
            </a:fld>
            <a:endParaRPr lang="es-SV" dirty="0"/>
          </a:p>
        </p:txBody>
      </p:sp>
    </p:spTree>
    <p:extLst>
      <p:ext uri="{BB962C8B-B14F-4D97-AF65-F5344CB8AC3E}">
        <p14:creationId xmlns:p14="http://schemas.microsoft.com/office/powerpoint/2010/main" val="412928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err="1" smtClean="0"/>
              <a:t>MongoDB</a:t>
            </a:r>
            <a:r>
              <a:rPr lang="es-SV" dirty="0" smtClean="0"/>
              <a:t>, REDIS, </a:t>
            </a:r>
            <a:r>
              <a:rPr lang="es-SV" dirty="0" err="1" smtClean="0"/>
              <a:t>CouchDB</a:t>
            </a:r>
            <a:r>
              <a:rPr lang="es-SV" u="sng" dirty="0" smtClean="0"/>
              <a:t>.</a:t>
            </a:r>
          </a:p>
          <a:p>
            <a:endParaRPr lang="es-SV" u="sng" dirty="0" smtClean="0"/>
          </a:p>
          <a:p>
            <a:r>
              <a:rPr lang="es-SV" u="none" dirty="0" smtClean="0"/>
              <a:t>Dato Importante: </a:t>
            </a:r>
          </a:p>
          <a:p>
            <a:endParaRPr lang="es-SV" u="none" dirty="0" smtClean="0"/>
          </a:p>
          <a:p>
            <a:r>
              <a:rPr lang="es-SV" u="none" dirty="0" err="1" smtClean="0"/>
              <a:t>Databases</a:t>
            </a:r>
            <a:r>
              <a:rPr lang="es-SV" u="none" dirty="0" smtClean="0"/>
              <a:t> Relacionales usan SQL, mientras que en las </a:t>
            </a:r>
            <a:r>
              <a:rPr lang="es-SV" u="none" dirty="0" err="1" smtClean="0"/>
              <a:t>Databases</a:t>
            </a:r>
            <a:r>
              <a:rPr lang="es-SV" u="none" dirty="0" smtClean="0"/>
              <a:t> no Relacionales se usa JavaScript.</a:t>
            </a:r>
            <a:endParaRPr lang="es-SV" u="none"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16</a:t>
            </a:fld>
            <a:endParaRPr lang="es-SV" dirty="0"/>
          </a:p>
        </p:txBody>
      </p:sp>
    </p:spTree>
    <p:extLst>
      <p:ext uri="{BB962C8B-B14F-4D97-AF65-F5344CB8AC3E}">
        <p14:creationId xmlns:p14="http://schemas.microsoft.com/office/powerpoint/2010/main" val="160758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17</a:t>
            </a:fld>
            <a:endParaRPr lang="es-SV" dirty="0"/>
          </a:p>
        </p:txBody>
      </p:sp>
    </p:spTree>
    <p:extLst>
      <p:ext uri="{BB962C8B-B14F-4D97-AF65-F5344CB8AC3E}">
        <p14:creationId xmlns:p14="http://schemas.microsoft.com/office/powerpoint/2010/main" val="303980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smtClean="0"/>
              <a:t/>
            </a:r>
            <a:br>
              <a:rPr lang="es-SV" dirty="0" smtClean="0"/>
            </a:br>
            <a:endParaRPr lang="es-SV" dirty="0"/>
          </a:p>
        </p:txBody>
      </p:sp>
      <p:sp>
        <p:nvSpPr>
          <p:cNvPr id="4" name="Marcador de número de diapositiva 3"/>
          <p:cNvSpPr>
            <a:spLocks noGrp="1"/>
          </p:cNvSpPr>
          <p:nvPr>
            <p:ph type="sldNum" sz="quarter" idx="10"/>
          </p:nvPr>
        </p:nvSpPr>
        <p:spPr/>
        <p:txBody>
          <a:bodyPr/>
          <a:lstStyle/>
          <a:p>
            <a:fld id="{C5ACF531-CFB9-4107-AAD6-9C30E3BE8EF0}" type="slidenum">
              <a:rPr lang="es-SV" smtClean="0"/>
              <a:t>18</a:t>
            </a:fld>
            <a:endParaRPr lang="es-SV" dirty="0"/>
          </a:p>
        </p:txBody>
      </p:sp>
    </p:spTree>
    <p:extLst>
      <p:ext uri="{BB962C8B-B14F-4D97-AF65-F5344CB8AC3E}">
        <p14:creationId xmlns:p14="http://schemas.microsoft.com/office/powerpoint/2010/main" val="303823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SV"/>
          </a:p>
        </p:txBody>
      </p:sp>
      <p:sp>
        <p:nvSpPr>
          <p:cNvPr id="4" name="Marcador de fecha 3"/>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11"/>
          </p:nvPr>
        </p:nvSpPr>
        <p:spPr/>
        <p:txBody>
          <a:bodyPr/>
          <a:lstStyle/>
          <a:p>
            <a:endParaRPr lang="es-SV" dirty="0"/>
          </a:p>
        </p:txBody>
      </p:sp>
      <p:sp>
        <p:nvSpPr>
          <p:cNvPr id="6" name="Marcador de número de diapositiva 5"/>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19866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11"/>
          </p:nvPr>
        </p:nvSpPr>
        <p:spPr/>
        <p:txBody>
          <a:bodyPr/>
          <a:lstStyle/>
          <a:p>
            <a:endParaRPr lang="es-SV" dirty="0"/>
          </a:p>
        </p:txBody>
      </p:sp>
      <p:sp>
        <p:nvSpPr>
          <p:cNvPr id="6" name="Marcador de número de diapositiva 5"/>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12088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11"/>
          </p:nvPr>
        </p:nvSpPr>
        <p:spPr/>
        <p:txBody>
          <a:bodyPr/>
          <a:lstStyle/>
          <a:p>
            <a:endParaRPr lang="es-SV" dirty="0"/>
          </a:p>
        </p:txBody>
      </p:sp>
      <p:sp>
        <p:nvSpPr>
          <p:cNvPr id="6" name="Marcador de número de diapositiva 5"/>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424521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11"/>
          </p:nvPr>
        </p:nvSpPr>
        <p:spPr/>
        <p:txBody>
          <a:bodyPr/>
          <a:lstStyle/>
          <a:p>
            <a:endParaRPr lang="es-SV" dirty="0"/>
          </a:p>
        </p:txBody>
      </p:sp>
      <p:sp>
        <p:nvSpPr>
          <p:cNvPr id="6" name="Marcador de número de diapositiva 5"/>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241674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11"/>
          </p:nvPr>
        </p:nvSpPr>
        <p:spPr/>
        <p:txBody>
          <a:bodyPr/>
          <a:lstStyle/>
          <a:p>
            <a:endParaRPr lang="es-SV" dirty="0"/>
          </a:p>
        </p:txBody>
      </p:sp>
      <p:sp>
        <p:nvSpPr>
          <p:cNvPr id="6" name="Marcador de número de diapositiva 5"/>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51811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fecha 4"/>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6" name="Marcador de pie de página 5"/>
          <p:cNvSpPr>
            <a:spLocks noGrp="1"/>
          </p:cNvSpPr>
          <p:nvPr>
            <p:ph type="ftr" sz="quarter" idx="11"/>
          </p:nvPr>
        </p:nvSpPr>
        <p:spPr/>
        <p:txBody>
          <a:bodyPr/>
          <a:lstStyle/>
          <a:p>
            <a:endParaRPr lang="es-SV" dirty="0"/>
          </a:p>
        </p:txBody>
      </p:sp>
      <p:sp>
        <p:nvSpPr>
          <p:cNvPr id="7" name="Marcador de número de diapositiva 6"/>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53035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Marcador de fecha 6"/>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8" name="Marcador de pie de página 7"/>
          <p:cNvSpPr>
            <a:spLocks noGrp="1"/>
          </p:cNvSpPr>
          <p:nvPr>
            <p:ph type="ftr" sz="quarter" idx="11"/>
          </p:nvPr>
        </p:nvSpPr>
        <p:spPr/>
        <p:txBody>
          <a:bodyPr/>
          <a:lstStyle/>
          <a:p>
            <a:endParaRPr lang="es-SV" dirty="0"/>
          </a:p>
        </p:txBody>
      </p:sp>
      <p:sp>
        <p:nvSpPr>
          <p:cNvPr id="9" name="Marcador de número de diapositiva 8"/>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403002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fecha 2"/>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4" name="Marcador de pie de página 3"/>
          <p:cNvSpPr>
            <a:spLocks noGrp="1"/>
          </p:cNvSpPr>
          <p:nvPr>
            <p:ph type="ftr" sz="quarter" idx="11"/>
          </p:nvPr>
        </p:nvSpPr>
        <p:spPr/>
        <p:txBody>
          <a:bodyPr/>
          <a:lstStyle/>
          <a:p>
            <a:endParaRPr lang="es-SV" dirty="0"/>
          </a:p>
        </p:txBody>
      </p:sp>
      <p:sp>
        <p:nvSpPr>
          <p:cNvPr id="5" name="Marcador de número de diapositiva 4"/>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246008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3" name="Marcador de pie de página 2"/>
          <p:cNvSpPr>
            <a:spLocks noGrp="1"/>
          </p:cNvSpPr>
          <p:nvPr>
            <p:ph type="ftr" sz="quarter" idx="11"/>
          </p:nvPr>
        </p:nvSpPr>
        <p:spPr/>
        <p:txBody>
          <a:bodyPr/>
          <a:lstStyle/>
          <a:p>
            <a:endParaRPr lang="es-SV" dirty="0"/>
          </a:p>
        </p:txBody>
      </p:sp>
      <p:sp>
        <p:nvSpPr>
          <p:cNvPr id="4" name="Marcador de número de diapositiva 3"/>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344122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6" name="Marcador de pie de página 5"/>
          <p:cNvSpPr>
            <a:spLocks noGrp="1"/>
          </p:cNvSpPr>
          <p:nvPr>
            <p:ph type="ftr" sz="quarter" idx="11"/>
          </p:nvPr>
        </p:nvSpPr>
        <p:spPr/>
        <p:txBody>
          <a:bodyPr/>
          <a:lstStyle/>
          <a:p>
            <a:endParaRPr lang="es-SV" dirty="0"/>
          </a:p>
        </p:txBody>
      </p:sp>
      <p:sp>
        <p:nvSpPr>
          <p:cNvPr id="7" name="Marcador de número de diapositiva 6"/>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224199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34EBA04-2641-4F71-8E5B-7015038C3A19}" type="datetimeFigureOut">
              <a:rPr lang="es-SV" smtClean="0"/>
              <a:t>10/08/2018</a:t>
            </a:fld>
            <a:endParaRPr lang="es-SV" dirty="0"/>
          </a:p>
        </p:txBody>
      </p:sp>
      <p:sp>
        <p:nvSpPr>
          <p:cNvPr id="6" name="Marcador de pie de página 5"/>
          <p:cNvSpPr>
            <a:spLocks noGrp="1"/>
          </p:cNvSpPr>
          <p:nvPr>
            <p:ph type="ftr" sz="quarter" idx="11"/>
          </p:nvPr>
        </p:nvSpPr>
        <p:spPr/>
        <p:txBody>
          <a:bodyPr/>
          <a:lstStyle/>
          <a:p>
            <a:endParaRPr lang="es-SV" dirty="0"/>
          </a:p>
        </p:txBody>
      </p:sp>
      <p:sp>
        <p:nvSpPr>
          <p:cNvPr id="7" name="Marcador de número de diapositiva 6"/>
          <p:cNvSpPr>
            <a:spLocks noGrp="1"/>
          </p:cNvSpPr>
          <p:nvPr>
            <p:ph type="sldNum" sz="quarter" idx="12"/>
          </p:nvPr>
        </p:nvSpPr>
        <p:spPr/>
        <p:txBody>
          <a:bodyPr/>
          <a:lstStyle/>
          <a:p>
            <a:fld id="{3E6246EB-2C8E-4C85-9880-A7F982431874}" type="slidenum">
              <a:rPr lang="es-SV" smtClean="0"/>
              <a:t>‹Nº›</a:t>
            </a:fld>
            <a:endParaRPr lang="es-SV" dirty="0"/>
          </a:p>
        </p:txBody>
      </p:sp>
    </p:spTree>
    <p:extLst>
      <p:ext uri="{BB962C8B-B14F-4D97-AF65-F5344CB8AC3E}">
        <p14:creationId xmlns:p14="http://schemas.microsoft.com/office/powerpoint/2010/main" val="190244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EBA04-2641-4F71-8E5B-7015038C3A19}" type="datetimeFigureOut">
              <a:rPr lang="es-SV" smtClean="0"/>
              <a:t>10/08/2018</a:t>
            </a:fld>
            <a:endParaRPr lang="es-SV"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46EB-2C8E-4C85-9880-A7F982431874}" type="slidenum">
              <a:rPr lang="es-SV" smtClean="0"/>
              <a:t>‹Nº›</a:t>
            </a:fld>
            <a:endParaRPr lang="es-SV" dirty="0"/>
          </a:p>
        </p:txBody>
      </p:sp>
    </p:spTree>
    <p:extLst>
      <p:ext uri="{BB962C8B-B14F-4D97-AF65-F5344CB8AC3E}">
        <p14:creationId xmlns:p14="http://schemas.microsoft.com/office/powerpoint/2010/main" val="409765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V7qg1WGSdvc?rel=0&amp;showinfo=0" TargetMode="External"/><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0" y="1492250"/>
            <a:ext cx="12192000" cy="3410826"/>
          </a:xfrm>
          <a:prstGeom prst="rect">
            <a:avLst/>
          </a:prstGeom>
          <a:solidFill>
            <a:srgbClr val="002060"/>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SV" dirty="0"/>
          </a:p>
        </p:txBody>
      </p:sp>
      <p:sp>
        <p:nvSpPr>
          <p:cNvPr id="2" name="Título 1"/>
          <p:cNvSpPr>
            <a:spLocks noGrp="1"/>
          </p:cNvSpPr>
          <p:nvPr>
            <p:ph type="ctrTitle"/>
          </p:nvPr>
        </p:nvSpPr>
        <p:spPr>
          <a:xfrm>
            <a:off x="546538" y="2003863"/>
            <a:ext cx="10694276" cy="2387600"/>
          </a:xfrm>
        </p:spPr>
        <p:txBody>
          <a:bodyPr anchor="ctr">
            <a:normAutofit/>
          </a:bodyPr>
          <a:lstStyle/>
          <a:p>
            <a:pPr>
              <a:lnSpc>
                <a:spcPct val="150000"/>
              </a:lnSpc>
              <a:spcAft>
                <a:spcPts val="0"/>
              </a:spcAft>
            </a:pPr>
            <a:r>
              <a:rPr lang="es-SV" sz="4800" dirty="0" smtClean="0">
                <a:solidFill>
                  <a:srgbClr val="FFFFFF"/>
                </a:solidFill>
                <a:latin typeface="Gill Sans MT" panose="020B0502020104020203" pitchFamily="34" charset="0"/>
                <a:ea typeface="Calibri" panose="020F0502020204030204" pitchFamily="34" charset="0"/>
                <a:cs typeface="Times New Roman" panose="02020603050405020304" pitchFamily="18" charset="0"/>
              </a:rPr>
              <a:t>Módulo 10:  </a:t>
            </a:r>
            <a:r>
              <a:rPr lang="es-ES" sz="4800" dirty="0" smtClean="0">
                <a:solidFill>
                  <a:srgbClr val="FFFFFF"/>
                </a:solidFill>
                <a:latin typeface="Gill Sans MT" panose="020B0502020104020203" pitchFamily="34" charset="0"/>
                <a:ea typeface="Calibri" panose="020F0502020204030204" pitchFamily="34" charset="0"/>
                <a:cs typeface="Times New Roman" panose="02020603050405020304" pitchFamily="18" charset="0"/>
              </a:rPr>
              <a:t>Creación de Conexiones a Base de Datos.</a:t>
            </a:r>
            <a:endParaRPr lang="es-SV" sz="2800" dirty="0">
              <a:effectLst/>
              <a:latin typeface="Gill Sans MT" panose="020B0502020104020203" pitchFamily="34" charset="0"/>
              <a:ea typeface="Calibri" panose="020F0502020204030204" pitchFamily="34" charset="0"/>
              <a:cs typeface="Times New Roman" panose="02020603050405020304" pitchFamily="18" charset="0"/>
            </a:endParaRPr>
          </a:p>
        </p:txBody>
      </p:sp>
      <p:sp>
        <p:nvSpPr>
          <p:cNvPr id="3" name="Subtítulo 2"/>
          <p:cNvSpPr>
            <a:spLocks noGrp="1"/>
          </p:cNvSpPr>
          <p:nvPr>
            <p:ph type="subTitle" idx="1"/>
          </p:nvPr>
        </p:nvSpPr>
        <p:spPr>
          <a:xfrm>
            <a:off x="546538" y="5076502"/>
            <a:ext cx="10694276" cy="1655762"/>
          </a:xfrm>
        </p:spPr>
        <p:txBody>
          <a:bodyPr>
            <a:noAutofit/>
          </a:bodyPr>
          <a:lstStyle/>
          <a:p>
            <a:pPr algn="l">
              <a:lnSpc>
                <a:spcPct val="150000"/>
              </a:lnSpc>
              <a:spcAft>
                <a:spcPts val="0"/>
              </a:spcAft>
            </a:pPr>
            <a:r>
              <a:rPr lang="es-SV" sz="2800" dirty="0" smtClean="0">
                <a:effectLst/>
                <a:latin typeface="Gill Sans MT" panose="020B0502020104020203" pitchFamily="34" charset="0"/>
                <a:ea typeface="Calibri" panose="020F0502020204030204" pitchFamily="34" charset="0"/>
                <a:cs typeface="Times New Roman" panose="02020603050405020304" pitchFamily="18" charset="0"/>
              </a:rPr>
              <a:t>Nivel 1</a:t>
            </a:r>
            <a:endParaRPr lang="es-SV" sz="1200" dirty="0" smtClean="0">
              <a:effectLst/>
              <a:latin typeface="Gill Sans MT" panose="020B0502020104020203"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s-SV" sz="2800" dirty="0" smtClean="0">
                <a:effectLst/>
                <a:latin typeface="Gill Sans MT" panose="020B0502020104020203" pitchFamily="34" charset="0"/>
                <a:ea typeface="Calibri" panose="020F0502020204030204" pitchFamily="34" charset="0"/>
                <a:cs typeface="Times New Roman" panose="02020603050405020304" pitchFamily="18" charset="0"/>
              </a:rPr>
              <a:t>2018</a:t>
            </a:r>
            <a:endParaRPr lang="es-SV" sz="1200" dirty="0" smtClean="0">
              <a:effectLst/>
              <a:latin typeface="Gill Sans MT" panose="020B0502020104020203" pitchFamily="34" charset="0"/>
              <a:ea typeface="Calibri" panose="020F0502020204030204" pitchFamily="34" charset="0"/>
              <a:cs typeface="Times New Roman" panose="02020603050405020304" pitchFamily="18" charset="0"/>
            </a:endParaRPr>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Tree>
    <p:extLst>
      <p:ext uri="{BB962C8B-B14F-4D97-AF65-F5344CB8AC3E}">
        <p14:creationId xmlns:p14="http://schemas.microsoft.com/office/powerpoint/2010/main" val="119054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2714526"/>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¿Que es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una Base de Datos?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Una base de datos es un conjunto de datos pertenecientes a un mismo contexto y almacenados sistemáticamente para su posterior uso</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2050" name="Picture 2" descr="Resultado de imagen para base de dato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336" y="1587219"/>
            <a:ext cx="4343273" cy="382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68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900042"/>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¿Que es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una Base de Datos?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Cada base de datos se compone de una o más tablas que guarda un conjunto de datos. Cada tabla tiene una o más columnas y filas.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Las </a:t>
            </a:r>
            <a:r>
              <a:rPr lang="es-SV" sz="2400" dirty="0">
                <a:latin typeface="Gill Sans MT" panose="020B0502020104020203" pitchFamily="34" charset="0"/>
                <a:ea typeface="Calibri" panose="020F0502020204030204" pitchFamily="34" charset="0"/>
                <a:cs typeface="Arial" panose="020B0604020202020204" pitchFamily="34" charset="0"/>
              </a:rPr>
              <a:t>columnas guardan una parte de la información sobre cada elemento que queramos guardar en la tabla, cada fila de la tabla conforma un registro.</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2050" name="Picture 2" descr="Resultado de imagen para base de dato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336" y="1587219"/>
            <a:ext cx="4343273" cy="382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1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109697"/>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almacenamiento de datos</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El almacenamiento es la manera de cómo se guarda información en una computadora, existen dos formas de almacenar </a:t>
            </a:r>
            <a:r>
              <a:rPr lang="es-SV" sz="2400" dirty="0" smtClean="0">
                <a:latin typeface="Gill Sans MT" panose="020B0502020104020203" pitchFamily="34" charset="0"/>
                <a:ea typeface="Calibri" panose="020F0502020204030204" pitchFamily="34" charset="0"/>
                <a:cs typeface="Arial" panose="020B0604020202020204" pitchFamily="34" charset="0"/>
              </a:rPr>
              <a:t>información:</a:t>
            </a: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Almacenamiento Primario.</a:t>
            </a: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Almacenamiento Secundario.</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2050" name="Picture 2" descr="Resultado de imagen para base de dato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336" y="1587219"/>
            <a:ext cx="4343273" cy="382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20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4">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113383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a:t>
            </a: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de almacenamiento de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datos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5" name="V7qg1WGSdvc"/>
          <p:cNvPicPr>
            <a:picLocks noRot="1" noChangeAspect="1"/>
          </p:cNvPicPr>
          <p:nvPr>
            <a:videoFile r:link="rId1"/>
          </p:nvPr>
        </p:nvPicPr>
        <p:blipFill>
          <a:blip r:embed="rId5"/>
          <a:stretch>
            <a:fillRect/>
          </a:stretch>
        </p:blipFill>
        <p:spPr>
          <a:xfrm>
            <a:off x="2749296" y="2472309"/>
            <a:ext cx="7146544" cy="4019931"/>
          </a:xfrm>
          <a:prstGeom prst="rect">
            <a:avLst/>
          </a:prstGeom>
        </p:spPr>
      </p:pic>
    </p:spTree>
    <p:extLst>
      <p:ext uri="{BB962C8B-B14F-4D97-AF65-F5344CB8AC3E}">
        <p14:creationId xmlns:p14="http://schemas.microsoft.com/office/powerpoint/2010/main" val="332754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2714526"/>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Bases de Datos</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En lo que respecta a las tecnologías de bases de datos se pueden encontrar 2 tipos :</a:t>
            </a: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Las Bases de Datos </a:t>
            </a:r>
            <a:r>
              <a:rPr lang="es-SV" sz="2400" dirty="0" smtClean="0">
                <a:latin typeface="Gill Sans MT" panose="020B0502020104020203" pitchFamily="34" charset="0"/>
                <a:ea typeface="Calibri" panose="020F0502020204030204" pitchFamily="34" charset="0"/>
                <a:cs typeface="Arial" panose="020B0604020202020204" pitchFamily="34" charset="0"/>
              </a:rPr>
              <a:t>Relacionales.</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BD No Relacionales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p:txBody>
      </p:sp>
      <p:pic>
        <p:nvPicPr>
          <p:cNvPr id="2050" name="Picture 2" descr="Resultado de imagen para base de dato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336" y="1587219"/>
            <a:ext cx="4343273" cy="382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8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Bases de Datos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Relacionales</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Una base de datos relacional es una colección de elementos de datos organizados en un conjunto de tablas formalmente descritas desde la que se puede acceder a los datos o volver a montarlos de muchas maneras diferentes sin tener que reorganizar las tablas de la base.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 </a:t>
            </a:r>
            <a:r>
              <a:rPr lang="es-SV" sz="2400" dirty="0">
                <a:latin typeface="Gill Sans MT" panose="020B0502020104020203" pitchFamily="34" charset="0"/>
                <a:ea typeface="Calibri" panose="020F0502020204030204" pitchFamily="34" charset="0"/>
                <a:cs typeface="Arial" panose="020B0604020202020204" pitchFamily="34" charset="0"/>
              </a:rPr>
              <a:t>base de datos relacional fue inventada por E.F. </a:t>
            </a:r>
            <a:r>
              <a:rPr lang="es-SV" sz="2400" dirty="0" err="1">
                <a:latin typeface="Gill Sans MT" panose="020B0502020104020203" pitchFamily="34" charset="0"/>
                <a:ea typeface="Calibri" panose="020F0502020204030204" pitchFamily="34" charset="0"/>
                <a:cs typeface="Arial" panose="020B0604020202020204" pitchFamily="34" charset="0"/>
              </a:rPr>
              <a:t>Codd</a:t>
            </a:r>
            <a:r>
              <a:rPr lang="es-SV" sz="2400" dirty="0">
                <a:latin typeface="Gill Sans MT" panose="020B0502020104020203" pitchFamily="34" charset="0"/>
                <a:ea typeface="Calibri" panose="020F0502020204030204" pitchFamily="34" charset="0"/>
                <a:cs typeface="Arial" panose="020B0604020202020204" pitchFamily="34" charset="0"/>
              </a:rPr>
              <a:t> en IBM en 1970</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p:txBody>
      </p:sp>
      <p:pic>
        <p:nvPicPr>
          <p:cNvPr id="5" name="Imagen 4"/>
          <p:cNvPicPr>
            <a:picLocks noChangeAspect="1"/>
          </p:cNvPicPr>
          <p:nvPr/>
        </p:nvPicPr>
        <p:blipFill>
          <a:blip r:embed="rId4"/>
          <a:stretch>
            <a:fillRect/>
          </a:stretch>
        </p:blipFill>
        <p:spPr>
          <a:xfrm>
            <a:off x="7733919" y="2042530"/>
            <a:ext cx="3600450" cy="2867025"/>
          </a:xfrm>
          <a:prstGeom prst="rect">
            <a:avLst/>
          </a:prstGeom>
        </p:spPr>
      </p:pic>
    </p:spTree>
    <p:extLst>
      <p:ext uri="{BB962C8B-B14F-4D97-AF65-F5344CB8AC3E}">
        <p14:creationId xmlns:p14="http://schemas.microsoft.com/office/powerpoint/2010/main" val="422211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Bases de Datos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No Relacionales</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Este tipo de tecnología funciona con variables o documentos. La colección de datos se parece entre sí pero nunca será igual. No se necesita crear relaciones nuevas cuando queremos añadir atributos nuevos a los objetos de una colección de documentos en una Base de Datos no Relacional.</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7896356" y="2042530"/>
            <a:ext cx="3819525" cy="3181350"/>
          </a:xfrm>
          <a:prstGeom prst="rect">
            <a:avLst/>
          </a:prstGeom>
        </p:spPr>
      </p:pic>
    </p:spTree>
    <p:extLst>
      <p:ext uri="{BB962C8B-B14F-4D97-AF65-F5344CB8AC3E}">
        <p14:creationId xmlns:p14="http://schemas.microsoft.com/office/powerpoint/2010/main" val="1685801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900042"/>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Binario:</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Habitualmente se piensa en los archivos binarios como una secuencia de bytes, que es lo que implica que dígitos binarios (bits) se agrupen de ocho en ocho comúnmente.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Los </a:t>
            </a:r>
            <a:r>
              <a:rPr lang="es-SV" sz="2400" dirty="0">
                <a:latin typeface="Gill Sans MT" panose="020B0502020104020203" pitchFamily="34" charset="0"/>
                <a:ea typeface="Calibri" panose="020F0502020204030204" pitchFamily="34" charset="0"/>
                <a:cs typeface="Arial" panose="020B0604020202020204" pitchFamily="34" charset="0"/>
              </a:rPr>
              <a:t>archivos binarios que contienen bytes suelen ser interpretados como alguna cosa que no sean caracteres de texto.</a:t>
            </a:r>
          </a:p>
        </p:txBody>
      </p:sp>
      <p:pic>
        <p:nvPicPr>
          <p:cNvPr id="4098" name="Picture 2" descr="Resultado de imagen para .d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247" y="2042530"/>
            <a:ext cx="330517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789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Binario:</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Un ejemplo típico son los programas de ordenador compilados; de hecho, las aplicaciones o programas compilados son conocidos como binarios, especialmente entre los programadores</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Pero </a:t>
            </a:r>
            <a:r>
              <a:rPr lang="es-SV" sz="2400" dirty="0">
                <a:latin typeface="Gill Sans MT" panose="020B0502020104020203" pitchFamily="34" charset="0"/>
                <a:ea typeface="Calibri" panose="020F0502020204030204" pitchFamily="34" charset="0"/>
                <a:cs typeface="Arial" panose="020B0604020202020204" pitchFamily="34" charset="0"/>
              </a:rPr>
              <a:t>un archivo binario puede almacenar imágenes, sonido, versiones comprimidas de otros archivos, etc. </a:t>
            </a:r>
            <a:r>
              <a:rPr lang="es-SV" sz="2400" dirty="0" smtClean="0">
                <a:latin typeface="Gill Sans MT" panose="020B0502020104020203" pitchFamily="34" charset="0"/>
                <a:ea typeface="Calibri" panose="020F0502020204030204" pitchFamily="34" charset="0"/>
                <a:cs typeface="Arial" panose="020B0604020202020204" pitchFamily="34" charset="0"/>
              </a:rPr>
              <a:t> - </a:t>
            </a:r>
            <a:r>
              <a:rPr lang="es-SV" sz="2400" dirty="0">
                <a:latin typeface="Gill Sans MT" panose="020B0502020104020203" pitchFamily="34" charset="0"/>
                <a:ea typeface="Calibri" panose="020F0502020204030204" pitchFamily="34" charset="0"/>
                <a:cs typeface="Arial" panose="020B0604020202020204" pitchFamily="34" charset="0"/>
              </a:rPr>
              <a:t>en pocas palabras, cualquier tipo de información.</a:t>
            </a:r>
          </a:p>
        </p:txBody>
      </p:sp>
      <p:pic>
        <p:nvPicPr>
          <p:cNvPr id="4098" name="Picture 2" descr="Resultado de imagen para .d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247" y="2042530"/>
            <a:ext cx="330517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178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CSV:</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Los archivos CSV (del inglés </a:t>
            </a:r>
            <a:r>
              <a:rPr lang="es-SV" sz="2400" dirty="0" err="1">
                <a:latin typeface="Gill Sans MT" panose="020B0502020104020203" pitchFamily="34" charset="0"/>
                <a:ea typeface="Calibri" panose="020F0502020204030204" pitchFamily="34" charset="0"/>
                <a:cs typeface="Arial" panose="020B0604020202020204" pitchFamily="34" charset="0"/>
              </a:rPr>
              <a:t>comma-separated</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values</a:t>
            </a:r>
            <a:r>
              <a:rPr lang="es-SV" sz="2400" dirty="0">
                <a:latin typeface="Gill Sans MT" panose="020B0502020104020203" pitchFamily="34" charset="0"/>
                <a:ea typeface="Calibri" panose="020F0502020204030204" pitchFamily="34" charset="0"/>
                <a:cs typeface="Arial" panose="020B0604020202020204" pitchFamily="34" charset="0"/>
              </a:rPr>
              <a:t>) son un tipo de documento en formato abierto sencillo para representar datos en forma de tabla, en las que las columnas se separan por comas (o punto y coma en donde la coma es el separador decimal: Chile, Perú, Argentina, España, Brasil...) y las filas por saltos de línea.</a:t>
            </a:r>
          </a:p>
        </p:txBody>
      </p:sp>
      <p:pic>
        <p:nvPicPr>
          <p:cNvPr id="8194" name="Picture 2" descr="Resultado de imagen para .cs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3417" y="2294160"/>
            <a:ext cx="2843080" cy="284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70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INFORMACIÓN DEL MÓDULO</a:t>
            </a:r>
            <a:endParaRPr lang="es-SV" sz="3600" dirty="0">
              <a:solidFill>
                <a:srgbClr val="002060"/>
              </a:solidFill>
            </a:endParaRPr>
          </a:p>
        </p:txBody>
      </p:sp>
      <p:sp>
        <p:nvSpPr>
          <p:cNvPr id="4" name="CuadroTexto 3"/>
          <p:cNvSpPr txBox="1"/>
          <p:nvPr/>
        </p:nvSpPr>
        <p:spPr>
          <a:xfrm>
            <a:off x="1179785" y="1947923"/>
            <a:ext cx="9982201" cy="3268139"/>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effectLst/>
                <a:latin typeface="Gill Sans MT" panose="020B0502020104020203" pitchFamily="34" charset="0"/>
                <a:ea typeface="Times New Roman" panose="02020603050405020304" pitchFamily="18" charset="0"/>
                <a:cs typeface="Times New Roman" panose="02020603050405020304" pitchFamily="18" charset="0"/>
              </a:rPr>
              <a:t>Campo de Especialidad </a:t>
            </a:r>
          </a:p>
          <a:p>
            <a:pPr marL="342900" lvl="0" indent="-342900">
              <a:lnSpc>
                <a:spcPct val="107000"/>
              </a:lnSpc>
              <a:buFont typeface="Symbol" panose="05050102010706020507" pitchFamily="18" charset="2"/>
              <a:buChar char=""/>
            </a:pPr>
            <a:r>
              <a:rPr lang="es-SV" sz="2400" dirty="0" smtClean="0">
                <a:effectLst/>
                <a:latin typeface="Gill Sans MT" panose="020B0502020104020203" pitchFamily="34" charset="0"/>
                <a:ea typeface="Calibri" panose="020F0502020204030204" pitchFamily="34" charset="0"/>
                <a:cs typeface="Arial" panose="020B0604020202020204" pitchFamily="34" charset="0"/>
              </a:rPr>
              <a:t>Desarrollador de Aplicaciones Web usando C# ASP.net con MVC</a:t>
            </a:r>
            <a:endParaRPr lang="es-SV" sz="2400" dirty="0" smtClean="0">
              <a:effectLst/>
              <a:latin typeface="Gill Sans MT" panose="020B0502020104020203"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SV" sz="2400" dirty="0" smtClean="0">
                <a:effectLst/>
                <a:latin typeface="Gill Sans MT" panose="020B0502020104020203" pitchFamily="34" charset="0"/>
                <a:ea typeface="Calibri" panose="020F0502020204030204" pitchFamily="34" charset="0"/>
                <a:cs typeface="Arial" panose="020B0604020202020204" pitchFamily="34" charset="0"/>
              </a:rPr>
              <a:t>Desarrollador de Aplicaciones Móviles con C# Xamarin </a:t>
            </a:r>
            <a:endParaRPr lang="es-SV" sz="2400" dirty="0" smtClean="0">
              <a:effectLst/>
              <a:latin typeface="Gill Sans MT" panose="020B0502020104020203" pitchFamily="34" charset="0"/>
              <a:ea typeface="Calibri" panose="020F0502020204030204" pitchFamily="34" charset="0"/>
              <a:cs typeface="Times New Roman" panose="02020603050405020304" pitchFamily="18" charset="0"/>
            </a:endParaRPr>
          </a:p>
          <a:p>
            <a:pPr algn="just">
              <a:lnSpc>
                <a:spcPct val="150000"/>
              </a:lnSpc>
              <a:spcBef>
                <a:spcPts val="200"/>
              </a:spcBef>
              <a:spcAft>
                <a:spcPts val="0"/>
              </a:spcAft>
            </a:pPr>
            <a:endParaRPr lang="en-US"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algn="just">
              <a:lnSpc>
                <a:spcPct val="150000"/>
              </a:lnSpc>
              <a:spcBef>
                <a:spcPts val="200"/>
              </a:spcBef>
              <a:spcAft>
                <a:spcPts val="0"/>
              </a:spcAft>
            </a:pPr>
            <a:r>
              <a:rPr lang="en-US"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Duraci</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ón del Módulo</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s-SV" sz="2400" dirty="0" smtClean="0">
                <a:latin typeface="Gill Sans MT" panose="020B0502020104020203" pitchFamily="34" charset="0"/>
                <a:ea typeface="Times New Roman" panose="02020603050405020304" pitchFamily="18" charset="0"/>
                <a:cs typeface="Arial" panose="020B0604020202020204" pitchFamily="34" charset="0"/>
              </a:rPr>
              <a:t>24 Horas</a:t>
            </a:r>
            <a:endParaRPr lang="es-SV" sz="2400" b="1"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930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10969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CSV:</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El formato CSV es muy sencillo y no indica un juego de caracteres concreto, ni cómo van situados los bytes, ni el formato para el salto de línea. Estos puntos deben indicarse muchas veces al abrir el archivo, por ejemplo, con una hoja de cálculo.</a:t>
            </a:r>
          </a:p>
        </p:txBody>
      </p:sp>
      <p:pic>
        <p:nvPicPr>
          <p:cNvPr id="8194" name="Picture 2" descr="Resultado de imagen para .cs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3417" y="2294160"/>
            <a:ext cx="2843080" cy="284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34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2714526"/>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CSV:</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El formato CSV no está estandarizado. La idea básica de separar los campos con una coma es muy clara, pero se vuelve complicada cuando el valor del campo también contienen comillas dobles o saltos de línea. </a:t>
            </a:r>
          </a:p>
        </p:txBody>
      </p:sp>
      <p:pic>
        <p:nvPicPr>
          <p:cNvPr id="8194" name="Picture 2" descr="Resultado de imagen para .cs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3417" y="2294160"/>
            <a:ext cx="2843080" cy="284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015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08437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JSON:</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JSON acrónimo de JavaScript </a:t>
            </a:r>
            <a:r>
              <a:rPr lang="es-SV" sz="2400" dirty="0" err="1">
                <a:latin typeface="Gill Sans MT" panose="020B0502020104020203" pitchFamily="34" charset="0"/>
                <a:ea typeface="Calibri" panose="020F0502020204030204" pitchFamily="34" charset="0"/>
                <a:cs typeface="Arial" panose="020B0604020202020204" pitchFamily="34" charset="0"/>
              </a:rPr>
              <a:t>Object</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Notation</a:t>
            </a:r>
            <a:r>
              <a:rPr lang="es-SV" sz="2400" dirty="0">
                <a:latin typeface="Gill Sans MT" panose="020B0502020104020203" pitchFamily="34" charset="0"/>
                <a:ea typeface="Calibri" panose="020F0502020204030204" pitchFamily="34" charset="0"/>
                <a:cs typeface="Arial" panose="020B0604020202020204" pitchFamily="34" charset="0"/>
              </a:rPr>
              <a:t>, es un formato de texto ligero para el intercambio de datos. JSON es un subconjunto de la notación literal de objetos de JavaScript aunque hoy, debido a su amplia adopción como alternativa a XML, se considera un formato de lenguaje independiente.</a:t>
            </a:r>
          </a:p>
        </p:txBody>
      </p:sp>
      <p:pic>
        <p:nvPicPr>
          <p:cNvPr id="10242" name="Picture 2" descr="Resultado de imagen para js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399" y="2383451"/>
            <a:ext cx="2993163" cy="299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69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308437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Formato JSON:</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JSON acrónimo de JavaScript </a:t>
            </a:r>
            <a:r>
              <a:rPr lang="es-SV" sz="2400" dirty="0" err="1">
                <a:latin typeface="Gill Sans MT" panose="020B0502020104020203" pitchFamily="34" charset="0"/>
                <a:ea typeface="Calibri" panose="020F0502020204030204" pitchFamily="34" charset="0"/>
                <a:cs typeface="Arial" panose="020B0604020202020204" pitchFamily="34" charset="0"/>
              </a:rPr>
              <a:t>Object</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Notation</a:t>
            </a:r>
            <a:r>
              <a:rPr lang="es-SV" sz="2400" dirty="0">
                <a:latin typeface="Gill Sans MT" panose="020B0502020104020203" pitchFamily="34" charset="0"/>
                <a:ea typeface="Calibri" panose="020F0502020204030204" pitchFamily="34" charset="0"/>
                <a:cs typeface="Arial" panose="020B0604020202020204" pitchFamily="34" charset="0"/>
              </a:rPr>
              <a:t>, es un formato de texto ligero para el intercambio de datos. JSON es un subconjunto de la notación literal de objetos de JavaScript aunque hoy, debido a su amplia adopción como alternativa a XML, se considera un formato de lenguaje independiente.</a:t>
            </a:r>
          </a:p>
        </p:txBody>
      </p:sp>
      <p:pic>
        <p:nvPicPr>
          <p:cNvPr id="10242" name="Picture 2" descr="Resultado de imagen para js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399" y="2383451"/>
            <a:ext cx="2993163" cy="299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944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cs typeface="Times New Roman" panose="02020603050405020304" pitchFamily="18" charset="0"/>
              </a:rPr>
              <a:t>Actividad #1 Evaluada – SGBD (30%)</a:t>
            </a:r>
            <a:endParaRPr lang="es-SV" sz="3600" dirty="0">
              <a:solidFill>
                <a:srgbClr val="002060"/>
              </a:solidFill>
            </a:endParaRPr>
          </a:p>
        </p:txBody>
      </p:sp>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Indicaciones:</a:t>
            </a: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Formar equipos de 3 personas.</a:t>
            </a: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Los participantes deberán investigar sobre un SGBD asignado por el entrenador.</a:t>
            </a: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Deberán preparar una exposición corta de un aproximado de 7 minutos, acorde a los lineamientos entregados por el entrenador.</a:t>
            </a:r>
          </a:p>
          <a:p>
            <a:pPr marL="342900" lvl="0" indent="-342900" algn="just">
              <a:lnSpc>
                <a:spcPct val="107000"/>
              </a:lnSpc>
              <a:buFont typeface="Arial" panose="020B0604020202020204" pitchFamily="34" charset="0"/>
              <a:buChar char="•"/>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5" name="Imagen 4"/>
          <p:cNvPicPr>
            <a:picLocks noChangeAspect="1"/>
          </p:cNvPicPr>
          <p:nvPr/>
        </p:nvPicPr>
        <p:blipFill>
          <a:blip r:embed="rId4"/>
          <a:stretch>
            <a:fillRect/>
          </a:stretch>
        </p:blipFill>
        <p:spPr>
          <a:xfrm>
            <a:off x="7588430" y="2036317"/>
            <a:ext cx="3871929" cy="2657486"/>
          </a:xfrm>
          <a:prstGeom prst="rect">
            <a:avLst/>
          </a:prstGeom>
        </p:spPr>
      </p:pic>
    </p:spTree>
    <p:extLst>
      <p:ext uri="{BB962C8B-B14F-4D97-AF65-F5344CB8AC3E}">
        <p14:creationId xmlns:p14="http://schemas.microsoft.com/office/powerpoint/2010/main" val="3790325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¿Qué es una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Transacción?</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Una </a:t>
            </a:r>
            <a:r>
              <a:rPr lang="es-SV" sz="2400" dirty="0">
                <a:latin typeface="Gill Sans MT" panose="020B0502020104020203" pitchFamily="34" charset="0"/>
                <a:ea typeface="Calibri" panose="020F0502020204030204" pitchFamily="34" charset="0"/>
                <a:cs typeface="Arial" panose="020B0604020202020204" pitchFamily="34" charset="0"/>
              </a:rPr>
              <a:t>transacción puede ser definida como un grupo de tareas. Una sola tarea es la unidad </a:t>
            </a:r>
            <a:r>
              <a:rPr lang="es-SV" sz="2400" dirty="0" smtClean="0">
                <a:latin typeface="Gill Sans MT" panose="020B0502020104020203" pitchFamily="34" charset="0"/>
                <a:ea typeface="Calibri" panose="020F0502020204030204" pitchFamily="34" charset="0"/>
                <a:cs typeface="Arial" panose="020B0604020202020204" pitchFamily="34" charset="0"/>
              </a:rPr>
              <a:t>mínima </a:t>
            </a:r>
            <a:r>
              <a:rPr lang="es-SV" sz="2400" dirty="0">
                <a:latin typeface="Gill Sans MT" panose="020B0502020104020203" pitchFamily="34" charset="0"/>
                <a:ea typeface="Calibri" panose="020F0502020204030204" pitchFamily="34" charset="0"/>
                <a:cs typeface="Arial" panose="020B0604020202020204" pitchFamily="34" charset="0"/>
              </a:rPr>
              <a:t>de procesamiento que no puede ser divido en </a:t>
            </a:r>
            <a:r>
              <a:rPr lang="es-SV" sz="2400" dirty="0" smtClean="0">
                <a:latin typeface="Gill Sans MT" panose="020B0502020104020203" pitchFamily="34" charset="0"/>
                <a:ea typeface="Calibri" panose="020F0502020204030204" pitchFamily="34" charset="0"/>
                <a:cs typeface="Arial" panose="020B0604020202020204" pitchFamily="34" charset="0"/>
              </a:rPr>
              <a:t>mas.</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Ejemplo:</a:t>
            </a: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Transacciones Bancarias</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783019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1410643"/>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¿Qué es una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Transacción?</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pic>
        <p:nvPicPr>
          <p:cNvPr id="3" name="Imagen 2"/>
          <p:cNvPicPr>
            <a:picLocks noChangeAspect="1"/>
          </p:cNvPicPr>
          <p:nvPr/>
        </p:nvPicPr>
        <p:blipFill>
          <a:blip r:embed="rId5"/>
          <a:stretch>
            <a:fillRect/>
          </a:stretch>
        </p:blipFill>
        <p:spPr>
          <a:xfrm>
            <a:off x="1390211" y="2699353"/>
            <a:ext cx="5953125" cy="3333750"/>
          </a:xfrm>
          <a:prstGeom prst="rect">
            <a:avLst/>
          </a:prstGeom>
        </p:spPr>
      </p:pic>
    </p:spTree>
    <p:extLst>
      <p:ext uri="{BB962C8B-B14F-4D97-AF65-F5344CB8AC3E}">
        <p14:creationId xmlns:p14="http://schemas.microsoft.com/office/powerpoint/2010/main" val="1721618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2991332"/>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Propiedades ACID BD:</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Una transacción es una unidad muy pequeña de un programa y esta puede contener varias tareas de bajo nivel.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2080936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900042"/>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Propiedades ACID BD:</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Una </a:t>
            </a:r>
            <a:r>
              <a:rPr lang="es-SV" sz="2400" dirty="0">
                <a:latin typeface="Gill Sans MT" panose="020B0502020104020203" pitchFamily="34" charset="0"/>
                <a:ea typeface="Calibri" panose="020F0502020204030204" pitchFamily="34" charset="0"/>
                <a:cs typeface="Arial" panose="020B0604020202020204" pitchFamily="34" charset="0"/>
              </a:rPr>
              <a:t>transacción en un sistema de base de datos debe mantener su Atomicidad, Consistencia, Aislamiento y Durabilidad – comúnmente conocido como propiedades ACID por su acrónimo en ingles de </a:t>
            </a:r>
            <a:r>
              <a:rPr lang="es-SV" sz="2400" dirty="0" err="1">
                <a:latin typeface="Gill Sans MT" panose="020B0502020104020203" pitchFamily="34" charset="0"/>
                <a:ea typeface="Calibri" panose="020F0502020204030204" pitchFamily="34" charset="0"/>
                <a:cs typeface="Arial" panose="020B0604020202020204" pitchFamily="34" charset="0"/>
              </a:rPr>
              <a:t>Atomicity</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Consistency</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Isolation</a:t>
            </a:r>
            <a:r>
              <a:rPr lang="es-SV" sz="2400" dirty="0">
                <a:latin typeface="Gill Sans MT" panose="020B0502020104020203" pitchFamily="34" charset="0"/>
                <a:ea typeface="Calibri" panose="020F0502020204030204" pitchFamily="34" charset="0"/>
                <a:cs typeface="Arial" panose="020B0604020202020204" pitchFamily="34" charset="0"/>
              </a:rPr>
              <a:t>, </a:t>
            </a:r>
            <a:r>
              <a:rPr lang="es-SV" sz="2400" dirty="0" err="1">
                <a:latin typeface="Gill Sans MT" panose="020B0502020104020203" pitchFamily="34" charset="0"/>
                <a:ea typeface="Calibri" panose="020F0502020204030204" pitchFamily="34" charset="0"/>
                <a:cs typeface="Arial" panose="020B0604020202020204" pitchFamily="34" charset="0"/>
              </a:rPr>
              <a:t>Durability</a:t>
            </a:r>
            <a:r>
              <a:rPr lang="es-SV" sz="2400" dirty="0">
                <a:latin typeface="Gill Sans MT" panose="020B0502020104020203" pitchFamily="34" charset="0"/>
                <a:ea typeface="Calibri" panose="020F0502020204030204" pitchFamily="34" charset="0"/>
                <a:cs typeface="Arial" panose="020B0604020202020204" pitchFamily="34" charset="0"/>
              </a:rPr>
              <a:t> – con el objetivo de asegurar su precisión e integridad de los datos almacenados.</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111216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10969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Propiedades ACID BD:</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El concepto de ACID se describe en la sección 4 de la norma ISO/IEC 10026-1:1992. Cada uno de estos atributos se puede medir en un punto de referencia. En general, sin embargo, un gestor de transacciones o monitor está diseñado para realizar el concepto de ACID.</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237248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DESCRIPCIÓN </a:t>
            </a:r>
            <a:r>
              <a:rPr lang="es-SV" sz="3600" dirty="0">
                <a:solidFill>
                  <a:srgbClr val="002060"/>
                </a:solidFill>
                <a:latin typeface="Gill Sans MT" panose="020B0502020104020203" pitchFamily="34" charset="0"/>
                <a:ea typeface="Calibri" panose="020F0502020204030204" pitchFamily="34" charset="0"/>
                <a:cs typeface="Times New Roman" panose="02020603050405020304" pitchFamily="18" charset="0"/>
              </a:rPr>
              <a:t>GENERAL DEL MÓDULO</a:t>
            </a:r>
            <a:endParaRPr lang="es-SV" sz="3600" dirty="0">
              <a:solidFill>
                <a:srgbClr val="002060"/>
              </a:solidFill>
            </a:endParaRPr>
          </a:p>
        </p:txBody>
      </p:sp>
      <p:sp>
        <p:nvSpPr>
          <p:cNvPr id="4" name="CuadroTexto 3"/>
          <p:cNvSpPr txBox="1"/>
          <p:nvPr/>
        </p:nvSpPr>
        <p:spPr>
          <a:xfrm>
            <a:off x="1202645" y="1673603"/>
            <a:ext cx="9461939" cy="3965894"/>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Descripción .</a:t>
            </a:r>
            <a:endParaRPr lang="es-SV" sz="2800" dirty="0" smtClean="0">
              <a:solidFill>
                <a:srgbClr val="1F3864"/>
              </a:solidFill>
              <a:effectLst/>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ES" sz="2400" dirty="0">
                <a:latin typeface="Gill Sans MT" panose="020B0502020104020203" pitchFamily="34" charset="0"/>
                <a:ea typeface="Calibri" panose="020F0502020204030204" pitchFamily="34" charset="0"/>
                <a:cs typeface="Arial" panose="020B0604020202020204" pitchFamily="34" charset="0"/>
              </a:rPr>
              <a:t>Este módulo está orientado para desarrollar habilidades para el desarrollo de código funcional utilizando el lenguaje de programación C# con lo cual se pretende sentar la base para generar código para la creación de aplicaciones funcionales que resuelvan problemas.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Competencia</a:t>
            </a:r>
            <a:r>
              <a:rPr lang="en-US"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r>
              <a:rPr lang="en-US"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del </a:t>
            </a:r>
            <a:r>
              <a:rPr lang="en-US"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m</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ódulo.</a:t>
            </a:r>
          </a:p>
          <a:p>
            <a:pPr lvl="0" algn="just">
              <a:lnSpc>
                <a:spcPct val="107000"/>
              </a:lnSpc>
            </a:pPr>
            <a:r>
              <a:rPr lang="es-MX" sz="2400" dirty="0"/>
              <a:t>Desarrollar operaciones básicas usando sintaxis C# de manera funcional y </a:t>
            </a:r>
            <a:r>
              <a:rPr lang="es-MX" sz="2400" dirty="0" smtClean="0"/>
              <a:t>ordenada.</a:t>
            </a:r>
            <a:endParaRPr lang="es-SV" sz="2400" b="1"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754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2319353"/>
          </a:xfrm>
          <a:prstGeom prst="rect">
            <a:avLst/>
          </a:prstGeom>
          <a:noFill/>
        </p:spPr>
        <p:txBody>
          <a:bodyPr wrap="square" rtlCol="0">
            <a:spAutoFit/>
          </a:bodyPr>
          <a:lstStyle/>
          <a:p>
            <a:pPr algn="just">
              <a:lnSpc>
                <a:spcPct val="150000"/>
              </a:lnSpc>
              <a:spcBef>
                <a:spcPts val="200"/>
              </a:spcBef>
              <a:spcAft>
                <a:spcPts val="0"/>
              </a:spcAft>
            </a:pP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Atomicity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(Atomicidad):</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Esta </a:t>
            </a:r>
            <a:r>
              <a:rPr lang="es-SV" sz="2400" dirty="0">
                <a:latin typeface="Gill Sans MT" panose="020B0502020104020203" pitchFamily="34" charset="0"/>
                <a:ea typeface="Calibri" panose="020F0502020204030204" pitchFamily="34" charset="0"/>
                <a:cs typeface="Arial" panose="020B0604020202020204" pitchFamily="34" charset="0"/>
              </a:rPr>
              <a:t>propiedad indica que una transacción debe ser tratada como unidad atómica, por lo cual todas sus operaciones deberán ejecutarse o de lo contrario ninguna debería hacerlos. </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3860533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109697"/>
          </a:xfrm>
          <a:prstGeom prst="rect">
            <a:avLst/>
          </a:prstGeom>
          <a:noFill/>
        </p:spPr>
        <p:txBody>
          <a:bodyPr wrap="square" rtlCol="0">
            <a:spAutoFit/>
          </a:bodyPr>
          <a:lstStyle/>
          <a:p>
            <a:pPr algn="just">
              <a:lnSpc>
                <a:spcPct val="150000"/>
              </a:lnSpc>
              <a:spcBef>
                <a:spcPts val="200"/>
              </a:spcBef>
              <a:spcAft>
                <a:spcPts val="0"/>
              </a:spcAft>
            </a:pP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Atomicity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(Atomicidad):</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No </a:t>
            </a:r>
            <a:r>
              <a:rPr lang="es-SV" sz="2400" dirty="0">
                <a:latin typeface="Gill Sans MT" panose="020B0502020104020203" pitchFamily="34" charset="0"/>
                <a:ea typeface="Calibri" panose="020F0502020204030204" pitchFamily="34" charset="0"/>
                <a:cs typeface="Arial" panose="020B0604020202020204" pitchFamily="34" charset="0"/>
              </a:rPr>
              <a:t>debe existir ningún estado en una base de datos en la que una transacción quede parcialmente completada. Los estados deben definirse antes de la ejecución de la transacción o después de la ejecución / cancelación / fracaso de esta misma.</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643021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1924181"/>
          </a:xfrm>
          <a:prstGeom prst="rect">
            <a:avLst/>
          </a:prstGeom>
          <a:noFill/>
        </p:spPr>
        <p:txBody>
          <a:bodyPr wrap="square" rtlCol="0">
            <a:spAutoFit/>
          </a:bodyPr>
          <a:lstStyle/>
          <a:p>
            <a:pPr algn="just">
              <a:lnSpc>
                <a:spcPct val="150000"/>
              </a:lnSpc>
              <a:spcBef>
                <a:spcPts val="200"/>
              </a:spcBef>
              <a:spcAft>
                <a:spcPts val="0"/>
              </a:spcAft>
            </a:pP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Atomicity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(Atomicidad):</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Ejemplo: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Considerando </a:t>
            </a:r>
            <a:r>
              <a:rPr lang="es-SV" sz="2400" dirty="0">
                <a:latin typeface="Gill Sans MT" panose="020B0502020104020203" pitchFamily="34" charset="0"/>
                <a:ea typeface="Calibri" panose="020F0502020204030204" pitchFamily="34" charset="0"/>
                <a:cs typeface="Arial" panose="020B0604020202020204" pitchFamily="34" charset="0"/>
              </a:rPr>
              <a:t>la siguiente transacción, se debe transferir 100 de una cuenta X a la cuenta </a:t>
            </a:r>
            <a:r>
              <a:rPr lang="es-SV" sz="2400" dirty="0" smtClean="0">
                <a:latin typeface="Gill Sans MT" panose="020B0502020104020203" pitchFamily="34" charset="0"/>
                <a:ea typeface="Calibri" panose="020F0502020204030204" pitchFamily="34" charset="0"/>
                <a:cs typeface="Arial" panose="020B0604020202020204" pitchFamily="34" charset="0"/>
              </a:rPr>
              <a:t>Y.</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pic>
        <p:nvPicPr>
          <p:cNvPr id="9" name="Imagen 8" descr="https://contribute.geeksforgeeks.org/wp-content/uploads/11-6.jpg"/>
          <p:cNvPicPr/>
          <p:nvPr/>
        </p:nvPicPr>
        <p:blipFill>
          <a:blip r:embed="rId5">
            <a:extLst>
              <a:ext uri="{28A0092B-C50C-407E-A947-70E740481C1C}">
                <a14:useLocalDpi xmlns:a14="http://schemas.microsoft.com/office/drawing/2010/main" val="0"/>
              </a:ext>
            </a:extLst>
          </a:blip>
          <a:srcRect/>
          <a:stretch>
            <a:fillRect/>
          </a:stretch>
        </p:blipFill>
        <p:spPr bwMode="auto">
          <a:xfrm>
            <a:off x="918835" y="3575867"/>
            <a:ext cx="6845902" cy="2807589"/>
          </a:xfrm>
          <a:prstGeom prst="rect">
            <a:avLst/>
          </a:prstGeom>
          <a:noFill/>
          <a:ln>
            <a:noFill/>
          </a:ln>
        </p:spPr>
      </p:pic>
    </p:spTree>
    <p:extLst>
      <p:ext uri="{BB962C8B-B14F-4D97-AF65-F5344CB8AC3E}">
        <p14:creationId xmlns:p14="http://schemas.microsoft.com/office/powerpoint/2010/main" val="428413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Consistencia: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Consistency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 </a:t>
            </a:r>
            <a:r>
              <a:rPr lang="es-SV" sz="2400" dirty="0">
                <a:latin typeface="Gill Sans MT" panose="020B0502020104020203" pitchFamily="34" charset="0"/>
                <a:ea typeface="Calibri" panose="020F0502020204030204" pitchFamily="34" charset="0"/>
                <a:cs typeface="Arial" panose="020B0604020202020204" pitchFamily="34" charset="0"/>
              </a:rPr>
              <a:t>base de dados debe permanecer en un estado consistente después de cualquier transacción. Ninguna transacción debe tener ningún efecto adverso sobre los datos que residen en la base de datos.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Si </a:t>
            </a:r>
            <a:r>
              <a:rPr lang="es-SV" sz="2400" dirty="0">
                <a:latin typeface="Gill Sans MT" panose="020B0502020104020203" pitchFamily="34" charset="0"/>
                <a:ea typeface="Calibri" panose="020F0502020204030204" pitchFamily="34" charset="0"/>
                <a:cs typeface="Arial" panose="020B0604020202020204" pitchFamily="34" charset="0"/>
              </a:rPr>
              <a:t>la base de datos se encontraba en un estado consistente antes de la ejecución de una transacción, debe seguir siendo coherente después de la ejecución de la transacción también.</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4013469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900042"/>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Durabilidad: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Durability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Las bases de datos deben ser suficientemente duraderas como para mantener todas sus actualizaciones más recientes, incluso si el sistema falla o se reinicia.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Si </a:t>
            </a:r>
            <a:r>
              <a:rPr lang="es-SV" sz="2400" dirty="0">
                <a:latin typeface="Gill Sans MT" panose="020B0502020104020203" pitchFamily="34" charset="0"/>
                <a:ea typeface="Calibri" panose="020F0502020204030204" pitchFamily="34" charset="0"/>
                <a:cs typeface="Arial" panose="020B0604020202020204" pitchFamily="34" charset="0"/>
              </a:rPr>
              <a:t>una transacción actualiza un fragmento de los datos en una base de datos y se compromete, la base de datos retendrá los datos modificados. </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453442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Aislamiento: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Isolation</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En un sistema de base de datos donde una transacción se ejecuta simultáneamente y en paralelo, la propiedad de aislamiento indica que todas las transacciones se realizaran y ejecutaran como si fuera la única transacción en el sistema. Ninguna transacción afectara a la existencia de ninguna otra transacción..</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3859277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2319353"/>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Durabilidad: </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Durability</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endPar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Si una transacción se confirma, pero el sistema falla antes de que los datos se puedan escribir en el disco, los datos se actualizarán una vez que el sistema vuelva a la acción.</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7" name="Imagen 6"/>
          <p:cNvPicPr>
            <a:picLocks noChangeAspect="1"/>
          </p:cNvPicPr>
          <p:nvPr/>
        </p:nvPicPr>
        <p:blipFill>
          <a:blip r:embed="rId4"/>
          <a:stretch>
            <a:fillRect/>
          </a:stretch>
        </p:blipFill>
        <p:spPr>
          <a:xfrm>
            <a:off x="8186137" y="2132610"/>
            <a:ext cx="3163062" cy="3163062"/>
          </a:xfrm>
          <a:prstGeom prst="rect">
            <a:avLst/>
          </a:prstGeom>
        </p:spPr>
      </p:pic>
    </p:spTree>
    <p:extLst>
      <p:ext uri="{BB962C8B-B14F-4D97-AF65-F5344CB8AC3E}">
        <p14:creationId xmlns:p14="http://schemas.microsoft.com/office/powerpoint/2010/main" val="2746737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Sistema Gestor de Base de Datos. </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Definimos </a:t>
            </a:r>
            <a:r>
              <a:rPr lang="es-SV" sz="2400" dirty="0">
                <a:latin typeface="Gill Sans MT" panose="020B0502020104020203" pitchFamily="34" charset="0"/>
                <a:ea typeface="Calibri" panose="020F0502020204030204" pitchFamily="34" charset="0"/>
                <a:cs typeface="Arial" panose="020B0604020202020204" pitchFamily="34" charset="0"/>
              </a:rPr>
              <a:t>un Sistema Gestor de Bases de Datos o SGBD, también llamado DBMS (Data Base Management </a:t>
            </a:r>
            <a:r>
              <a:rPr lang="es-SV" sz="2400" dirty="0" err="1">
                <a:latin typeface="Gill Sans MT" panose="020B0502020104020203" pitchFamily="34" charset="0"/>
                <a:ea typeface="Calibri" panose="020F0502020204030204" pitchFamily="34" charset="0"/>
                <a:cs typeface="Arial" panose="020B0604020202020204" pitchFamily="34" charset="0"/>
              </a:rPr>
              <a:t>System</a:t>
            </a:r>
            <a:r>
              <a:rPr lang="es-SV" sz="2400" dirty="0">
                <a:latin typeface="Gill Sans MT" panose="020B0502020104020203" pitchFamily="34" charset="0"/>
                <a:ea typeface="Calibri" panose="020F0502020204030204" pitchFamily="34" charset="0"/>
                <a:cs typeface="Arial" panose="020B0604020202020204" pitchFamily="34" charset="0"/>
              </a:rPr>
              <a:t>) como una colección de datos relacionados entre sí, estructurados y organizados, y un conjunto de programas que acceden y gestionan esos datos.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 </a:t>
            </a:r>
            <a:r>
              <a:rPr lang="es-SV" sz="2400" dirty="0">
                <a:latin typeface="Gill Sans MT" panose="020B0502020104020203" pitchFamily="34" charset="0"/>
                <a:ea typeface="Calibri" panose="020F0502020204030204" pitchFamily="34" charset="0"/>
                <a:cs typeface="Arial" panose="020B0604020202020204" pitchFamily="34" charset="0"/>
              </a:rPr>
              <a:t>colección de esos datos se denomina Base de Datos o BD, (DB Data Base).</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8" name="Imagen 7"/>
          <p:cNvPicPr/>
          <p:nvPr/>
        </p:nvPicPr>
        <p:blipFill>
          <a:blip r:embed="rId4">
            <a:extLst>
              <a:ext uri="{28A0092B-C50C-407E-A947-70E740481C1C}">
                <a14:useLocalDpi xmlns:a14="http://schemas.microsoft.com/office/drawing/2010/main" val="0"/>
              </a:ext>
            </a:extLst>
          </a:blip>
          <a:stretch>
            <a:fillRect/>
          </a:stretch>
        </p:blipFill>
        <p:spPr bwMode="auto">
          <a:xfrm>
            <a:off x="7739824" y="2197498"/>
            <a:ext cx="3649028" cy="2613897"/>
          </a:xfrm>
          <a:prstGeom prst="rect">
            <a:avLst/>
          </a:prstGeom>
          <a:noFill/>
          <a:ln>
            <a:noFill/>
          </a:ln>
        </p:spPr>
      </p:pic>
    </p:spTree>
    <p:extLst>
      <p:ext uri="{BB962C8B-B14F-4D97-AF65-F5344CB8AC3E}">
        <p14:creationId xmlns:p14="http://schemas.microsoft.com/office/powerpoint/2010/main" val="820985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Sistema Gestor de Base de Datos. </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Definimos </a:t>
            </a:r>
            <a:r>
              <a:rPr lang="es-SV" sz="2400" dirty="0">
                <a:latin typeface="Gill Sans MT" panose="020B0502020104020203" pitchFamily="34" charset="0"/>
                <a:ea typeface="Calibri" panose="020F0502020204030204" pitchFamily="34" charset="0"/>
                <a:cs typeface="Arial" panose="020B0604020202020204" pitchFamily="34" charset="0"/>
              </a:rPr>
              <a:t>un Sistema Gestor de Bases de Datos o SGBD, también llamado DBMS (Data Base Management </a:t>
            </a:r>
            <a:r>
              <a:rPr lang="es-SV" sz="2400" dirty="0" err="1">
                <a:latin typeface="Gill Sans MT" panose="020B0502020104020203" pitchFamily="34" charset="0"/>
                <a:ea typeface="Calibri" panose="020F0502020204030204" pitchFamily="34" charset="0"/>
                <a:cs typeface="Arial" panose="020B0604020202020204" pitchFamily="34" charset="0"/>
              </a:rPr>
              <a:t>System</a:t>
            </a:r>
            <a:r>
              <a:rPr lang="es-SV" sz="2400" dirty="0">
                <a:latin typeface="Gill Sans MT" panose="020B0502020104020203" pitchFamily="34" charset="0"/>
                <a:ea typeface="Calibri" panose="020F0502020204030204" pitchFamily="34" charset="0"/>
                <a:cs typeface="Arial" panose="020B0604020202020204" pitchFamily="34" charset="0"/>
              </a:rPr>
              <a:t>) como una colección de datos relacionados entre sí, estructurados y organizados, y un conjunto de programas que acceden y gestionan esos datos.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 </a:t>
            </a:r>
            <a:r>
              <a:rPr lang="es-SV" sz="2400" dirty="0">
                <a:latin typeface="Gill Sans MT" panose="020B0502020104020203" pitchFamily="34" charset="0"/>
                <a:ea typeface="Calibri" panose="020F0502020204030204" pitchFamily="34" charset="0"/>
                <a:cs typeface="Arial" panose="020B0604020202020204" pitchFamily="34" charset="0"/>
              </a:rPr>
              <a:t>colección de esos datos se denomina Base de Datos o BD, (DB Data Base).</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8" name="Imagen 7"/>
          <p:cNvPicPr/>
          <p:nvPr/>
        </p:nvPicPr>
        <p:blipFill>
          <a:blip r:embed="rId4">
            <a:extLst>
              <a:ext uri="{28A0092B-C50C-407E-A947-70E740481C1C}">
                <a14:useLocalDpi xmlns:a14="http://schemas.microsoft.com/office/drawing/2010/main" val="0"/>
              </a:ext>
            </a:extLst>
          </a:blip>
          <a:stretch>
            <a:fillRect/>
          </a:stretch>
        </p:blipFill>
        <p:spPr bwMode="auto">
          <a:xfrm>
            <a:off x="7739824" y="2197498"/>
            <a:ext cx="3649028" cy="2613897"/>
          </a:xfrm>
          <a:prstGeom prst="rect">
            <a:avLst/>
          </a:prstGeom>
          <a:noFill/>
          <a:ln>
            <a:noFill/>
          </a:ln>
        </p:spPr>
      </p:pic>
    </p:spTree>
    <p:extLst>
      <p:ext uri="{BB962C8B-B14F-4D97-AF65-F5344CB8AC3E}">
        <p14:creationId xmlns:p14="http://schemas.microsoft.com/office/powerpoint/2010/main" val="3189409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192418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Sistema Gestor de Base de Datos. </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El SGBD es una aplicación que permite a los usuarios definir, crear y mantener la BD y proporciona un acceso controlado a la misma. </a:t>
            </a: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8" name="Imagen 7"/>
          <p:cNvPicPr/>
          <p:nvPr/>
        </p:nvPicPr>
        <p:blipFill>
          <a:blip r:embed="rId4">
            <a:extLst>
              <a:ext uri="{28A0092B-C50C-407E-A947-70E740481C1C}">
                <a14:useLocalDpi xmlns:a14="http://schemas.microsoft.com/office/drawing/2010/main" val="0"/>
              </a:ext>
            </a:extLst>
          </a:blip>
          <a:stretch>
            <a:fillRect/>
          </a:stretch>
        </p:blipFill>
        <p:spPr bwMode="auto">
          <a:xfrm>
            <a:off x="7739824" y="2197498"/>
            <a:ext cx="3649028" cy="2613897"/>
          </a:xfrm>
          <a:prstGeom prst="rect">
            <a:avLst/>
          </a:prstGeom>
          <a:noFill/>
          <a:ln>
            <a:noFill/>
          </a:ln>
        </p:spPr>
      </p:pic>
    </p:spTree>
    <p:extLst>
      <p:ext uri="{BB962C8B-B14F-4D97-AF65-F5344CB8AC3E}">
        <p14:creationId xmlns:p14="http://schemas.microsoft.com/office/powerpoint/2010/main" val="150787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DESCRIPCIÓN </a:t>
            </a:r>
            <a:r>
              <a:rPr lang="es-SV" sz="3600" dirty="0">
                <a:solidFill>
                  <a:srgbClr val="002060"/>
                </a:solidFill>
                <a:latin typeface="Gill Sans MT" panose="020B0502020104020203" pitchFamily="34" charset="0"/>
                <a:ea typeface="Calibri" panose="020F0502020204030204" pitchFamily="34" charset="0"/>
                <a:cs typeface="Times New Roman" panose="02020603050405020304" pitchFamily="18" charset="0"/>
              </a:rPr>
              <a:t>GENERAL DEL MÓDULO</a:t>
            </a:r>
            <a:endParaRPr lang="es-SV" sz="3600" dirty="0">
              <a:solidFill>
                <a:srgbClr val="002060"/>
              </a:solidFill>
            </a:endParaRPr>
          </a:p>
        </p:txBody>
      </p:sp>
      <p:sp>
        <p:nvSpPr>
          <p:cNvPr id="4" name="CuadroTexto 3"/>
          <p:cNvSpPr txBox="1"/>
          <p:nvPr/>
        </p:nvSpPr>
        <p:spPr>
          <a:xfrm>
            <a:off x="1179785" y="1947923"/>
            <a:ext cx="9461939" cy="310969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Criterios </a:t>
            </a: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de evaluación </a:t>
            </a:r>
          </a:p>
          <a:p>
            <a:pPr marL="342900" lvl="0" indent="-342900" algn="just">
              <a:lnSpc>
                <a:spcPct val="107000"/>
              </a:lnSpc>
              <a:buFont typeface="Symbol" panose="05050102010706020507" pitchFamily="18" charset="2"/>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Identifica </a:t>
            </a:r>
            <a:r>
              <a:rPr lang="es-ES" sz="2400" dirty="0">
                <a:latin typeface="Gill Sans MT" panose="020B0502020104020203" pitchFamily="34" charset="0"/>
                <a:ea typeface="Calibri" panose="020F0502020204030204" pitchFamily="34" charset="0"/>
                <a:cs typeface="Arial" panose="020B0604020202020204" pitchFamily="34" charset="0"/>
              </a:rPr>
              <a:t>la sintaxis básica del lenguaje C#</a:t>
            </a:r>
          </a:p>
          <a:p>
            <a:pPr marL="342900" lvl="0" indent="-342900" algn="just">
              <a:lnSpc>
                <a:spcPct val="107000"/>
              </a:lnSpc>
              <a:buFont typeface="Symbol" panose="05050102010706020507" pitchFamily="18" charset="2"/>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Identifica </a:t>
            </a:r>
            <a:r>
              <a:rPr lang="es-ES" sz="2400" dirty="0">
                <a:latin typeface="Gill Sans MT" panose="020B0502020104020203" pitchFamily="34" charset="0"/>
                <a:ea typeface="Calibri" panose="020F0502020204030204" pitchFamily="34" charset="0"/>
                <a:cs typeface="Arial" panose="020B0604020202020204" pitchFamily="34" charset="0"/>
              </a:rPr>
              <a:t>el entorno de desarrollo de programación </a:t>
            </a:r>
          </a:p>
          <a:p>
            <a:pPr marL="342900" lvl="0" indent="-342900" algn="just">
              <a:lnSpc>
                <a:spcPct val="107000"/>
              </a:lnSpc>
              <a:buFont typeface="Symbol" panose="05050102010706020507" pitchFamily="18" charset="2"/>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Elabora </a:t>
            </a:r>
            <a:r>
              <a:rPr lang="es-ES" sz="2400" dirty="0">
                <a:latin typeface="Gill Sans MT" panose="020B0502020104020203" pitchFamily="34" charset="0"/>
                <a:ea typeface="Calibri" panose="020F0502020204030204" pitchFamily="34" charset="0"/>
                <a:cs typeface="Arial" panose="020B0604020202020204" pitchFamily="34" charset="0"/>
              </a:rPr>
              <a:t>las operaciones matemáticas básicas en C#</a:t>
            </a:r>
          </a:p>
          <a:p>
            <a:pPr marL="342900" lvl="0" indent="-342900" algn="just">
              <a:lnSpc>
                <a:spcPct val="107000"/>
              </a:lnSpc>
              <a:buFont typeface="Symbol" panose="05050102010706020507" pitchFamily="18" charset="2"/>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Resuelve </a:t>
            </a:r>
            <a:r>
              <a:rPr lang="es-ES" sz="2400" dirty="0">
                <a:latin typeface="Gill Sans MT" panose="020B0502020104020203" pitchFamily="34" charset="0"/>
                <a:ea typeface="Calibri" panose="020F0502020204030204" pitchFamily="34" charset="0"/>
                <a:cs typeface="Arial" panose="020B0604020202020204" pitchFamily="34" charset="0"/>
              </a:rPr>
              <a:t>problemas básicos de programación en C#</a:t>
            </a:r>
          </a:p>
          <a:p>
            <a:pPr marL="342900" lvl="0" indent="-342900" algn="just">
              <a:lnSpc>
                <a:spcPct val="107000"/>
              </a:lnSpc>
              <a:buFont typeface="Symbol" panose="05050102010706020507" pitchFamily="18" charset="2"/>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Identifica </a:t>
            </a:r>
            <a:r>
              <a:rPr lang="es-ES" sz="2400" dirty="0">
                <a:latin typeface="Gill Sans MT" panose="020B0502020104020203" pitchFamily="34" charset="0"/>
                <a:ea typeface="Calibri" panose="020F0502020204030204" pitchFamily="34" charset="0"/>
                <a:cs typeface="Arial" panose="020B0604020202020204" pitchFamily="34" charset="0"/>
              </a:rPr>
              <a:t>métodos y funciones en C</a:t>
            </a:r>
            <a:r>
              <a:rPr lang="es-ES" sz="2400" dirty="0" smtClean="0">
                <a:latin typeface="Gill Sans MT" panose="020B0502020104020203" pitchFamily="34" charset="0"/>
                <a:ea typeface="Calibri" panose="020F0502020204030204" pitchFamily="34" charset="0"/>
                <a:cs typeface="Arial" panose="020B0604020202020204" pitchFamily="34" charset="0"/>
              </a:rPr>
              <a:t>#</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es-SV" sz="2400" b="1"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851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Sistema Gestor de Base de Datos. </a:t>
            </a: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Debe prestar los siguientes </a:t>
            </a:r>
            <a:r>
              <a:rPr lang="es-SV" sz="2400" dirty="0" smtClean="0">
                <a:latin typeface="Gill Sans MT" panose="020B0502020104020203" pitchFamily="34" charset="0"/>
                <a:ea typeface="Calibri" panose="020F0502020204030204" pitchFamily="34" charset="0"/>
                <a:cs typeface="Arial" panose="020B0604020202020204" pitchFamily="34" charset="0"/>
              </a:rPr>
              <a:t>servicios:</a:t>
            </a: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Creación y definición de la BD.</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Manipulación de los datos.</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Acceso controlado a los datos de la BD.</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Mantener la integridad y consistencia.</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Acceso compartido a la BD.</a:t>
            </a:r>
          </a:p>
          <a:p>
            <a:pPr marL="342900" lvl="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Mecanismos de respaldo y recuperación.</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8" name="Imagen 7"/>
          <p:cNvPicPr/>
          <p:nvPr/>
        </p:nvPicPr>
        <p:blipFill>
          <a:blip r:embed="rId4">
            <a:extLst>
              <a:ext uri="{28A0092B-C50C-407E-A947-70E740481C1C}">
                <a14:useLocalDpi xmlns:a14="http://schemas.microsoft.com/office/drawing/2010/main" val="0"/>
              </a:ext>
            </a:extLst>
          </a:blip>
          <a:stretch>
            <a:fillRect/>
          </a:stretch>
        </p:blipFill>
        <p:spPr bwMode="auto">
          <a:xfrm>
            <a:off x="7739824" y="2197498"/>
            <a:ext cx="3649028" cy="2613897"/>
          </a:xfrm>
          <a:prstGeom prst="rect">
            <a:avLst/>
          </a:prstGeom>
          <a:noFill/>
          <a:ln>
            <a:noFill/>
          </a:ln>
        </p:spPr>
      </p:pic>
    </p:spTree>
    <p:extLst>
      <p:ext uri="{BB962C8B-B14F-4D97-AF65-F5344CB8AC3E}">
        <p14:creationId xmlns:p14="http://schemas.microsoft.com/office/powerpoint/2010/main" val="468787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SGBD Actuales. </a:t>
            </a: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Entre los SGBD mas utilizados en la actualidad tenemos:</a:t>
            </a:r>
          </a:p>
          <a:p>
            <a:pPr lvl="0"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Microsoft SQL Server.</a:t>
            </a:r>
          </a:p>
          <a:p>
            <a:pPr marL="342900" lvl="0" indent="-342900" algn="just">
              <a:lnSpc>
                <a:spcPct val="107000"/>
              </a:lnSpc>
              <a:buFont typeface="Arial" panose="020B0604020202020204" pitchFamily="34" charset="0"/>
              <a:buChar char="•"/>
            </a:pPr>
            <a:r>
              <a:rPr lang="es-SV" sz="2400" dirty="0" err="1" smtClean="0">
                <a:latin typeface="Gill Sans MT" panose="020B0502020104020203" pitchFamily="34" charset="0"/>
                <a:ea typeface="Calibri" panose="020F0502020204030204" pitchFamily="34" charset="0"/>
                <a:cs typeface="Arial" panose="020B0604020202020204" pitchFamily="34" charset="0"/>
              </a:rPr>
              <a:t>MySQL</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marL="342900" lvl="0" indent="-342900" algn="just">
              <a:lnSpc>
                <a:spcPct val="107000"/>
              </a:lnSpc>
              <a:buFont typeface="Arial" panose="020B0604020202020204" pitchFamily="34" charset="0"/>
              <a:buChar char="•"/>
            </a:pPr>
            <a:r>
              <a:rPr lang="es-SV" sz="2400" dirty="0" err="1" smtClean="0">
                <a:latin typeface="Gill Sans MT" panose="020B0502020104020203" pitchFamily="34" charset="0"/>
                <a:ea typeface="Calibri" panose="020F0502020204030204" pitchFamily="34" charset="0"/>
                <a:cs typeface="Arial" panose="020B0604020202020204" pitchFamily="34" charset="0"/>
              </a:rPr>
              <a:t>MongoDB</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err="1" smtClean="0">
                <a:latin typeface="Gill Sans MT" panose="020B0502020104020203" pitchFamily="34" charset="0"/>
                <a:ea typeface="Calibri" panose="020F0502020204030204" pitchFamily="34" charset="0"/>
                <a:cs typeface="Arial" panose="020B0604020202020204" pitchFamily="34" charset="0"/>
              </a:rPr>
              <a:t>MariaDB</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smtClean="0">
                <a:latin typeface="Gill Sans MT" panose="020B0502020104020203" pitchFamily="34" charset="0"/>
                <a:ea typeface="Calibri" panose="020F0502020204030204" pitchFamily="34" charset="0"/>
                <a:cs typeface="Arial" panose="020B0604020202020204" pitchFamily="34" charset="0"/>
              </a:rPr>
              <a:t>Oracle</a:t>
            </a:r>
          </a:p>
          <a:p>
            <a:pPr marL="342900" lvl="0" indent="-342900" algn="just">
              <a:lnSpc>
                <a:spcPct val="107000"/>
              </a:lnSpc>
              <a:buFont typeface="Arial" panose="020B0604020202020204" pitchFamily="34" charset="0"/>
              <a:buChar char="•"/>
            </a:pPr>
            <a:r>
              <a:rPr lang="es-SV" sz="2400" dirty="0" err="1" smtClean="0">
                <a:latin typeface="Gill Sans MT" panose="020B0502020104020203" pitchFamily="34" charset="0"/>
                <a:ea typeface="Calibri" panose="020F0502020204030204" pitchFamily="34" charset="0"/>
                <a:cs typeface="Arial" panose="020B0604020202020204" pitchFamily="34" charset="0"/>
              </a:rPr>
              <a:t>PostgreSQL</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SV" sz="2400" dirty="0" err="1" smtClean="0">
                <a:latin typeface="Gill Sans MT" panose="020B0502020104020203" pitchFamily="34" charset="0"/>
                <a:ea typeface="Calibri" panose="020F0502020204030204" pitchFamily="34" charset="0"/>
                <a:cs typeface="Arial" panose="020B0604020202020204" pitchFamily="34" charset="0"/>
              </a:rPr>
              <a:t>SQLite</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pic>
        <p:nvPicPr>
          <p:cNvPr id="8" name="Imagen 7"/>
          <p:cNvPicPr/>
          <p:nvPr/>
        </p:nvPicPr>
        <p:blipFill>
          <a:blip r:embed="rId4">
            <a:extLst>
              <a:ext uri="{28A0092B-C50C-407E-A947-70E740481C1C}">
                <a14:useLocalDpi xmlns:a14="http://schemas.microsoft.com/office/drawing/2010/main" val="0"/>
              </a:ext>
            </a:extLst>
          </a:blip>
          <a:stretch>
            <a:fillRect/>
          </a:stretch>
        </p:blipFill>
        <p:spPr bwMode="auto">
          <a:xfrm>
            <a:off x="7739824" y="2197498"/>
            <a:ext cx="3649028" cy="2613897"/>
          </a:xfrm>
          <a:prstGeom prst="rect">
            <a:avLst/>
          </a:prstGeom>
          <a:noFill/>
          <a:ln>
            <a:noFill/>
          </a:ln>
        </p:spPr>
      </p:pic>
    </p:spTree>
    <p:extLst>
      <p:ext uri="{BB962C8B-B14F-4D97-AF65-F5344CB8AC3E}">
        <p14:creationId xmlns:p14="http://schemas.microsoft.com/office/powerpoint/2010/main" val="3373836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¿Qué</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es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lvl="0" algn="just">
              <a:lnSpc>
                <a:spcPct val="107000"/>
              </a:lnSpc>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es una biblioteca en proceso que implementa un motor de base de datos SQL de </a:t>
            </a:r>
            <a:r>
              <a:rPr lang="es-ES" sz="2400" dirty="0" smtClean="0">
                <a:latin typeface="Gill Sans MT" panose="020B0502020104020203" pitchFamily="34" charset="0"/>
                <a:ea typeface="Calibri" panose="020F0502020204030204" pitchFamily="34" charset="0"/>
                <a:cs typeface="Arial" panose="020B0604020202020204" pitchFamily="34" charset="0"/>
              </a:rPr>
              <a:t>auto contenido</a:t>
            </a:r>
            <a:r>
              <a:rPr lang="es-ES" sz="2400" dirty="0">
                <a:latin typeface="Gill Sans MT" panose="020B0502020104020203" pitchFamily="34" charset="0"/>
                <a:ea typeface="Calibri" panose="020F0502020204030204" pitchFamily="34" charset="0"/>
                <a:cs typeface="Arial" panose="020B0604020202020204" pitchFamily="34" charset="0"/>
              </a:rPr>
              <a:t>, sin servidor</a:t>
            </a:r>
            <a:r>
              <a:rPr lang="es-ES" sz="2400" dirty="0" smtClean="0">
                <a:latin typeface="Gill Sans MT" panose="020B0502020104020203" pitchFamily="34" charset="0"/>
                <a:ea typeface="Calibri" panose="020F0502020204030204" pitchFamily="34" charset="0"/>
                <a:cs typeface="Arial" panose="020B0604020202020204" pitchFamily="34" charset="0"/>
              </a:rPr>
              <a:t>, con </a:t>
            </a:r>
            <a:r>
              <a:rPr lang="es-ES" sz="2400" dirty="0">
                <a:latin typeface="Gill Sans MT" panose="020B0502020104020203" pitchFamily="34" charset="0"/>
                <a:ea typeface="Calibri" panose="020F0502020204030204" pitchFamily="34" charset="0"/>
                <a:cs typeface="Arial" panose="020B0604020202020204" pitchFamily="34" charset="0"/>
              </a:rPr>
              <a:t>cero configuraciones y transaccional. Se trata de una base de datos, que es </a:t>
            </a:r>
            <a:r>
              <a:rPr lang="es-ES" sz="2400" dirty="0" smtClean="0">
                <a:latin typeface="Gill Sans MT" panose="020B0502020104020203" pitchFamily="34" charset="0"/>
                <a:ea typeface="Calibri" panose="020F0502020204030204" pitchFamily="34" charset="0"/>
                <a:cs typeface="Arial" panose="020B0604020202020204" pitchFamily="34" charset="0"/>
              </a:rPr>
              <a:t>cero configuración, </a:t>
            </a:r>
            <a:r>
              <a:rPr lang="es-ES" sz="2400" dirty="0">
                <a:latin typeface="Gill Sans MT" panose="020B0502020104020203" pitchFamily="34" charset="0"/>
                <a:ea typeface="Calibri" panose="020F0502020204030204" pitchFamily="34" charset="0"/>
                <a:cs typeface="Arial" panose="020B0604020202020204" pitchFamily="34" charset="0"/>
              </a:rPr>
              <a:t>lo que significa que, al igual que otras bases, no es necesario configurarla en el sistema. </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30370343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¿Qué es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lvl="0" algn="just">
              <a:lnSpc>
                <a:spcPct val="107000"/>
              </a:lnSpc>
            </a:pPr>
            <a:r>
              <a:rPr lang="es-ES" sz="2400" dirty="0" smtClean="0">
                <a:latin typeface="Gill Sans MT" panose="020B0502020104020203" pitchFamily="34" charset="0"/>
                <a:ea typeface="Calibri" panose="020F0502020204030204" pitchFamily="34" charset="0"/>
                <a:cs typeface="Arial" panose="020B0604020202020204" pitchFamily="34" charset="0"/>
              </a:rPr>
              <a:t>El motor de </a:t>
            </a: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no es un proceso independiente como otras bases de datos, esto permite ligarlo estáticamente o dinámicamente según el requisito con su uso. </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accede a los archivos de almacenamiento directamente.</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474228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Breve </a:t>
            </a: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Historia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marL="342900" lvl="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2000-D. Richard </a:t>
            </a:r>
            <a:r>
              <a:rPr lang="es-ES" sz="2400" dirty="0" err="1" smtClean="0">
                <a:latin typeface="Gill Sans MT" panose="020B0502020104020203" pitchFamily="34" charset="0"/>
                <a:ea typeface="Calibri" panose="020F0502020204030204" pitchFamily="34" charset="0"/>
                <a:cs typeface="Arial" panose="020B0604020202020204" pitchFamily="34" charset="0"/>
              </a:rPr>
              <a:t>Hipp</a:t>
            </a:r>
            <a:r>
              <a:rPr lang="es-ES" sz="2400" dirty="0" smtClean="0">
                <a:latin typeface="Gill Sans MT" panose="020B0502020104020203" pitchFamily="34" charset="0"/>
                <a:ea typeface="Calibri" panose="020F0502020204030204" pitchFamily="34" charset="0"/>
                <a:cs typeface="Arial" panose="020B0604020202020204" pitchFamily="34" charset="0"/>
              </a:rPr>
              <a:t> diseñó </a:t>
            </a: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para el propósito de ninguna administración requerida para operar un programa.</a:t>
            </a:r>
          </a:p>
          <a:p>
            <a:pPr marL="342900" lvl="0" indent="-342900" algn="just">
              <a:lnSpc>
                <a:spcPct val="107000"/>
              </a:lnSpc>
              <a:buFontTx/>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2000 - en </a:t>
            </a:r>
            <a:r>
              <a:rPr lang="es-ES" sz="2400" dirty="0">
                <a:latin typeface="Gill Sans MT" panose="020B0502020104020203" pitchFamily="34" charset="0"/>
                <a:ea typeface="Calibri" panose="020F0502020204030204" pitchFamily="34" charset="0"/>
                <a:cs typeface="Arial" panose="020B0604020202020204" pitchFamily="34" charset="0"/>
              </a:rPr>
              <a:t>agosto,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1,0 liberado con GNU </a:t>
            </a:r>
            <a:r>
              <a:rPr lang="es-ES" sz="2400" dirty="0" err="1">
                <a:latin typeface="Gill Sans MT" panose="020B0502020104020203" pitchFamily="34" charset="0"/>
                <a:ea typeface="Calibri" panose="020F0502020204030204" pitchFamily="34" charset="0"/>
                <a:cs typeface="Arial" panose="020B0604020202020204" pitchFamily="34" charset="0"/>
              </a:rPr>
              <a:t>Database</a:t>
            </a:r>
            <a:r>
              <a:rPr lang="es-ES" sz="2400" dirty="0">
                <a:latin typeface="Gill Sans MT" panose="020B0502020104020203" pitchFamily="34" charset="0"/>
                <a:ea typeface="Calibri" panose="020F0502020204030204" pitchFamily="34" charset="0"/>
                <a:cs typeface="Arial" panose="020B0604020202020204" pitchFamily="34" charset="0"/>
              </a:rPr>
              <a:t> Manager</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lvl="0" indent="-342900" algn="just">
              <a:lnSpc>
                <a:spcPct val="107000"/>
              </a:lnSpc>
              <a:buFontTx/>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2011- </a:t>
            </a:r>
            <a:r>
              <a:rPr lang="es-ES" sz="2400" dirty="0" err="1" smtClean="0">
                <a:latin typeface="Gill Sans MT" panose="020B0502020104020203" pitchFamily="34" charset="0"/>
                <a:ea typeface="Calibri" panose="020F0502020204030204" pitchFamily="34" charset="0"/>
                <a:cs typeface="Arial" panose="020B0604020202020204" pitchFamily="34" charset="0"/>
              </a:rPr>
              <a:t>Hipp</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anunció la adición de la interfaz </a:t>
            </a:r>
            <a:r>
              <a:rPr lang="es-ES" sz="2400" dirty="0" err="1">
                <a:latin typeface="Gill Sans MT" panose="020B0502020104020203" pitchFamily="34" charset="0"/>
                <a:ea typeface="Calibri" panose="020F0502020204030204" pitchFamily="34" charset="0"/>
                <a:cs typeface="Arial" panose="020B0604020202020204" pitchFamily="34" charset="0"/>
              </a:rPr>
              <a:t>UNQl</a:t>
            </a:r>
            <a:r>
              <a:rPr lang="es-ES" sz="2400" dirty="0">
                <a:latin typeface="Gill Sans MT" panose="020B0502020104020203" pitchFamily="34" charset="0"/>
                <a:ea typeface="Calibri" panose="020F0502020204030204" pitchFamily="34" charset="0"/>
                <a:cs typeface="Arial" panose="020B0604020202020204" pitchFamily="34" charset="0"/>
              </a:rPr>
              <a:t> a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dB y para desarrollar </a:t>
            </a:r>
            <a:r>
              <a:rPr lang="es-ES" sz="2400" dirty="0" err="1">
                <a:latin typeface="Gill Sans MT" panose="020B0502020104020203" pitchFamily="34" charset="0"/>
                <a:ea typeface="Calibri" panose="020F0502020204030204" pitchFamily="34" charset="0"/>
                <a:cs typeface="Arial" panose="020B0604020202020204" pitchFamily="34" charset="0"/>
              </a:rPr>
              <a:t>UNQLite</a:t>
            </a:r>
            <a:r>
              <a:rPr lang="es-ES" sz="2400" dirty="0">
                <a:latin typeface="Gill Sans MT" panose="020B0502020104020203" pitchFamily="34" charset="0"/>
                <a:ea typeface="Calibri" panose="020F0502020204030204" pitchFamily="34" charset="0"/>
                <a:cs typeface="Arial" panose="020B0604020202020204" pitchFamily="34" charset="0"/>
              </a:rPr>
              <a:t> (base de datos orientada a documentos).</a:t>
            </a: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146574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57202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Ventajas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no requiere un proceso o sistema de servidor independiente que funcione (sin servidor</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lvl="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viene con configuración cero, lo que significa que no se necesita configuración ni administración</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lvl="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38855247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57202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Ventajas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ES" sz="2400" dirty="0">
                <a:latin typeface="Gill Sans MT" panose="020B0502020104020203" pitchFamily="34" charset="0"/>
                <a:ea typeface="Calibri" panose="020F0502020204030204" pitchFamily="34" charset="0"/>
                <a:cs typeface="Arial" panose="020B0604020202020204" pitchFamily="34" charset="0"/>
              </a:rPr>
              <a:t>Una base de datos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completa se almacena en un único archivo de disco de </a:t>
            </a:r>
            <a:r>
              <a:rPr lang="es-ES" sz="2400" dirty="0" err="1">
                <a:latin typeface="Gill Sans MT" panose="020B0502020104020203" pitchFamily="34" charset="0"/>
                <a:ea typeface="Calibri" panose="020F0502020204030204" pitchFamily="34" charset="0"/>
                <a:cs typeface="Arial" panose="020B0604020202020204" pitchFamily="34" charset="0"/>
              </a:rPr>
              <a:t>cross-plataform</a:t>
            </a:r>
            <a:r>
              <a:rPr lang="es-ES" sz="2400" dirty="0">
                <a:latin typeface="Gill Sans MT" panose="020B0502020104020203" pitchFamily="34" charset="0"/>
                <a:ea typeface="Calibri" panose="020F0502020204030204" pitchFamily="34" charset="0"/>
                <a:cs typeface="Arial" panose="020B0604020202020204" pitchFamily="34" charset="0"/>
              </a:rPr>
              <a:t>.</a:t>
            </a:r>
            <a:endParaRPr lang="es-SV" sz="2400" dirty="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es muy pequeño y ligero, menos de 400KiB completamente configurado o menos de 250KiB con funciones opcionales omitidas.</a:t>
            </a:r>
          </a:p>
          <a:p>
            <a:pPr marL="342900" lvl="0" indent="-342900" algn="just">
              <a:lnSpc>
                <a:spcPct val="107000"/>
              </a:lnSpc>
              <a:buFont typeface="Arial" panose="020B0604020202020204" pitchFamily="34" charset="0"/>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3072311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57202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Ventajas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es auto-contenido, lo que significa que no hay dependencias externas.</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a:latin typeface="Gill Sans MT" panose="020B0502020104020203" pitchFamily="34" charset="0"/>
                <a:ea typeface="Calibri" panose="020F0502020204030204" pitchFamily="34" charset="0"/>
                <a:cs typeface="Arial" panose="020B0604020202020204" pitchFamily="34" charset="0"/>
              </a:rPr>
              <a:t>Las transacciones de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son totalmente compatibles con el ácido, lo que permite el acceso seguro desde múltiples procesos o subprocesos.</a:t>
            </a:r>
          </a:p>
          <a:p>
            <a:pPr marL="342900" lvl="0" indent="-342900" algn="just">
              <a:lnSpc>
                <a:spcPct val="107000"/>
              </a:lnSpc>
              <a:buFont typeface="Arial" panose="020B0604020202020204" pitchFamily="34" charset="0"/>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4159164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781676"/>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Ventajas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soporta la mayoría de las funciones de lenguaje de consulta encontradas en SQL92 (SQL2) Standard</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a:latin typeface="Gill Sans MT" panose="020B0502020104020203" pitchFamily="34" charset="0"/>
                <a:ea typeface="Calibri" panose="020F0502020204030204" pitchFamily="34" charset="0"/>
                <a:cs typeface="Arial" panose="020B0604020202020204" pitchFamily="34" charset="0"/>
              </a:rPr>
              <a:t>-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está escrito en ANSI-C y proporciona API simple y fácil de usar.</a:t>
            </a: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280614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176849"/>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Ventajas de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50000"/>
              </a:lnSpc>
              <a:spcBef>
                <a:spcPts val="200"/>
              </a:spcBef>
              <a:spcAft>
                <a:spcPts val="0"/>
              </a:spcAft>
            </a:pP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soporta la mayoría de las funciones de lenguaje de consulta encontradas en SQL92 (SQL2) Standard</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err="1" smtClean="0">
                <a:latin typeface="Gill Sans MT" panose="020B0502020104020203" pitchFamily="34" charset="0"/>
                <a:ea typeface="Calibri" panose="020F0502020204030204" pitchFamily="34" charset="0"/>
                <a:cs typeface="Arial" panose="020B0604020202020204" pitchFamily="34" charset="0"/>
              </a:rPr>
              <a:t>SQLite</a:t>
            </a:r>
            <a:r>
              <a:rPr lang="es-ES" sz="2400" dirty="0" smtClean="0">
                <a:latin typeface="Gill Sans MT" panose="020B0502020104020203" pitchFamily="34" charset="0"/>
                <a:ea typeface="Calibri" panose="020F0502020204030204" pitchFamily="34" charset="0"/>
                <a:cs typeface="Arial" panose="020B0604020202020204" pitchFamily="34" charset="0"/>
              </a:rPr>
              <a:t> </a:t>
            </a:r>
            <a:r>
              <a:rPr lang="es-ES" sz="2400" dirty="0">
                <a:latin typeface="Gill Sans MT" panose="020B0502020104020203" pitchFamily="34" charset="0"/>
                <a:ea typeface="Calibri" panose="020F0502020204030204" pitchFamily="34" charset="0"/>
                <a:cs typeface="Arial" panose="020B0604020202020204" pitchFamily="34" charset="0"/>
              </a:rPr>
              <a:t>está disponible en UNIX (Linux, Mac OS-X, Android, iOS) y Windows (Win32, WinCE, </a:t>
            </a:r>
            <a:r>
              <a:rPr lang="es-ES" sz="2400" dirty="0" err="1">
                <a:latin typeface="Gill Sans MT" panose="020B0502020104020203" pitchFamily="34" charset="0"/>
                <a:ea typeface="Calibri" panose="020F0502020204030204" pitchFamily="34" charset="0"/>
                <a:cs typeface="Arial" panose="020B0604020202020204" pitchFamily="34" charset="0"/>
              </a:rPr>
              <a:t>WinRT</a:t>
            </a:r>
            <a:r>
              <a:rPr lang="es-ES" sz="2400" dirty="0">
                <a:latin typeface="Gill Sans MT" panose="020B0502020104020203" pitchFamily="34" charset="0"/>
                <a:ea typeface="Calibri" panose="020F0502020204030204" pitchFamily="34" charset="0"/>
                <a:cs typeface="Arial" panose="020B0604020202020204" pitchFamily="34" charset="0"/>
              </a:rPr>
              <a:t>)</a:t>
            </a: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620492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a:solidFill>
                  <a:srgbClr val="002060"/>
                </a:solidFill>
                <a:latin typeface="Gill Sans MT" panose="020B0502020104020203" pitchFamily="34" charset="0"/>
                <a:ea typeface="Calibri" panose="020F0502020204030204" pitchFamily="34" charset="0"/>
                <a:cs typeface="Times New Roman" panose="02020603050405020304" pitchFamily="18" charset="0"/>
              </a:rPr>
              <a:t>DESARROLLO DE UNIDADES DE APRENDIZAJE</a:t>
            </a:r>
            <a:endParaRPr lang="es-SV" sz="3600" dirty="0">
              <a:solidFill>
                <a:srgbClr val="002060"/>
              </a:solidFill>
            </a:endParaRPr>
          </a:p>
        </p:txBody>
      </p:sp>
      <p:sp>
        <p:nvSpPr>
          <p:cNvPr id="4" name="CuadroTexto 3"/>
          <p:cNvSpPr txBox="1"/>
          <p:nvPr/>
        </p:nvSpPr>
        <p:spPr>
          <a:xfrm>
            <a:off x="1179785" y="1947923"/>
            <a:ext cx="9461939" cy="2714526"/>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Sub Competencias</a:t>
            </a:r>
            <a:r>
              <a:rPr lang="en-US"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marL="457200" lvl="0" indent="-457200" algn="just">
              <a:lnSpc>
                <a:spcPct val="107000"/>
              </a:lnSpc>
              <a:buFont typeface="+mj-lt"/>
              <a:buAutoNum type="arabicPeriod"/>
            </a:pPr>
            <a:r>
              <a:rPr lang="es-ES" sz="2400" dirty="0">
                <a:latin typeface="Gill Sans MT" panose="020B0502020104020203" pitchFamily="34" charset="0"/>
                <a:ea typeface="Calibri" panose="020F0502020204030204" pitchFamily="34" charset="0"/>
                <a:cs typeface="Arial" panose="020B0604020202020204" pitchFamily="34" charset="0"/>
              </a:rPr>
              <a:t>Identifica la sintaxis del lenguaje C</a:t>
            </a:r>
            <a:r>
              <a:rPr lang="es-ES" sz="2400" dirty="0" smtClean="0">
                <a:latin typeface="Gill Sans MT" panose="020B0502020104020203" pitchFamily="34" charset="0"/>
                <a:ea typeface="Calibri" panose="020F0502020204030204" pitchFamily="34" charset="0"/>
                <a:cs typeface="Arial" panose="020B0604020202020204" pitchFamily="34" charset="0"/>
              </a:rPr>
              <a:t>#</a:t>
            </a: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457200" lvl="0" indent="-457200" algn="just">
              <a:lnSpc>
                <a:spcPct val="107000"/>
              </a:lnSpc>
              <a:buFont typeface="+mj-lt"/>
              <a:buAutoNum type="arabicPeriod"/>
            </a:pPr>
            <a:r>
              <a:rPr lang="es-ES" sz="2400" dirty="0">
                <a:latin typeface="Gill Sans MT" panose="020B0502020104020203" pitchFamily="34" charset="0"/>
                <a:ea typeface="Calibri" panose="020F0502020204030204" pitchFamily="34" charset="0"/>
                <a:cs typeface="Arial" panose="020B0604020202020204" pitchFamily="34" charset="0"/>
              </a:rPr>
              <a:t>Interpreta correctamente el entorno de desarrollo de </a:t>
            </a:r>
            <a:r>
              <a:rPr lang="es-ES" sz="2400" dirty="0" smtClean="0">
                <a:latin typeface="Gill Sans MT" panose="020B0502020104020203" pitchFamily="34" charset="0"/>
                <a:ea typeface="Calibri" panose="020F0502020204030204" pitchFamily="34" charset="0"/>
                <a:cs typeface="Arial" panose="020B0604020202020204" pitchFamily="34" charset="0"/>
              </a:rPr>
              <a:t>C#</a:t>
            </a: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457200" lvl="0" indent="-457200" algn="just">
              <a:lnSpc>
                <a:spcPct val="107000"/>
              </a:lnSpc>
              <a:buFont typeface="+mj-lt"/>
              <a:buAutoNum type="arabicPeriod"/>
            </a:pPr>
            <a:r>
              <a:rPr lang="es-ES" sz="2400" dirty="0">
                <a:latin typeface="Gill Sans MT" panose="020B0502020104020203" pitchFamily="34" charset="0"/>
                <a:ea typeface="Calibri" panose="020F0502020204030204" pitchFamily="34" charset="0"/>
                <a:cs typeface="Arial" panose="020B0604020202020204" pitchFamily="34" charset="0"/>
              </a:rPr>
              <a:t>Resuelve operaciones matemáticas básicas en </a:t>
            </a:r>
            <a:r>
              <a:rPr lang="es-ES" sz="2400" dirty="0" smtClean="0">
                <a:latin typeface="Gill Sans MT" panose="020B0502020104020203" pitchFamily="34" charset="0"/>
                <a:ea typeface="Calibri" panose="020F0502020204030204" pitchFamily="34" charset="0"/>
                <a:cs typeface="Arial" panose="020B0604020202020204" pitchFamily="34" charset="0"/>
              </a:rPr>
              <a:t>C#</a:t>
            </a: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457200" lvl="0" indent="-457200" algn="just">
              <a:lnSpc>
                <a:spcPct val="107000"/>
              </a:lnSpc>
              <a:buFont typeface="+mj-lt"/>
              <a:buAutoNum type="arabicPeriod"/>
            </a:pPr>
            <a:r>
              <a:rPr lang="es-ES" sz="2400" dirty="0">
                <a:latin typeface="Gill Sans MT" panose="020B0502020104020203" pitchFamily="34" charset="0"/>
                <a:ea typeface="Calibri" panose="020F0502020204030204" pitchFamily="34" charset="0"/>
                <a:cs typeface="Arial" panose="020B0604020202020204" pitchFamily="34" charset="0"/>
              </a:rPr>
              <a:t>Elabora soluciones a problemas básicos en </a:t>
            </a:r>
            <a:r>
              <a:rPr lang="es-ES" sz="2400" dirty="0" smtClean="0">
                <a:latin typeface="Gill Sans MT" panose="020B0502020104020203" pitchFamily="34" charset="0"/>
                <a:ea typeface="Calibri" panose="020F0502020204030204" pitchFamily="34" charset="0"/>
                <a:cs typeface="Arial" panose="020B0604020202020204" pitchFamily="34" charset="0"/>
              </a:rPr>
              <a:t>C#</a:t>
            </a: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457200" lvl="0" indent="-457200" algn="just">
              <a:lnSpc>
                <a:spcPct val="107000"/>
              </a:lnSpc>
              <a:buFont typeface="+mj-lt"/>
              <a:buAutoNum type="arabicPeriod"/>
            </a:pPr>
            <a:r>
              <a:rPr lang="es-ES" sz="2400" dirty="0">
                <a:latin typeface="Gill Sans MT" panose="020B0502020104020203" pitchFamily="34" charset="0"/>
                <a:ea typeface="Calibri" panose="020F0502020204030204" pitchFamily="34" charset="0"/>
                <a:cs typeface="Arial" panose="020B0604020202020204" pitchFamily="34" charset="0"/>
              </a:rPr>
              <a:t>Identifica métodos y funciones en </a:t>
            </a:r>
            <a:r>
              <a:rPr lang="es-ES" sz="2400" dirty="0" smtClean="0">
                <a:latin typeface="Gill Sans MT" panose="020B0502020104020203" pitchFamily="34" charset="0"/>
                <a:ea typeface="Calibri" panose="020F0502020204030204" pitchFamily="34" charset="0"/>
                <a:cs typeface="Arial" panose="020B0604020202020204" pitchFamily="34" charset="0"/>
              </a:rPr>
              <a:t>C#</a:t>
            </a:r>
            <a:endParaRPr lang="es-SV" sz="2400" b="1"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809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10969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Datos en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07000"/>
              </a:lnSpc>
            </a:pPr>
            <a:r>
              <a:rPr lang="es-ES" sz="2400" dirty="0" smtClean="0">
                <a:latin typeface="Gill Sans MT" panose="020B0502020104020203" pitchFamily="34" charset="0"/>
                <a:ea typeface="Calibri" panose="020F0502020204030204" pitchFamily="34" charset="0"/>
                <a:cs typeface="Arial" panose="020B0604020202020204" pitchFamily="34" charset="0"/>
              </a:rPr>
              <a:t>En </a:t>
            </a:r>
            <a:r>
              <a:rPr lang="es-ES" sz="2400" dirty="0">
                <a:latin typeface="Gill Sans MT" panose="020B0502020104020203" pitchFamily="34" charset="0"/>
                <a:ea typeface="Calibri" panose="020F0502020204030204" pitchFamily="34" charset="0"/>
                <a:cs typeface="Arial" panose="020B0604020202020204" pitchFamily="34" charset="0"/>
              </a:rPr>
              <a:t>la mayoría de los motores de bases de datos SQL se utiliza un </a:t>
            </a:r>
            <a:r>
              <a:rPr lang="es-ES" sz="2400" dirty="0" err="1">
                <a:latin typeface="Gill Sans MT" panose="020B0502020104020203" pitchFamily="34" charset="0"/>
                <a:ea typeface="Calibri" panose="020F0502020204030204" pitchFamily="34" charset="0"/>
                <a:cs typeface="Arial" panose="020B0604020202020204" pitchFamily="34" charset="0"/>
              </a:rPr>
              <a:t>tipeo</a:t>
            </a:r>
            <a:r>
              <a:rPr lang="es-ES" sz="2400" dirty="0">
                <a:latin typeface="Gill Sans MT" panose="020B0502020104020203" pitchFamily="34" charset="0"/>
                <a:ea typeface="Calibri" panose="020F0502020204030204" pitchFamily="34" charset="0"/>
                <a:cs typeface="Arial" panose="020B0604020202020204" pitchFamily="34" charset="0"/>
              </a:rPr>
              <a:t> </a:t>
            </a:r>
            <a:r>
              <a:rPr lang="es-ES" sz="2400" dirty="0" smtClean="0">
                <a:latin typeface="Gill Sans MT" panose="020B0502020104020203" pitchFamily="34" charset="0"/>
                <a:ea typeface="Calibri" panose="020F0502020204030204" pitchFamily="34" charset="0"/>
                <a:cs typeface="Arial" panose="020B0604020202020204" pitchFamily="34" charset="0"/>
              </a:rPr>
              <a:t>rígido, </a:t>
            </a:r>
            <a:r>
              <a:rPr lang="es-ES" sz="2400" dirty="0">
                <a:latin typeface="Gill Sans MT" panose="020B0502020104020203" pitchFamily="34" charset="0"/>
                <a:ea typeface="Calibri" panose="020F0502020204030204" pitchFamily="34" charset="0"/>
                <a:cs typeface="Arial" panose="020B0604020202020204" pitchFamily="34" charset="0"/>
              </a:rPr>
              <a:t>estático. </a:t>
            </a: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algn="just">
              <a:lnSpc>
                <a:spcPct val="107000"/>
              </a:lnSpc>
            </a:pPr>
            <a:r>
              <a:rPr lang="es-ES" sz="2400" dirty="0" smtClean="0">
                <a:latin typeface="Gill Sans MT" panose="020B0502020104020203" pitchFamily="34" charset="0"/>
                <a:ea typeface="Calibri" panose="020F0502020204030204" pitchFamily="34" charset="0"/>
                <a:cs typeface="Arial" panose="020B0604020202020204" pitchFamily="34" charset="0"/>
              </a:rPr>
              <a:t>Con </a:t>
            </a:r>
            <a:r>
              <a:rPr lang="es-ES" sz="2400" dirty="0">
                <a:latin typeface="Gill Sans MT" panose="020B0502020104020203" pitchFamily="34" charset="0"/>
                <a:ea typeface="Calibri" panose="020F0502020204030204" pitchFamily="34" charset="0"/>
                <a:cs typeface="Arial" panose="020B0604020202020204" pitchFamily="34" charset="0"/>
              </a:rPr>
              <a:t>el tecleo estático, el tipo de datos de un valor es determinado por su </a:t>
            </a:r>
            <a:r>
              <a:rPr lang="es-ES" sz="2400" dirty="0" smtClean="0">
                <a:latin typeface="Gill Sans MT" panose="020B0502020104020203" pitchFamily="34" charset="0"/>
                <a:ea typeface="Calibri" panose="020F0502020204030204" pitchFamily="34" charset="0"/>
                <a:cs typeface="Arial" panose="020B0604020202020204" pitchFamily="34" charset="0"/>
              </a:rPr>
              <a:t>contenedor - la </a:t>
            </a:r>
            <a:r>
              <a:rPr lang="es-ES" sz="2400" dirty="0">
                <a:latin typeface="Gill Sans MT" panose="020B0502020104020203" pitchFamily="34" charset="0"/>
                <a:ea typeface="Calibri" panose="020F0502020204030204" pitchFamily="34" charset="0"/>
                <a:cs typeface="Arial" panose="020B0604020202020204" pitchFamily="34" charset="0"/>
              </a:rPr>
              <a:t>columna particular en la que se almacena el valor.</a:t>
            </a: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1124275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2714526"/>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Datos en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07000"/>
              </a:lnSpc>
            </a:pP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utiliza un sistema de tipo dinámico más general. En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el tipo de la clase de un valor está asociado al valor mismo, no a su contenedor</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17081361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5085559"/>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Datos en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algn="just">
              <a:lnSpc>
                <a:spcPct val="107000"/>
              </a:lnSpc>
            </a:pPr>
            <a:r>
              <a:rPr lang="es-ES" sz="2400" dirty="0" smtClean="0">
                <a:latin typeface="Gill Sans MT" panose="020B0502020104020203" pitchFamily="34" charset="0"/>
                <a:ea typeface="Calibri" panose="020F0502020204030204" pitchFamily="34" charset="0"/>
                <a:cs typeface="Arial" panose="020B0604020202020204" pitchFamily="34" charset="0"/>
              </a:rPr>
              <a:t>El </a:t>
            </a:r>
            <a:r>
              <a:rPr lang="es-ES" sz="2400" dirty="0">
                <a:latin typeface="Gill Sans MT" panose="020B0502020104020203" pitchFamily="34" charset="0"/>
                <a:ea typeface="Calibri" panose="020F0502020204030204" pitchFamily="34" charset="0"/>
                <a:cs typeface="Arial" panose="020B0604020202020204" pitchFamily="34" charset="0"/>
              </a:rPr>
              <a:t>sistema de tipo dinámico de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es compatible de forma inversa con los sistemas de tipo estático más comunes de otros motores de bases de datos, en el sentido de que las instrucciones SQL que funcionan en las bases con tipo estático deben funcionar de la misma manera en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Sin embargo, la mecanografía dinámica en </a:t>
            </a:r>
            <a:r>
              <a:rPr lang="es-ES" sz="2400" dirty="0" err="1">
                <a:latin typeface="Gill Sans MT" panose="020B0502020104020203" pitchFamily="34" charset="0"/>
                <a:ea typeface="Calibri" panose="020F0502020204030204" pitchFamily="34" charset="0"/>
                <a:cs typeface="Arial" panose="020B0604020202020204" pitchFamily="34" charset="0"/>
              </a:rPr>
              <a:t>SQLite</a:t>
            </a:r>
            <a:r>
              <a:rPr lang="es-ES" sz="2400" dirty="0">
                <a:latin typeface="Gill Sans MT" panose="020B0502020104020203" pitchFamily="34" charset="0"/>
                <a:ea typeface="Calibri" panose="020F0502020204030204" pitchFamily="34" charset="0"/>
                <a:cs typeface="Arial" panose="020B0604020202020204" pitchFamily="34" charset="0"/>
              </a:rPr>
              <a:t> le permite hacer cosas que no son posibles en bases de datos tradicionales de tipo rígido.</a:t>
            </a:r>
          </a:p>
          <a:p>
            <a:pPr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1519900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Tipos de Datos en </a:t>
            </a:r>
            <a:r>
              <a:rPr lang="es-SV" sz="2800" dirty="0" err="1"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SQLite</a:t>
            </a: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 </a:t>
            </a:r>
          </a:p>
          <a:p>
            <a:pPr marL="34290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NULL</a:t>
            </a:r>
            <a:r>
              <a:rPr lang="es-ES" sz="2400" dirty="0">
                <a:latin typeface="Gill Sans MT" panose="020B0502020104020203" pitchFamily="34" charset="0"/>
                <a:ea typeface="Calibri" panose="020F0502020204030204" pitchFamily="34" charset="0"/>
                <a:cs typeface="Arial" panose="020B0604020202020204" pitchFamily="34" charset="0"/>
              </a:rPr>
              <a:t>: el valor es nulo (NULL</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INTEGER</a:t>
            </a:r>
            <a:r>
              <a:rPr lang="es-ES" sz="2400" dirty="0">
                <a:latin typeface="Gill Sans MT" panose="020B0502020104020203" pitchFamily="34" charset="0"/>
                <a:ea typeface="Calibri" panose="020F0502020204030204" pitchFamily="34" charset="0"/>
                <a:cs typeface="Arial" panose="020B0604020202020204" pitchFamily="34" charset="0"/>
              </a:rPr>
              <a:t>: el valor en un entero con </a:t>
            </a:r>
            <a:r>
              <a:rPr lang="es-ES" sz="2400" dirty="0" smtClean="0">
                <a:latin typeface="Gill Sans MT" panose="020B0502020104020203" pitchFamily="34" charset="0"/>
                <a:ea typeface="Calibri" panose="020F0502020204030204" pitchFamily="34" charset="0"/>
                <a:cs typeface="Arial" panose="020B0604020202020204" pitchFamily="34" charset="0"/>
              </a:rPr>
              <a:t>signo.</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REAL</a:t>
            </a:r>
            <a:r>
              <a:rPr lang="es-ES" sz="2400" dirty="0">
                <a:latin typeface="Gill Sans MT" panose="020B0502020104020203" pitchFamily="34" charset="0"/>
                <a:ea typeface="Calibri" panose="020F0502020204030204" pitchFamily="34" charset="0"/>
                <a:cs typeface="Arial" panose="020B0604020202020204" pitchFamily="34" charset="0"/>
              </a:rPr>
              <a:t>: El valor es un valor de punto flotante</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marL="342900" indent="-342900" algn="just">
              <a:lnSpc>
                <a:spcPct val="107000"/>
              </a:lnSpc>
              <a:buFont typeface="Arial" panose="020B0604020202020204" pitchFamily="34" charset="0"/>
              <a:buChar char="•"/>
            </a:pPr>
            <a:endParaRPr lang="es-ES" sz="2400" dirty="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smtClean="0">
                <a:latin typeface="Gill Sans MT" panose="020B0502020104020203" pitchFamily="34" charset="0"/>
                <a:ea typeface="Calibri" panose="020F0502020204030204" pitchFamily="34" charset="0"/>
                <a:cs typeface="Arial" panose="020B0604020202020204" pitchFamily="34" charset="0"/>
              </a:rPr>
              <a:t>TEXT</a:t>
            </a:r>
            <a:r>
              <a:rPr lang="es-ES" sz="2400" dirty="0">
                <a:latin typeface="Gill Sans MT" panose="020B0502020104020203" pitchFamily="34" charset="0"/>
                <a:ea typeface="Calibri" panose="020F0502020204030204" pitchFamily="34" charset="0"/>
                <a:cs typeface="Arial" panose="020B0604020202020204" pitchFamily="34" charset="0"/>
              </a:rPr>
              <a:t>: El valor es </a:t>
            </a:r>
            <a:r>
              <a:rPr lang="es-ES" sz="2400" dirty="0" smtClean="0">
                <a:latin typeface="Gill Sans MT" panose="020B0502020104020203" pitchFamily="34" charset="0"/>
                <a:ea typeface="Calibri" panose="020F0502020204030204" pitchFamily="34" charset="0"/>
                <a:cs typeface="Arial" panose="020B0604020202020204" pitchFamily="34" charset="0"/>
              </a:rPr>
              <a:t>una </a:t>
            </a:r>
            <a:r>
              <a:rPr lang="es-ES" sz="2400" dirty="0">
                <a:latin typeface="Gill Sans MT" panose="020B0502020104020203" pitchFamily="34" charset="0"/>
                <a:ea typeface="Calibri" panose="020F0502020204030204" pitchFamily="34" charset="0"/>
                <a:cs typeface="Arial" panose="020B0604020202020204" pitchFamily="34" charset="0"/>
              </a:rPr>
              <a:t>cadena de </a:t>
            </a:r>
            <a:r>
              <a:rPr lang="es-ES" sz="2400" dirty="0" smtClean="0">
                <a:latin typeface="Gill Sans MT" panose="020B0502020104020203" pitchFamily="34" charset="0"/>
                <a:ea typeface="Calibri" panose="020F0502020204030204" pitchFamily="34" charset="0"/>
                <a:cs typeface="Arial" panose="020B0604020202020204" pitchFamily="34" charset="0"/>
              </a:rPr>
              <a:t>texto</a:t>
            </a:r>
          </a:p>
          <a:p>
            <a:pPr marL="342900" indent="-342900" algn="just">
              <a:lnSpc>
                <a:spcPct val="107000"/>
              </a:lnSpc>
              <a:buFont typeface="Arial" panose="020B0604020202020204" pitchFamily="34" charset="0"/>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ES" sz="2400" dirty="0">
                <a:latin typeface="Gill Sans MT" panose="020B0502020104020203" pitchFamily="34" charset="0"/>
                <a:ea typeface="Calibri" panose="020F0502020204030204" pitchFamily="34" charset="0"/>
                <a:cs typeface="Arial" panose="020B0604020202020204" pitchFamily="34" charset="0"/>
              </a:rPr>
              <a:t>B</a:t>
            </a:r>
            <a:r>
              <a:rPr lang="es-ES" sz="2400" dirty="0" smtClean="0">
                <a:latin typeface="Gill Sans MT" panose="020B0502020104020203" pitchFamily="34" charset="0"/>
                <a:ea typeface="Calibri" panose="020F0502020204030204" pitchFamily="34" charset="0"/>
                <a:cs typeface="Arial" panose="020B0604020202020204" pitchFamily="34" charset="0"/>
              </a:rPr>
              <a:t>LOB</a:t>
            </a:r>
            <a:r>
              <a:rPr lang="es-ES" sz="2400" dirty="0">
                <a:latin typeface="Gill Sans MT" panose="020B0502020104020203" pitchFamily="34" charset="0"/>
                <a:ea typeface="Calibri" panose="020F0502020204030204" pitchFamily="34" charset="0"/>
                <a:cs typeface="Arial" panose="020B0604020202020204" pitchFamily="34" charset="0"/>
              </a:rPr>
              <a:t>: El valor es un BLOB de datos, almacenado exactamente como fue ingresado.</a:t>
            </a: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13708708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3504870"/>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Lenguajes de los SGBD. </a:t>
            </a: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Los </a:t>
            </a:r>
            <a:r>
              <a:rPr lang="es-SV" sz="2400" dirty="0">
                <a:latin typeface="Gill Sans MT" panose="020B0502020104020203" pitchFamily="34" charset="0"/>
                <a:ea typeface="Calibri" panose="020F0502020204030204" pitchFamily="34" charset="0"/>
                <a:cs typeface="Arial" panose="020B0604020202020204" pitchFamily="34" charset="0"/>
              </a:rPr>
              <a:t>lenguajes van a permitir al administrador de la BD especificar los datos que componen la BD, su estructura, las relaciones que existen entre ellos, las reglas de integridad, los controles de acceso, las características de tipo físico y las vistas externas de los usuarios</a:t>
            </a:r>
          </a:p>
          <a:p>
            <a:pPr marL="342900" indent="-342900" algn="just">
              <a:lnSpc>
                <a:spcPct val="107000"/>
              </a:lnSpc>
              <a:buFont typeface="Arial" panose="020B0604020202020204" pitchFamily="34" charset="0"/>
              <a:buChar char="•"/>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183772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Lenguajes de los SGBD. </a:t>
            </a: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Lenguaje </a:t>
            </a:r>
            <a:r>
              <a:rPr lang="es-SV" sz="2400" dirty="0">
                <a:latin typeface="Gill Sans MT" panose="020B0502020104020203" pitchFamily="34" charset="0"/>
                <a:ea typeface="Calibri" panose="020F0502020204030204" pitchFamily="34" charset="0"/>
                <a:cs typeface="Arial" panose="020B0604020202020204" pitchFamily="34" charset="0"/>
              </a:rPr>
              <a:t>de definición de datos (LDD o DDL</a:t>
            </a:r>
            <a:r>
              <a:rPr lang="es-SV" sz="2400" dirty="0" smtClean="0">
                <a:latin typeface="Gill Sans MT" panose="020B0502020104020203" pitchFamily="34" charset="0"/>
                <a:ea typeface="Calibri" panose="020F0502020204030204" pitchFamily="34" charset="0"/>
                <a:cs typeface="Arial" panose="020B0604020202020204" pitchFamily="34" charset="0"/>
              </a:rPr>
              <a:t>): Proporcionan </a:t>
            </a:r>
            <a:r>
              <a:rPr lang="es-SV" sz="2400" dirty="0">
                <a:latin typeface="Gill Sans MT" panose="020B0502020104020203" pitchFamily="34" charset="0"/>
                <a:ea typeface="Calibri" panose="020F0502020204030204" pitchFamily="34" charset="0"/>
                <a:cs typeface="Arial" panose="020B0604020202020204" pitchFamily="34" charset="0"/>
              </a:rPr>
              <a:t>la estructura y </a:t>
            </a:r>
            <a:r>
              <a:rPr lang="es-SV" sz="2400" dirty="0" smtClean="0">
                <a:latin typeface="Gill Sans MT" panose="020B0502020104020203" pitchFamily="34" charset="0"/>
                <a:ea typeface="Calibri" panose="020F0502020204030204" pitchFamily="34" charset="0"/>
                <a:cs typeface="Arial" panose="020B0604020202020204" pitchFamily="34" charset="0"/>
              </a:rPr>
              <a:t>métodos </a:t>
            </a:r>
            <a:r>
              <a:rPr lang="es-SV" sz="2400" dirty="0">
                <a:latin typeface="Gill Sans MT" panose="020B0502020104020203" pitchFamily="34" charset="0"/>
                <a:ea typeface="Calibri" panose="020F0502020204030204" pitchFamily="34" charset="0"/>
                <a:cs typeface="Arial" panose="020B0604020202020204" pitchFamily="34" charset="0"/>
              </a:rPr>
              <a:t>de almacenamiento para acceder a los </a:t>
            </a:r>
            <a:r>
              <a:rPr lang="es-SV" sz="2400" dirty="0" smtClean="0">
                <a:latin typeface="Gill Sans MT" panose="020B0502020104020203" pitchFamily="34" charset="0"/>
                <a:ea typeface="Calibri" panose="020F0502020204030204" pitchFamily="34" charset="0"/>
                <a:cs typeface="Arial" panose="020B0604020202020204" pitchFamily="34" charset="0"/>
              </a:rPr>
              <a:t>datos </a:t>
            </a:r>
            <a:r>
              <a:rPr lang="es-SV" sz="2400" dirty="0">
                <a:latin typeface="Gill Sans MT" panose="020B0502020104020203" pitchFamily="34" charset="0"/>
                <a:ea typeface="Calibri" panose="020F0502020204030204" pitchFamily="34" charset="0"/>
                <a:cs typeface="Arial" panose="020B0604020202020204" pitchFamily="34" charset="0"/>
              </a:rPr>
              <a:t>desde el sistema de base de datos</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ALTER</a:t>
            </a: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CREATE</a:t>
            </a: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DROP</a:t>
            </a:r>
          </a:p>
          <a:p>
            <a:pPr marL="342900" indent="-342900" algn="just">
              <a:lnSpc>
                <a:spcPct val="107000"/>
              </a:lnSpc>
              <a:buFont typeface="Arial" panose="020B0604020202020204" pitchFamily="34" charset="0"/>
              <a:buChar char="•"/>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811850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Lenguajes de los SGBD. </a:t>
            </a:r>
            <a:endPar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endParaRPr>
          </a:p>
          <a:p>
            <a:pPr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Lenguaje de manipulación de datos (LMD o DML): Permite a los usuarios manipular (añadir / modificar/ eliminar ) los datos.</a:t>
            </a:r>
          </a:p>
          <a:p>
            <a:pPr algn="just">
              <a:lnSpc>
                <a:spcPct val="107000"/>
              </a:lnSpc>
            </a:pP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SELECT</a:t>
            </a: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UPDATE</a:t>
            </a: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DELETE</a:t>
            </a:r>
          </a:p>
          <a:p>
            <a:pPr marL="342900" indent="-342900" algn="just">
              <a:lnSpc>
                <a:spcPct val="107000"/>
              </a:lnSpc>
              <a:buFont typeface="Arial" panose="020B0604020202020204" pitchFamily="34" charset="0"/>
              <a:buChar char="•"/>
            </a:pPr>
            <a:r>
              <a:rPr lang="es-SV" sz="2400" dirty="0">
                <a:latin typeface="Gill Sans MT" panose="020B0502020104020203" pitchFamily="34" charset="0"/>
                <a:ea typeface="Calibri" panose="020F0502020204030204" pitchFamily="34" charset="0"/>
                <a:cs typeface="Arial" panose="020B0604020202020204" pitchFamily="34" charset="0"/>
              </a:rPr>
              <a:t>INSERT INTO</a:t>
            </a:r>
          </a:p>
          <a:p>
            <a:pPr marL="342900" indent="-342900" algn="just">
              <a:lnSpc>
                <a:spcPct val="107000"/>
              </a:lnSpc>
              <a:buFont typeface="Arial" panose="020B0604020202020204" pitchFamily="34" charset="0"/>
              <a:buChar char="•"/>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p:txBody>
      </p:sp>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Tree>
    <p:extLst>
      <p:ext uri="{BB962C8B-B14F-4D97-AF65-F5344CB8AC3E}">
        <p14:creationId xmlns:p14="http://schemas.microsoft.com/office/powerpoint/2010/main" val="217326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
        <p:nvSpPr>
          <p:cNvPr id="7" name="CuadroTexto 6"/>
          <p:cNvSpPr txBox="1"/>
          <p:nvPr/>
        </p:nvSpPr>
        <p:spPr>
          <a:xfrm>
            <a:off x="1179786" y="1947923"/>
            <a:ext cx="5838234" cy="3453189"/>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DML Comandos: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ES" sz="2400" b="1" dirty="0">
                <a:latin typeface="Gill Sans MT" panose="020B0502020104020203" pitchFamily="34" charset="0"/>
                <a:ea typeface="Calibri" panose="020F0502020204030204" pitchFamily="34" charset="0"/>
                <a:cs typeface="Arial" panose="020B0604020202020204" pitchFamily="34" charset="0"/>
              </a:rPr>
              <a:t>SELECT: </a:t>
            </a:r>
            <a:r>
              <a:rPr lang="es-ES" sz="2400" dirty="0">
                <a:latin typeface="Gill Sans MT" panose="020B0502020104020203" pitchFamily="34" charset="0"/>
                <a:ea typeface="Calibri" panose="020F0502020204030204" pitchFamily="34" charset="0"/>
                <a:cs typeface="Arial" panose="020B0604020202020204" pitchFamily="34" charset="0"/>
              </a:rPr>
              <a:t>La sentencia SELECT permite consultar los datos almacenados en una tabla de base de datos</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r>
              <a:rPr lang="es-SV" sz="2400" i="1" dirty="0"/>
              <a:t>Sintaxis</a:t>
            </a:r>
            <a:r>
              <a:rPr lang="es-SV" sz="2400" dirty="0"/>
              <a:t>:</a:t>
            </a:r>
            <a:endParaRPr lang="en-US" sz="2400" dirty="0"/>
          </a:p>
          <a:p>
            <a:r>
              <a:rPr lang="es-ES" sz="2400" b="1" dirty="0" smtClean="0">
                <a:solidFill>
                  <a:schemeClr val="accent1">
                    <a:lumMod val="75000"/>
                  </a:schemeClr>
                </a:solidFill>
              </a:rPr>
              <a:t>SELECT * FROM </a:t>
            </a:r>
            <a:r>
              <a:rPr lang="es-ES" sz="2400" dirty="0" smtClean="0"/>
              <a:t>Persona</a:t>
            </a:r>
            <a:r>
              <a:rPr lang="es-ES" sz="2400" b="1" dirty="0" smtClean="0"/>
              <a:t>;</a:t>
            </a:r>
            <a:endParaRPr lang="en-US" sz="2400" dirty="0"/>
          </a:p>
        </p:txBody>
      </p:sp>
    </p:spTree>
    <p:extLst>
      <p:ext uri="{BB962C8B-B14F-4D97-AF65-F5344CB8AC3E}">
        <p14:creationId xmlns:p14="http://schemas.microsoft.com/office/powerpoint/2010/main" val="1865616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
        <p:nvSpPr>
          <p:cNvPr id="8" name="CuadroTexto 7"/>
          <p:cNvSpPr txBox="1"/>
          <p:nvPr/>
        </p:nvSpPr>
        <p:spPr>
          <a:xfrm>
            <a:off x="1179786" y="1947923"/>
            <a:ext cx="5838234" cy="4243534"/>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Clausula WHERE:</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smtClean="0">
                <a:latin typeface="Gill Sans MT" panose="020B0502020104020203" pitchFamily="34" charset="0"/>
                <a:ea typeface="Calibri" panose="020F0502020204030204" pitchFamily="34" charset="0"/>
                <a:cs typeface="Arial" panose="020B0604020202020204" pitchFamily="34" charset="0"/>
              </a:rPr>
              <a:t>La </a:t>
            </a:r>
            <a:r>
              <a:rPr lang="es-SV" sz="2400" dirty="0">
                <a:latin typeface="Gill Sans MT" panose="020B0502020104020203" pitchFamily="34" charset="0"/>
                <a:ea typeface="Calibri" panose="020F0502020204030204" pitchFamily="34" charset="0"/>
                <a:cs typeface="Arial" panose="020B0604020202020204" pitchFamily="34" charset="0"/>
              </a:rPr>
              <a:t>cláusula </a:t>
            </a:r>
            <a:r>
              <a:rPr lang="es-SV" sz="2400" b="1" dirty="0" smtClean="0">
                <a:latin typeface="Gill Sans MT" panose="020B0502020104020203" pitchFamily="34" charset="0"/>
                <a:ea typeface="Calibri" panose="020F0502020204030204" pitchFamily="34" charset="0"/>
                <a:cs typeface="Arial" panose="020B0604020202020204" pitchFamily="34" charset="0"/>
              </a:rPr>
              <a:t>WHERE</a:t>
            </a:r>
            <a:r>
              <a:rPr lang="es-SV" sz="2400" dirty="0" smtClean="0">
                <a:latin typeface="Gill Sans MT" panose="020B0502020104020203" pitchFamily="34" charset="0"/>
                <a:ea typeface="Calibri" panose="020F0502020204030204" pitchFamily="34" charset="0"/>
                <a:cs typeface="Arial" panose="020B0604020202020204" pitchFamily="34" charset="0"/>
              </a:rPr>
              <a:t> </a:t>
            </a:r>
            <a:r>
              <a:rPr lang="es-SV" sz="2400" dirty="0">
                <a:latin typeface="Gill Sans MT" panose="020B0502020104020203" pitchFamily="34" charset="0"/>
                <a:ea typeface="Calibri" panose="020F0502020204030204" pitchFamily="34" charset="0"/>
                <a:cs typeface="Arial" panose="020B0604020202020204" pitchFamily="34" charset="0"/>
              </a:rPr>
              <a:t>se utiliza para filtrar registros.</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La cláusula </a:t>
            </a:r>
            <a:r>
              <a:rPr lang="es-SV" sz="2400" b="1" dirty="0">
                <a:latin typeface="Gill Sans MT" panose="020B0502020104020203" pitchFamily="34" charset="0"/>
                <a:ea typeface="Calibri" panose="020F0502020204030204" pitchFamily="34" charset="0"/>
                <a:cs typeface="Arial" panose="020B0604020202020204" pitchFamily="34" charset="0"/>
              </a:rPr>
              <a:t>WHERE</a:t>
            </a:r>
            <a:r>
              <a:rPr lang="es-SV" sz="2400" dirty="0">
                <a:latin typeface="Gill Sans MT" panose="020B0502020104020203" pitchFamily="34" charset="0"/>
                <a:ea typeface="Calibri" panose="020F0502020204030204" pitchFamily="34" charset="0"/>
                <a:cs typeface="Arial" panose="020B0604020202020204" pitchFamily="34" charset="0"/>
              </a:rPr>
              <a:t> se utiliza para extraer sólo aquellos registros que cumplen una condición especificada</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r>
              <a:rPr lang="es-SV" sz="2400" i="1" dirty="0"/>
              <a:t>Sintaxis</a:t>
            </a:r>
            <a:r>
              <a:rPr lang="es-SV" sz="2400" dirty="0"/>
              <a:t>:</a:t>
            </a:r>
            <a:endParaRPr lang="en-US" sz="2400" i="1" dirty="0"/>
          </a:p>
          <a:p>
            <a:r>
              <a:rPr lang="en-US" sz="2400" b="1" i="1" dirty="0" smtClean="0">
                <a:solidFill>
                  <a:schemeClr val="accent1">
                    <a:lumMod val="75000"/>
                  </a:schemeClr>
                </a:solidFill>
              </a:rPr>
              <a:t>SELECT *</a:t>
            </a:r>
            <a:r>
              <a:rPr lang="en-US" sz="2400" i="1" dirty="0" smtClean="0">
                <a:solidFill>
                  <a:schemeClr val="accent1">
                    <a:lumMod val="75000"/>
                  </a:schemeClr>
                </a:solidFill>
              </a:rPr>
              <a:t> </a:t>
            </a:r>
            <a:r>
              <a:rPr lang="en-US" sz="2400" b="1" i="1" dirty="0">
                <a:solidFill>
                  <a:schemeClr val="accent1">
                    <a:lumMod val="75000"/>
                  </a:schemeClr>
                </a:solidFill>
              </a:rPr>
              <a:t>FROM</a:t>
            </a:r>
            <a:r>
              <a:rPr lang="en-US" sz="2400" i="1" dirty="0">
                <a:solidFill>
                  <a:schemeClr val="accent1">
                    <a:lumMod val="75000"/>
                  </a:schemeClr>
                </a:solidFill>
              </a:rPr>
              <a:t> </a:t>
            </a:r>
            <a:r>
              <a:rPr lang="en-US" sz="2400" i="1" dirty="0"/>
              <a:t>Persona </a:t>
            </a:r>
            <a:r>
              <a:rPr lang="en-US" sz="2400" b="1" i="1" dirty="0">
                <a:solidFill>
                  <a:schemeClr val="accent1">
                    <a:lumMod val="75000"/>
                  </a:schemeClr>
                </a:solidFill>
              </a:rPr>
              <a:t>WHERE</a:t>
            </a:r>
            <a:r>
              <a:rPr lang="en-US" sz="2400" i="1" dirty="0">
                <a:solidFill>
                  <a:schemeClr val="accent1">
                    <a:lumMod val="75000"/>
                  </a:schemeClr>
                </a:solidFill>
              </a:rPr>
              <a:t> </a:t>
            </a:r>
            <a:r>
              <a:rPr lang="en-US" sz="2400" i="1" dirty="0"/>
              <a:t>Id </a:t>
            </a:r>
            <a:r>
              <a:rPr lang="en-US" sz="2400" b="1" i="1" dirty="0"/>
              <a:t>=</a:t>
            </a:r>
            <a:r>
              <a:rPr lang="en-US" sz="2400" i="1" dirty="0"/>
              <a:t> '1'</a:t>
            </a:r>
            <a:r>
              <a:rPr lang="en-US" sz="2400" b="1" i="1" dirty="0"/>
              <a:t>;</a:t>
            </a:r>
            <a:endParaRPr lang="en-US" sz="2400" i="1" dirty="0"/>
          </a:p>
        </p:txBody>
      </p:sp>
    </p:spTree>
    <p:extLst>
      <p:ext uri="{BB962C8B-B14F-4D97-AF65-F5344CB8AC3E}">
        <p14:creationId xmlns:p14="http://schemas.microsoft.com/office/powerpoint/2010/main" val="14071270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
        <p:nvSpPr>
          <p:cNvPr id="8" name="CuadroTexto 7"/>
          <p:cNvSpPr txBox="1"/>
          <p:nvPr/>
        </p:nvSpPr>
        <p:spPr>
          <a:xfrm>
            <a:off x="1179786" y="1947923"/>
            <a:ext cx="5838234" cy="4191853"/>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DML Comandos: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ES" sz="2400" b="1" dirty="0">
                <a:latin typeface="Gill Sans MT" panose="020B0502020104020203" pitchFamily="34" charset="0"/>
                <a:ea typeface="Calibri" panose="020F0502020204030204" pitchFamily="34" charset="0"/>
                <a:cs typeface="Arial" panose="020B0604020202020204" pitchFamily="34" charset="0"/>
              </a:rPr>
              <a:t>INSERT: </a:t>
            </a:r>
            <a:r>
              <a:rPr lang="es-ES" sz="2400" dirty="0">
                <a:latin typeface="Gill Sans MT" panose="020B0502020104020203" pitchFamily="34" charset="0"/>
                <a:ea typeface="Calibri" panose="020F0502020204030204" pitchFamily="34" charset="0"/>
                <a:cs typeface="Arial" panose="020B0604020202020204" pitchFamily="34" charset="0"/>
              </a:rPr>
              <a:t>Esta sentencia permite agregar uno o más registros a una tabla en una base de datos</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r>
              <a:rPr lang="es-SV" sz="2400" i="1" dirty="0"/>
              <a:t>Sintaxis</a:t>
            </a:r>
            <a:r>
              <a:rPr lang="es-SV" sz="2400" dirty="0"/>
              <a:t>:</a:t>
            </a:r>
            <a:endParaRPr lang="en-US" sz="2400" dirty="0"/>
          </a:p>
          <a:p>
            <a:r>
              <a:rPr lang="en-US" sz="2400" b="1" dirty="0">
                <a:solidFill>
                  <a:schemeClr val="accent1">
                    <a:lumMod val="75000"/>
                  </a:schemeClr>
                </a:solidFill>
              </a:rPr>
              <a:t>INSERT INTO</a:t>
            </a:r>
            <a:r>
              <a:rPr lang="en-US" sz="2400" b="1" dirty="0"/>
              <a:t> </a:t>
            </a:r>
            <a:r>
              <a:rPr lang="en-US" sz="2400" dirty="0"/>
              <a:t>'Persona' ('Id','</a:t>
            </a:r>
            <a:r>
              <a:rPr lang="en-US" sz="2400" dirty="0" err="1"/>
              <a:t>Nombre</a:t>
            </a:r>
            <a:r>
              <a:rPr lang="en-US" sz="2400" dirty="0"/>
              <a:t>','</a:t>
            </a:r>
            <a:r>
              <a:rPr lang="en-US" sz="2400" dirty="0" err="1"/>
              <a:t>Apellido</a:t>
            </a:r>
            <a:r>
              <a:rPr lang="en-US" sz="2400" dirty="0"/>
              <a:t>') </a:t>
            </a:r>
            <a:r>
              <a:rPr lang="en-US" sz="2400" b="1" dirty="0">
                <a:solidFill>
                  <a:schemeClr val="accent1">
                    <a:lumMod val="75000"/>
                  </a:schemeClr>
                </a:solidFill>
              </a:rPr>
              <a:t>VALUES </a:t>
            </a:r>
            <a:r>
              <a:rPr lang="en-US" sz="2400" dirty="0"/>
              <a:t>(1,'Juan','Perez');</a:t>
            </a:r>
          </a:p>
        </p:txBody>
      </p:sp>
    </p:spTree>
    <p:extLst>
      <p:ext uri="{BB962C8B-B14F-4D97-AF65-F5344CB8AC3E}">
        <p14:creationId xmlns:p14="http://schemas.microsoft.com/office/powerpoint/2010/main" val="457001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0" y="1492250"/>
            <a:ext cx="12192000" cy="3410826"/>
          </a:xfrm>
          <a:prstGeom prst="rect">
            <a:avLst/>
          </a:prstGeom>
          <a:solidFill>
            <a:srgbClr val="002060"/>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SV" dirty="0"/>
          </a:p>
        </p:txBody>
      </p:sp>
      <p:sp>
        <p:nvSpPr>
          <p:cNvPr id="2" name="Título 1"/>
          <p:cNvSpPr>
            <a:spLocks noGrp="1"/>
          </p:cNvSpPr>
          <p:nvPr>
            <p:ph type="ctrTitle"/>
          </p:nvPr>
        </p:nvSpPr>
        <p:spPr>
          <a:xfrm>
            <a:off x="546538" y="2003863"/>
            <a:ext cx="10694276" cy="2387600"/>
          </a:xfrm>
        </p:spPr>
        <p:txBody>
          <a:bodyPr anchor="ctr">
            <a:normAutofit/>
          </a:bodyPr>
          <a:lstStyle/>
          <a:p>
            <a:pPr>
              <a:lnSpc>
                <a:spcPct val="150000"/>
              </a:lnSpc>
              <a:spcAft>
                <a:spcPts val="0"/>
              </a:spcAft>
            </a:pPr>
            <a:r>
              <a:rPr lang="es-SV" sz="4800" dirty="0" smtClean="0">
                <a:solidFill>
                  <a:srgbClr val="FFFFFF"/>
                </a:solidFill>
                <a:latin typeface="Gill Sans MT" panose="020B0502020104020203" pitchFamily="34" charset="0"/>
                <a:ea typeface="Calibri" panose="020F0502020204030204" pitchFamily="34" charset="0"/>
                <a:cs typeface="Times New Roman" panose="02020603050405020304" pitchFamily="18" charset="0"/>
              </a:rPr>
              <a:t>Módulo 10:  </a:t>
            </a:r>
            <a:r>
              <a:rPr lang="es-ES" sz="4800" dirty="0" smtClean="0">
                <a:solidFill>
                  <a:srgbClr val="FFFFFF"/>
                </a:solidFill>
                <a:latin typeface="Gill Sans MT" panose="020B0502020104020203" pitchFamily="34" charset="0"/>
                <a:ea typeface="Calibri" panose="020F0502020204030204" pitchFamily="34" charset="0"/>
                <a:cs typeface="Times New Roman" panose="02020603050405020304" pitchFamily="18" charset="0"/>
              </a:rPr>
              <a:t>Creación de Conexiones a Base de Datos.</a:t>
            </a:r>
            <a:endParaRPr lang="es-SV" sz="2800" dirty="0">
              <a:effectLst/>
              <a:latin typeface="Gill Sans MT" panose="020B0502020104020203" pitchFamily="34" charset="0"/>
              <a:ea typeface="Calibri" panose="020F0502020204030204" pitchFamily="34" charset="0"/>
              <a:cs typeface="Times New Roman" panose="02020603050405020304" pitchFamily="18" charset="0"/>
            </a:endParaRPr>
          </a:p>
        </p:txBody>
      </p:sp>
      <p:sp>
        <p:nvSpPr>
          <p:cNvPr id="3" name="Subtítulo 2"/>
          <p:cNvSpPr>
            <a:spLocks noGrp="1"/>
          </p:cNvSpPr>
          <p:nvPr>
            <p:ph type="subTitle" idx="1"/>
          </p:nvPr>
        </p:nvSpPr>
        <p:spPr>
          <a:xfrm>
            <a:off x="546538" y="5076502"/>
            <a:ext cx="10694276" cy="1655762"/>
          </a:xfrm>
        </p:spPr>
        <p:txBody>
          <a:bodyPr>
            <a:noAutofit/>
          </a:bodyPr>
          <a:lstStyle/>
          <a:p>
            <a:pPr algn="l">
              <a:lnSpc>
                <a:spcPct val="150000"/>
              </a:lnSpc>
              <a:spcAft>
                <a:spcPts val="0"/>
              </a:spcAft>
            </a:pPr>
            <a:r>
              <a:rPr lang="es-SV" sz="2800" dirty="0" smtClean="0">
                <a:effectLst/>
                <a:latin typeface="Gill Sans MT" panose="020B0502020104020203" pitchFamily="34" charset="0"/>
                <a:ea typeface="Calibri" panose="020F0502020204030204" pitchFamily="34" charset="0"/>
                <a:cs typeface="Times New Roman" panose="02020603050405020304" pitchFamily="18" charset="0"/>
              </a:rPr>
              <a:t>Nivel 1</a:t>
            </a:r>
            <a:endParaRPr lang="es-SV" sz="1200" dirty="0" smtClean="0">
              <a:effectLst/>
              <a:latin typeface="Gill Sans MT" panose="020B0502020104020203"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s-SV" sz="2800" dirty="0" smtClean="0">
                <a:effectLst/>
                <a:latin typeface="Gill Sans MT" panose="020B0502020104020203" pitchFamily="34" charset="0"/>
                <a:ea typeface="Calibri" panose="020F0502020204030204" pitchFamily="34" charset="0"/>
                <a:cs typeface="Times New Roman" panose="02020603050405020304" pitchFamily="18" charset="0"/>
              </a:rPr>
              <a:t>2018</a:t>
            </a:r>
            <a:endParaRPr lang="es-SV" sz="1200" dirty="0" smtClean="0">
              <a:effectLst/>
              <a:latin typeface="Gill Sans MT" panose="020B0502020104020203" pitchFamily="34" charset="0"/>
              <a:ea typeface="Calibri" panose="020F0502020204030204" pitchFamily="34" charset="0"/>
              <a:cs typeface="Times New Roman" panose="02020603050405020304" pitchFamily="18" charset="0"/>
            </a:endParaRPr>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Tree>
    <p:extLst>
      <p:ext uri="{BB962C8B-B14F-4D97-AF65-F5344CB8AC3E}">
        <p14:creationId xmlns:p14="http://schemas.microsoft.com/office/powerpoint/2010/main" val="2831211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
        <p:nvSpPr>
          <p:cNvPr id="7" name="CuadroTexto 6"/>
          <p:cNvSpPr txBox="1"/>
          <p:nvPr/>
        </p:nvSpPr>
        <p:spPr>
          <a:xfrm>
            <a:off x="1179786" y="1947923"/>
            <a:ext cx="5838234" cy="3822521"/>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DML Comandos: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ES" sz="2400" b="1" dirty="0">
                <a:latin typeface="Gill Sans MT" panose="020B0502020104020203" pitchFamily="34" charset="0"/>
                <a:ea typeface="Calibri" panose="020F0502020204030204" pitchFamily="34" charset="0"/>
                <a:cs typeface="Arial" panose="020B0604020202020204" pitchFamily="34" charset="0"/>
              </a:rPr>
              <a:t>UPDATE: </a:t>
            </a:r>
            <a:r>
              <a:rPr lang="es-ES" sz="2400" dirty="0">
                <a:latin typeface="Gill Sans MT" panose="020B0502020104020203" pitchFamily="34" charset="0"/>
                <a:ea typeface="Calibri" panose="020F0502020204030204" pitchFamily="34" charset="0"/>
                <a:cs typeface="Arial" panose="020B0604020202020204" pitchFamily="34" charset="0"/>
              </a:rPr>
              <a:t>Una sentencia UPDATE de SQL es utilizada para modificar los valores de un conjunto de registros existentes en una tabla</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r>
              <a:rPr lang="es-SV" sz="2400" i="1" dirty="0"/>
              <a:t>Sintaxis</a:t>
            </a:r>
            <a:r>
              <a:rPr lang="es-SV" sz="2400" dirty="0"/>
              <a:t>:</a:t>
            </a:r>
            <a:endParaRPr lang="en-US" sz="2400" dirty="0"/>
          </a:p>
          <a:p>
            <a:r>
              <a:rPr lang="es-ES" sz="2400" b="1" dirty="0">
                <a:solidFill>
                  <a:schemeClr val="accent1">
                    <a:lumMod val="75000"/>
                  </a:schemeClr>
                </a:solidFill>
              </a:rPr>
              <a:t>UPDATE</a:t>
            </a:r>
            <a:r>
              <a:rPr lang="es-ES" sz="2400" dirty="0">
                <a:solidFill>
                  <a:schemeClr val="accent1">
                    <a:lumMod val="75000"/>
                  </a:schemeClr>
                </a:solidFill>
              </a:rPr>
              <a:t> </a:t>
            </a:r>
            <a:r>
              <a:rPr lang="es-ES" sz="2400" dirty="0"/>
              <a:t>Persona </a:t>
            </a:r>
            <a:r>
              <a:rPr lang="es-ES" sz="2400" b="1" dirty="0">
                <a:solidFill>
                  <a:schemeClr val="accent1">
                    <a:lumMod val="75000"/>
                  </a:schemeClr>
                </a:solidFill>
              </a:rPr>
              <a:t>SET</a:t>
            </a:r>
            <a:r>
              <a:rPr lang="es-ES" sz="2400" dirty="0">
                <a:solidFill>
                  <a:schemeClr val="accent1">
                    <a:lumMod val="75000"/>
                  </a:schemeClr>
                </a:solidFill>
              </a:rPr>
              <a:t> </a:t>
            </a:r>
            <a:r>
              <a:rPr lang="es-ES" sz="2400" dirty="0"/>
              <a:t>Nombre </a:t>
            </a:r>
            <a:r>
              <a:rPr lang="es-ES" sz="2400" b="1" dirty="0"/>
              <a:t>=</a:t>
            </a:r>
            <a:r>
              <a:rPr lang="es-ES" sz="2400" dirty="0"/>
              <a:t> 'Pedro' </a:t>
            </a:r>
            <a:r>
              <a:rPr lang="es-ES" sz="2400" b="1" dirty="0">
                <a:solidFill>
                  <a:schemeClr val="accent1">
                    <a:lumMod val="75000"/>
                  </a:schemeClr>
                </a:solidFill>
              </a:rPr>
              <a:t>WHERE</a:t>
            </a:r>
            <a:r>
              <a:rPr lang="es-ES" sz="2400" dirty="0">
                <a:solidFill>
                  <a:schemeClr val="accent1">
                    <a:lumMod val="75000"/>
                  </a:schemeClr>
                </a:solidFill>
              </a:rPr>
              <a:t> </a:t>
            </a:r>
            <a:r>
              <a:rPr lang="es-ES" sz="2400" dirty="0"/>
              <a:t>Id </a:t>
            </a:r>
            <a:r>
              <a:rPr lang="es-ES" sz="2400" b="1" dirty="0"/>
              <a:t>=</a:t>
            </a:r>
            <a:r>
              <a:rPr lang="es-ES" sz="2400" dirty="0"/>
              <a:t> 1</a:t>
            </a:r>
            <a:r>
              <a:rPr lang="es-ES" sz="2400" b="1" dirty="0"/>
              <a:t>;</a:t>
            </a:r>
            <a:endParaRPr lang="en-US" sz="2400" dirty="0"/>
          </a:p>
        </p:txBody>
      </p:sp>
    </p:spTree>
    <p:extLst>
      <p:ext uri="{BB962C8B-B14F-4D97-AF65-F5344CB8AC3E}">
        <p14:creationId xmlns:p14="http://schemas.microsoft.com/office/powerpoint/2010/main" val="41963591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6"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 Introducción a </a:t>
            </a:r>
            <a:r>
              <a:rPr lang="es-SV" sz="3600" dirty="0" err="1"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SQLite</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7588430" y="2392901"/>
            <a:ext cx="4115891" cy="1944317"/>
          </a:xfrm>
          <a:prstGeom prst="rect">
            <a:avLst/>
          </a:prstGeom>
        </p:spPr>
      </p:pic>
      <p:sp>
        <p:nvSpPr>
          <p:cNvPr id="8" name="CuadroTexto 7"/>
          <p:cNvSpPr txBox="1"/>
          <p:nvPr/>
        </p:nvSpPr>
        <p:spPr>
          <a:xfrm>
            <a:off x="1179786" y="1947923"/>
            <a:ext cx="5838234" cy="3058017"/>
          </a:xfrm>
          <a:prstGeom prst="rect">
            <a:avLst/>
          </a:prstGeom>
          <a:noFill/>
        </p:spPr>
        <p:txBody>
          <a:bodyPr wrap="square" rtlCol="0">
            <a:spAutoFit/>
          </a:bodyPr>
          <a:lstStyle/>
          <a:p>
            <a:pPr algn="just">
              <a:lnSpc>
                <a:spcPct val="150000"/>
              </a:lnSpc>
              <a:spcBef>
                <a:spcPts val="200"/>
              </a:spcBef>
              <a:spcAft>
                <a:spcPts val="0"/>
              </a:spcAft>
            </a:pPr>
            <a:r>
              <a:rPr lang="es-SV" sz="2800" dirty="0" smtClean="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DML Comandos:</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ES"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ES" sz="2400" b="1" dirty="0" smtClean="0">
                <a:latin typeface="Gill Sans MT" panose="020B0502020104020203" pitchFamily="34" charset="0"/>
                <a:ea typeface="Calibri" panose="020F0502020204030204" pitchFamily="34" charset="0"/>
                <a:cs typeface="Arial" panose="020B0604020202020204" pitchFamily="34" charset="0"/>
              </a:rPr>
              <a:t>DELETE: </a:t>
            </a:r>
            <a:r>
              <a:rPr lang="es-ES" sz="2400" dirty="0">
                <a:latin typeface="Gill Sans MT" panose="020B0502020104020203" pitchFamily="34" charset="0"/>
                <a:ea typeface="Calibri" panose="020F0502020204030204" pitchFamily="34" charset="0"/>
                <a:cs typeface="Arial" panose="020B0604020202020204" pitchFamily="34" charset="0"/>
              </a:rPr>
              <a:t>Sentencia para borrar uno o más registros existentes en una tabla</a:t>
            </a:r>
            <a:r>
              <a:rPr lang="es-ES"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ES" sz="2400" dirty="0">
              <a:latin typeface="Gill Sans MT" panose="020B0502020104020203" pitchFamily="34" charset="0"/>
              <a:ea typeface="Calibri" panose="020F0502020204030204" pitchFamily="34" charset="0"/>
              <a:cs typeface="Arial" panose="020B0604020202020204" pitchFamily="34" charset="0"/>
            </a:endParaRPr>
          </a:p>
          <a:p>
            <a:r>
              <a:rPr lang="es-SV" sz="2400" i="1" dirty="0"/>
              <a:t>Sintaxis</a:t>
            </a:r>
            <a:r>
              <a:rPr lang="es-SV" sz="2400" dirty="0"/>
              <a:t>:</a:t>
            </a:r>
            <a:endParaRPr lang="en-US" sz="2400" dirty="0"/>
          </a:p>
          <a:p>
            <a:r>
              <a:rPr lang="en-US" sz="2400" b="1" dirty="0">
                <a:solidFill>
                  <a:schemeClr val="accent1">
                    <a:lumMod val="75000"/>
                  </a:schemeClr>
                </a:solidFill>
              </a:rPr>
              <a:t>DELETE</a:t>
            </a:r>
            <a:r>
              <a:rPr lang="en-US" sz="2400" dirty="0">
                <a:solidFill>
                  <a:schemeClr val="accent1">
                    <a:lumMod val="75000"/>
                  </a:schemeClr>
                </a:solidFill>
              </a:rPr>
              <a:t> </a:t>
            </a:r>
            <a:r>
              <a:rPr lang="en-US" sz="2400" b="1" dirty="0">
                <a:solidFill>
                  <a:schemeClr val="accent1">
                    <a:lumMod val="75000"/>
                  </a:schemeClr>
                </a:solidFill>
              </a:rPr>
              <a:t>FROM</a:t>
            </a:r>
            <a:r>
              <a:rPr lang="en-US" sz="2400" dirty="0">
                <a:solidFill>
                  <a:schemeClr val="accent1">
                    <a:lumMod val="75000"/>
                  </a:schemeClr>
                </a:solidFill>
              </a:rPr>
              <a:t> </a:t>
            </a:r>
            <a:r>
              <a:rPr lang="en-US" sz="2400" dirty="0"/>
              <a:t>Persona </a:t>
            </a:r>
            <a:r>
              <a:rPr lang="en-US" sz="2400" b="1" dirty="0">
                <a:solidFill>
                  <a:schemeClr val="accent1">
                    <a:lumMod val="75000"/>
                  </a:schemeClr>
                </a:solidFill>
              </a:rPr>
              <a:t>WHERE</a:t>
            </a:r>
            <a:r>
              <a:rPr lang="en-US" sz="2400" dirty="0">
                <a:solidFill>
                  <a:schemeClr val="accent1">
                    <a:lumMod val="75000"/>
                  </a:schemeClr>
                </a:solidFill>
              </a:rPr>
              <a:t> </a:t>
            </a:r>
            <a:r>
              <a:rPr lang="en-US" sz="2400" dirty="0"/>
              <a:t>Id </a:t>
            </a:r>
            <a:r>
              <a:rPr lang="en-US" sz="2400" b="1" dirty="0"/>
              <a:t>=</a:t>
            </a:r>
            <a:r>
              <a:rPr lang="en-US" sz="2400" dirty="0"/>
              <a:t> '1'</a:t>
            </a:r>
            <a:r>
              <a:rPr lang="en-US" sz="2400" b="1" dirty="0"/>
              <a:t>;</a:t>
            </a:r>
            <a:endParaRPr lang="en-US" sz="2400" dirty="0"/>
          </a:p>
        </p:txBody>
      </p:sp>
    </p:spTree>
    <p:extLst>
      <p:ext uri="{BB962C8B-B14F-4D97-AF65-F5344CB8AC3E}">
        <p14:creationId xmlns:p14="http://schemas.microsoft.com/office/powerpoint/2010/main" val="191292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Sistema de Evaluación</a:t>
            </a:r>
            <a:endParaRPr lang="es-SV" sz="3600" dirty="0">
              <a:solidFill>
                <a:srgbClr val="002060"/>
              </a:solidFill>
            </a:endParaRPr>
          </a:p>
        </p:txBody>
      </p:sp>
      <p:pic>
        <p:nvPicPr>
          <p:cNvPr id="5" name="Imagen 4"/>
          <p:cNvPicPr>
            <a:picLocks noChangeAspect="1"/>
          </p:cNvPicPr>
          <p:nvPr/>
        </p:nvPicPr>
        <p:blipFill>
          <a:blip r:embed="rId4"/>
          <a:stretch>
            <a:fillRect/>
          </a:stretch>
        </p:blipFill>
        <p:spPr>
          <a:xfrm>
            <a:off x="642162" y="2486390"/>
            <a:ext cx="10907675" cy="2597674"/>
          </a:xfrm>
          <a:prstGeom prst="rect">
            <a:avLst/>
          </a:prstGeom>
        </p:spPr>
      </p:pic>
    </p:spTree>
    <p:extLst>
      <p:ext uri="{BB962C8B-B14F-4D97-AF65-F5344CB8AC3E}">
        <p14:creationId xmlns:p14="http://schemas.microsoft.com/office/powerpoint/2010/main" val="180064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4690387"/>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¿Que es un Dato?</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Un dato es la representación de una variable que puede ser cuantitativa o cualitativa, indican un valor que se le asigna a las cosas. </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En informática, </a:t>
            </a:r>
            <a:r>
              <a:rPr lang="es-SV" sz="2400" dirty="0" smtClean="0">
                <a:latin typeface="Gill Sans MT" panose="020B0502020104020203" pitchFamily="34" charset="0"/>
                <a:ea typeface="Calibri" panose="020F0502020204030204" pitchFamily="34" charset="0"/>
                <a:cs typeface="Arial" panose="020B0604020202020204" pitchFamily="34" charset="0"/>
              </a:rPr>
              <a:t>un </a:t>
            </a:r>
            <a:r>
              <a:rPr lang="es-SV" sz="2400" dirty="0">
                <a:latin typeface="Gill Sans MT" panose="020B0502020104020203" pitchFamily="34" charset="0"/>
                <a:ea typeface="Calibri" panose="020F0502020204030204" pitchFamily="34" charset="0"/>
                <a:cs typeface="Arial" panose="020B0604020202020204" pitchFamily="34" charset="0"/>
              </a:rPr>
              <a:t>dato es la expresión general que va a describir aquellas características de la entidad sobre la que opera. En la estructura de datos, un dato es la más mínima parte de la información.</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p:txBody>
      </p:sp>
      <p:pic>
        <p:nvPicPr>
          <p:cNvPr id="1026" name="Picture 2" descr="Resultado de imagen para dato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430" y="2376750"/>
            <a:ext cx="4004541" cy="269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978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 b="52059"/>
          <a:stretch/>
        </p:blipFill>
        <p:spPr>
          <a:xfrm rot="10800000">
            <a:off x="0" y="0"/>
            <a:ext cx="12192000" cy="720000"/>
          </a:xfrm>
          <a:prstGeom prst="rect">
            <a:avLst/>
          </a:prstGeom>
        </p:spPr>
      </p:pic>
      <p:sp>
        <p:nvSpPr>
          <p:cNvPr id="3" name="Título 1"/>
          <p:cNvSpPr txBox="1">
            <a:spLocks/>
          </p:cNvSpPr>
          <p:nvPr/>
        </p:nvSpPr>
        <p:spPr>
          <a:xfrm>
            <a:off x="667406" y="977461"/>
            <a:ext cx="11524594" cy="2130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smtClean="0">
                <a:solidFill>
                  <a:srgbClr val="002060"/>
                </a:solidFill>
                <a:latin typeface="Gill Sans MT" panose="020B0502020104020203" pitchFamily="34" charset="0"/>
                <a:ea typeface="Calibri" panose="020F0502020204030204" pitchFamily="34" charset="0"/>
                <a:cs typeface="Times New Roman" panose="02020603050405020304" pitchFamily="18" charset="0"/>
              </a:rPr>
              <a:t>Introducción a Base de Datos</a:t>
            </a:r>
            <a:endParaRPr lang="es-SV" sz="3600" dirty="0">
              <a:solidFill>
                <a:srgbClr val="002060"/>
              </a:solidFill>
            </a:endParaRPr>
          </a:p>
        </p:txBody>
      </p:sp>
      <p:sp>
        <p:nvSpPr>
          <p:cNvPr id="4" name="CuadroTexto 3"/>
          <p:cNvSpPr txBox="1"/>
          <p:nvPr/>
        </p:nvSpPr>
        <p:spPr>
          <a:xfrm>
            <a:off x="912500" y="1568094"/>
            <a:ext cx="6430836" cy="4295215"/>
          </a:xfrm>
          <a:prstGeom prst="rect">
            <a:avLst/>
          </a:prstGeom>
          <a:noFill/>
        </p:spPr>
        <p:txBody>
          <a:bodyPr wrap="square" rtlCol="0">
            <a:spAutoFit/>
          </a:bodyPr>
          <a:lstStyle/>
          <a:p>
            <a:pPr algn="just">
              <a:lnSpc>
                <a:spcPct val="150000"/>
              </a:lnSpc>
              <a:spcBef>
                <a:spcPts val="200"/>
              </a:spcBef>
              <a:spcAft>
                <a:spcPts val="0"/>
              </a:spcAft>
            </a:pPr>
            <a:r>
              <a:rPr lang="es-SV" sz="2800" dirty="0">
                <a:solidFill>
                  <a:srgbClr val="1F3864"/>
                </a:solidFill>
                <a:latin typeface="Gill Sans MT" panose="020B0502020104020203" pitchFamily="34" charset="0"/>
                <a:ea typeface="Times New Roman" panose="02020603050405020304" pitchFamily="18" charset="0"/>
                <a:cs typeface="Times New Roman" panose="02020603050405020304" pitchFamily="18" charset="0"/>
              </a:rPr>
              <a:t>¿Que es un Dato?</a:t>
            </a:r>
            <a:endParaRPr lang="es-SV" sz="2400" dirty="0" smtClean="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Los datos pueden ser generados de forma automática y acumulativa con diferentes tipos de programas informáticos o bien tienen que ser siempre ingresados para formar una base de datos</a:t>
            </a:r>
            <a:r>
              <a:rPr lang="es-SV" sz="2400" dirty="0" smtClean="0">
                <a:latin typeface="Gill Sans MT" panose="020B0502020104020203" pitchFamily="34" charset="0"/>
                <a:ea typeface="Calibri" panose="020F0502020204030204" pitchFamily="34" charset="0"/>
                <a:cs typeface="Arial" panose="020B0604020202020204" pitchFamily="34" charset="0"/>
              </a:rPr>
              <a:t>.</a:t>
            </a:r>
          </a:p>
          <a:p>
            <a:pPr lvl="0" algn="just">
              <a:lnSpc>
                <a:spcPct val="107000"/>
              </a:lnSpc>
            </a:pPr>
            <a:endParaRPr lang="es-SV" sz="2400" dirty="0">
              <a:latin typeface="Gill Sans MT" panose="020B0502020104020203" pitchFamily="34" charset="0"/>
              <a:ea typeface="Calibri" panose="020F0502020204030204" pitchFamily="34" charset="0"/>
              <a:cs typeface="Arial" panose="020B0604020202020204" pitchFamily="34" charset="0"/>
            </a:endParaRPr>
          </a:p>
          <a:p>
            <a:pPr lvl="0" algn="just">
              <a:lnSpc>
                <a:spcPct val="107000"/>
              </a:lnSpc>
            </a:pPr>
            <a:r>
              <a:rPr lang="es-SV" sz="2400" dirty="0">
                <a:latin typeface="Gill Sans MT" panose="020B0502020104020203" pitchFamily="34" charset="0"/>
                <a:ea typeface="Calibri" panose="020F0502020204030204" pitchFamily="34" charset="0"/>
                <a:cs typeface="Arial" panose="020B0604020202020204" pitchFamily="34" charset="0"/>
              </a:rPr>
              <a:t>Los datos que se ingresan en una base pueden ser de diversos tipos, según la información que se acumule en dicha base. </a:t>
            </a:r>
          </a:p>
        </p:txBody>
      </p:sp>
      <p:pic>
        <p:nvPicPr>
          <p:cNvPr id="8" name="Picture 2" descr="Resultado de imagen para dato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430" y="2376750"/>
            <a:ext cx="4004541" cy="269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78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3171</Words>
  <Application>Microsoft Office PowerPoint</Application>
  <PresentationFormat>Panorámica</PresentationFormat>
  <Paragraphs>390</Paragraphs>
  <Slides>61</Slides>
  <Notes>52</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61</vt:i4>
      </vt:variant>
    </vt:vector>
  </HeadingPairs>
  <TitlesOfParts>
    <vt:vector size="68" baseType="lpstr">
      <vt:lpstr>Arial</vt:lpstr>
      <vt:lpstr>Calibri</vt:lpstr>
      <vt:lpstr>Calibri Light</vt:lpstr>
      <vt:lpstr>Gill Sans MT</vt:lpstr>
      <vt:lpstr>Symbol</vt:lpstr>
      <vt:lpstr>Times New Roman</vt:lpstr>
      <vt:lpstr>Tema de Office</vt:lpstr>
      <vt:lpstr>Módulo 10:  Creación de Conexiones a Base de Datos.</vt:lpstr>
      <vt:lpstr>Presentación de PowerPoint</vt:lpstr>
      <vt:lpstr>Presentación de PowerPoint</vt:lpstr>
      <vt:lpstr>Presentación de PowerPoint</vt:lpstr>
      <vt:lpstr>Presentación de PowerPoint</vt:lpstr>
      <vt:lpstr>Módulo 10:  Creación de Conexiones a Base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Admin</dc:creator>
  <cp:lastModifiedBy>Alexis Canizalez</cp:lastModifiedBy>
  <cp:revision>268</cp:revision>
  <dcterms:created xsi:type="dcterms:W3CDTF">2018-03-24T15:03:31Z</dcterms:created>
  <dcterms:modified xsi:type="dcterms:W3CDTF">2018-08-11T04:22:45Z</dcterms:modified>
</cp:coreProperties>
</file>