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9" r:id="rId3"/>
    <p:sldId id="287" r:id="rId4"/>
    <p:sldId id="301" r:id="rId5"/>
    <p:sldId id="302" r:id="rId6"/>
    <p:sldId id="303" r:id="rId7"/>
    <p:sldId id="299" r:id="rId8"/>
    <p:sldId id="305" r:id="rId9"/>
    <p:sldId id="304" r:id="rId10"/>
    <p:sldId id="300" r:id="rId11"/>
    <p:sldId id="293" r:id="rId12"/>
    <p:sldId id="294" r:id="rId13"/>
    <p:sldId id="306" r:id="rId14"/>
    <p:sldId id="307" r:id="rId15"/>
    <p:sldId id="308" r:id="rId16"/>
    <p:sldId id="309" r:id="rId17"/>
    <p:sldId id="310" r:id="rId18"/>
    <p:sldId id="311" r:id="rId19"/>
    <p:sldId id="312" r:id="rId20"/>
    <p:sldId id="313" r:id="rId21"/>
    <p:sldId id="316" r:id="rId22"/>
    <p:sldId id="317" r:id="rId23"/>
    <p:sldId id="31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1B1B1B"/>
    <a:srgbClr val="3B4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D91DE-823B-4FDB-A4E3-EBFAFBFE076C}" type="datetimeFigureOut">
              <a:rPr lang="en-US" smtClean="0"/>
              <a:t>7/22/2018</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C39B6-8500-4759-BE28-6FD78662362D}" type="slidenum">
              <a:rPr lang="en-US" smtClean="0"/>
              <a:t>‹Nº›</a:t>
            </a:fld>
            <a:endParaRPr lang="en-US"/>
          </a:p>
        </p:txBody>
      </p:sp>
    </p:spTree>
    <p:extLst>
      <p:ext uri="{BB962C8B-B14F-4D97-AF65-F5344CB8AC3E}">
        <p14:creationId xmlns:p14="http://schemas.microsoft.com/office/powerpoint/2010/main" val="2718874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smtClean="0"/>
              <a:t>https://www.youtube.com/watch?v=l-2y8VKcgdc</a:t>
            </a:r>
            <a:endParaRPr lang="en-US" dirty="0"/>
          </a:p>
        </p:txBody>
      </p:sp>
      <p:sp>
        <p:nvSpPr>
          <p:cNvPr id="4" name="Marcador de número de diapositiva 3"/>
          <p:cNvSpPr>
            <a:spLocks noGrp="1"/>
          </p:cNvSpPr>
          <p:nvPr>
            <p:ph type="sldNum" sz="quarter" idx="10"/>
          </p:nvPr>
        </p:nvSpPr>
        <p:spPr/>
        <p:txBody>
          <a:bodyPr/>
          <a:lstStyle/>
          <a:p>
            <a:fld id="{E14C39B6-8500-4759-BE28-6FD78662362D}" type="slidenum">
              <a:rPr lang="en-US" smtClean="0"/>
              <a:t>8</a:t>
            </a:fld>
            <a:endParaRPr lang="en-US"/>
          </a:p>
        </p:txBody>
      </p:sp>
    </p:spTree>
    <p:extLst>
      <p:ext uri="{BB962C8B-B14F-4D97-AF65-F5344CB8AC3E}">
        <p14:creationId xmlns:p14="http://schemas.microsoft.com/office/powerpoint/2010/main" val="3039252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a:xfrm>
            <a:off x="5332412" y="5883275"/>
            <a:ext cx="4324044" cy="365125"/>
          </a:xfrm>
        </p:spPr>
        <p:txBody>
          <a:bodyPr/>
          <a:lstStyle/>
          <a:p>
            <a:endParaRPr lang="es-SV"/>
          </a:p>
        </p:txBody>
      </p:sp>
      <p:sp>
        <p:nvSpPr>
          <p:cNvPr id="6" name="Slide Number Placeholder 5"/>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160757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0EC5A1B-A254-46E2-8BEF-8C6B9FE634F4}" type="datetimeFigureOut">
              <a:rPr lang="es-SV" smtClean="0"/>
              <a:t>22/7/2018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265576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344296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622645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557068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2653683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1041664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2395508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39381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a:xfrm>
            <a:off x="10951856" y="5867131"/>
            <a:ext cx="551167" cy="365125"/>
          </a:xfrm>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343770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20EC5A1B-A254-46E2-8BEF-8C6B9FE634F4}" type="datetimeFigureOut">
              <a:rPr lang="es-SV" smtClean="0"/>
              <a:t>22/7/2018</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360580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0EC5A1B-A254-46E2-8BEF-8C6B9FE634F4}" type="datetimeFigureOut">
              <a:rPr lang="es-SV" smtClean="0"/>
              <a:t>22/7/2018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294062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0EC5A1B-A254-46E2-8BEF-8C6B9FE634F4}" type="datetimeFigureOut">
              <a:rPr lang="es-SV" smtClean="0"/>
              <a:t>22/7/2018</a:t>
            </a:fld>
            <a:endParaRPr lang="es-SV"/>
          </a:p>
        </p:txBody>
      </p:sp>
      <p:sp>
        <p:nvSpPr>
          <p:cNvPr id="8" name="Footer Placeholder 7"/>
          <p:cNvSpPr>
            <a:spLocks noGrp="1"/>
          </p:cNvSpPr>
          <p:nvPr>
            <p:ph type="ftr" sz="quarter" idx="11"/>
          </p:nvPr>
        </p:nvSpPr>
        <p:spPr/>
        <p:txBody>
          <a:bodyPr/>
          <a:lstStyle/>
          <a:p>
            <a:endParaRPr lang="es-SV"/>
          </a:p>
        </p:txBody>
      </p:sp>
      <p:sp>
        <p:nvSpPr>
          <p:cNvPr id="9" name="Slide Number Placeholder 8"/>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361772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0EC5A1B-A254-46E2-8BEF-8C6B9FE634F4}" type="datetimeFigureOut">
              <a:rPr lang="es-SV" smtClean="0"/>
              <a:t>22/7/2018</a:t>
            </a:fld>
            <a:endParaRPr lang="es-SV"/>
          </a:p>
        </p:txBody>
      </p:sp>
      <p:sp>
        <p:nvSpPr>
          <p:cNvPr id="4" name="Footer Placeholder 3"/>
          <p:cNvSpPr>
            <a:spLocks noGrp="1"/>
          </p:cNvSpPr>
          <p:nvPr>
            <p:ph type="ftr" sz="quarter" idx="11"/>
          </p:nvPr>
        </p:nvSpPr>
        <p:spPr/>
        <p:txBody>
          <a:bodyPr/>
          <a:lstStyle/>
          <a:p>
            <a:endParaRPr lang="es-SV"/>
          </a:p>
        </p:txBody>
      </p:sp>
      <p:sp>
        <p:nvSpPr>
          <p:cNvPr id="5" name="Slide Number Placeholder 4"/>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3494378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C5A1B-A254-46E2-8BEF-8C6B9FE634F4}" type="datetimeFigureOut">
              <a:rPr lang="es-SV" smtClean="0"/>
              <a:t>22/7/2018</a:t>
            </a:fld>
            <a:endParaRPr lang="es-SV"/>
          </a:p>
        </p:txBody>
      </p:sp>
      <p:sp>
        <p:nvSpPr>
          <p:cNvPr id="3" name="Footer Placeholder 2"/>
          <p:cNvSpPr>
            <a:spLocks noGrp="1"/>
          </p:cNvSpPr>
          <p:nvPr>
            <p:ph type="ftr" sz="quarter" idx="11"/>
          </p:nvPr>
        </p:nvSpPr>
        <p:spPr/>
        <p:txBody>
          <a:bodyPr/>
          <a:lstStyle/>
          <a:p>
            <a:endParaRPr lang="es-SV"/>
          </a:p>
        </p:txBody>
      </p:sp>
      <p:sp>
        <p:nvSpPr>
          <p:cNvPr id="4" name="Slide Number Placeholder 3"/>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82413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0EC5A1B-A254-46E2-8BEF-8C6B9FE634F4}" type="datetimeFigureOut">
              <a:rPr lang="es-SV" smtClean="0"/>
              <a:t>22/7/2018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254346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20EC5A1B-A254-46E2-8BEF-8C6B9FE634F4}" type="datetimeFigureOut">
              <a:rPr lang="es-SV" smtClean="0"/>
              <a:t>22/7/2018</a:t>
            </a:fld>
            <a:endParaRPr lang="es-SV"/>
          </a:p>
        </p:txBody>
      </p:sp>
      <p:sp>
        <p:nvSpPr>
          <p:cNvPr id="6" name="Footer Placeholder 5"/>
          <p:cNvSpPr>
            <a:spLocks noGrp="1"/>
          </p:cNvSpPr>
          <p:nvPr>
            <p:ph type="ftr" sz="quarter" idx="11"/>
          </p:nvPr>
        </p:nvSpPr>
        <p:spPr/>
        <p:txBody>
          <a:bodyPr/>
          <a:lstStyle/>
          <a:p>
            <a:endParaRPr lang="es-SV"/>
          </a:p>
        </p:txBody>
      </p:sp>
      <p:sp>
        <p:nvSpPr>
          <p:cNvPr id="7" name="Slide Number Placeholder 6"/>
          <p:cNvSpPr>
            <a:spLocks noGrp="1"/>
          </p:cNvSpPr>
          <p:nvPr>
            <p:ph type="sldNum" sz="quarter" idx="12"/>
          </p:nvPr>
        </p:nvSpPr>
        <p:spPr/>
        <p:txBody>
          <a:bodyPr/>
          <a:lstStyle/>
          <a:p>
            <a:fld id="{39B2A6DB-A6DC-4C35-81AE-60BBEDA46F8B}" type="slidenum">
              <a:rPr lang="es-SV" smtClean="0"/>
              <a:t>‹Nº›</a:t>
            </a:fld>
            <a:endParaRPr lang="es-SV"/>
          </a:p>
        </p:txBody>
      </p:sp>
    </p:spTree>
    <p:extLst>
      <p:ext uri="{BB962C8B-B14F-4D97-AF65-F5344CB8AC3E}">
        <p14:creationId xmlns:p14="http://schemas.microsoft.com/office/powerpoint/2010/main" val="2482594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EC5A1B-A254-46E2-8BEF-8C6B9FE634F4}" type="datetimeFigureOut">
              <a:rPr lang="es-SV" smtClean="0"/>
              <a:t>22/7/2018</a:t>
            </a:fld>
            <a:endParaRPr lang="es-SV"/>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SV"/>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9B2A6DB-A6DC-4C35-81AE-60BBEDA46F8B}" type="slidenum">
              <a:rPr lang="es-SV" smtClean="0"/>
              <a:t>‹Nº›</a:t>
            </a:fld>
            <a:endParaRPr lang="es-SV"/>
          </a:p>
        </p:txBody>
      </p:sp>
    </p:spTree>
    <p:extLst>
      <p:ext uri="{BB962C8B-B14F-4D97-AF65-F5344CB8AC3E}">
        <p14:creationId xmlns:p14="http://schemas.microsoft.com/office/powerpoint/2010/main" val="1753902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diarlu.com/mejores-ide-programar-java/"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hyperlink" Target="http://www.oracle.com/technetwork/java/javase/downloads/jdk8-downloads-2133151.html"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netbeans.org/download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l-2y8VKcgdc" TargetMode="External"/><Relationship Id="rId5" Type="http://schemas.openxmlformats.org/officeDocument/2006/relationships/image" Target="../media/image7.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28401" y="1885035"/>
            <a:ext cx="8574622" cy="2616199"/>
          </a:xfrm>
        </p:spPr>
        <p:txBody>
          <a:bodyPr>
            <a:noAutofit/>
          </a:bodyPr>
          <a:lstStyle/>
          <a:p>
            <a:r>
              <a:rPr lang="es-SV" sz="8000" dirty="0" smtClean="0"/>
              <a:t>Programación Estructurada</a:t>
            </a:r>
            <a:endParaRPr lang="es-SV" sz="8000" dirty="0"/>
          </a:p>
        </p:txBody>
      </p:sp>
      <p:sp>
        <p:nvSpPr>
          <p:cNvPr id="3" name="Subtítulo 2"/>
          <p:cNvSpPr>
            <a:spLocks noGrp="1"/>
          </p:cNvSpPr>
          <p:nvPr>
            <p:ph type="subTitle" idx="1"/>
          </p:nvPr>
        </p:nvSpPr>
        <p:spPr>
          <a:xfrm>
            <a:off x="4515378" y="4501234"/>
            <a:ext cx="6987645" cy="1388534"/>
          </a:xfrm>
        </p:spPr>
        <p:txBody>
          <a:bodyPr>
            <a:normAutofit/>
          </a:bodyPr>
          <a:lstStyle/>
          <a:p>
            <a:r>
              <a:rPr lang="es-SV" sz="3600" dirty="0" smtClean="0"/>
              <a:t>16-07-2018</a:t>
            </a:r>
          </a:p>
          <a:p>
            <a:r>
              <a:rPr lang="es-SV" sz="2800" dirty="0" smtClean="0"/>
              <a:t>Ing. Jaime Guevara</a:t>
            </a:r>
            <a:endParaRPr lang="es-SV" sz="2800"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95345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662" y="389586"/>
            <a:ext cx="10018713" cy="734846"/>
          </a:xfrm>
        </p:spPr>
        <p:txBody>
          <a:bodyPr>
            <a:normAutofit/>
          </a:bodyPr>
          <a:lstStyle/>
          <a:p>
            <a:r>
              <a:rPr lang="es-ES" b="1" dirty="0" smtClean="0"/>
              <a:t>Java</a:t>
            </a:r>
            <a:endParaRPr lang="es-SV" b="1" dirty="0"/>
          </a:p>
        </p:txBody>
      </p:sp>
      <p:sp>
        <p:nvSpPr>
          <p:cNvPr id="3" name="Marcador de contenido 2"/>
          <p:cNvSpPr>
            <a:spLocks noGrp="1"/>
          </p:cNvSpPr>
          <p:nvPr>
            <p:ph idx="1"/>
          </p:nvPr>
        </p:nvSpPr>
        <p:spPr>
          <a:xfrm>
            <a:off x="1277554" y="1206916"/>
            <a:ext cx="10211821" cy="5221179"/>
          </a:xfrm>
        </p:spPr>
        <p:txBody>
          <a:bodyPr>
            <a:normAutofit/>
          </a:bodyPr>
          <a:lstStyle/>
          <a:p>
            <a:pPr marL="0" indent="0" algn="just">
              <a:buNone/>
            </a:pPr>
            <a:r>
              <a:rPr lang="es-ES" sz="4000" dirty="0"/>
              <a:t>Java es un lenguaje de programación de propósito general, concurrente, orientado a objetos, que fue diseñado específicamente para tener tan pocas dependencias de implementación como fuera posible. </a:t>
            </a:r>
            <a:endParaRPr lang="es-ES" sz="4000" dirty="0" smtClean="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1399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662" y="389586"/>
            <a:ext cx="10018713" cy="734846"/>
          </a:xfrm>
        </p:spPr>
        <p:txBody>
          <a:bodyPr>
            <a:normAutofit/>
          </a:bodyPr>
          <a:lstStyle/>
          <a:p>
            <a:r>
              <a:rPr lang="es-ES" b="1" dirty="0" smtClean="0"/>
              <a:t>Java</a:t>
            </a:r>
            <a:endParaRPr lang="es-SV" b="1" dirty="0"/>
          </a:p>
        </p:txBody>
      </p:sp>
      <p:sp>
        <p:nvSpPr>
          <p:cNvPr id="3" name="Marcador de contenido 2"/>
          <p:cNvSpPr>
            <a:spLocks noGrp="1"/>
          </p:cNvSpPr>
          <p:nvPr>
            <p:ph idx="1"/>
          </p:nvPr>
        </p:nvSpPr>
        <p:spPr>
          <a:xfrm>
            <a:off x="1277554" y="1206916"/>
            <a:ext cx="10211821" cy="5221179"/>
          </a:xfrm>
        </p:spPr>
        <p:txBody>
          <a:bodyPr>
            <a:normAutofit/>
          </a:bodyPr>
          <a:lstStyle/>
          <a:p>
            <a:pPr marL="0" indent="0" algn="just">
              <a:buNone/>
            </a:pPr>
            <a:r>
              <a:rPr lang="es-ES" sz="4000" dirty="0" smtClean="0"/>
              <a:t>Su </a:t>
            </a:r>
            <a:r>
              <a:rPr lang="es-ES" sz="4000" dirty="0"/>
              <a:t>intención es permitir que los desarrolladores de aplicaciones escriban el programa una vez y lo ejecuten en cualquier dispositivo (conocido en inglés como WORA, o "</a:t>
            </a:r>
            <a:r>
              <a:rPr lang="es-ES" sz="4000" dirty="0" err="1"/>
              <a:t>write</a:t>
            </a:r>
            <a:r>
              <a:rPr lang="es-ES" sz="4000" dirty="0"/>
              <a:t> once, run </a:t>
            </a:r>
            <a:r>
              <a:rPr lang="es-ES" sz="4000" dirty="0" err="1"/>
              <a:t>anywhere</a:t>
            </a:r>
            <a:r>
              <a:rPr lang="es-ES" sz="4000" dirty="0"/>
              <a:t>"), lo que quiere decir que el código que es ejecutado en una plataforma no tiene que ser recompilado para correr en otra. </a:t>
            </a:r>
            <a:endParaRPr lang="es-ES" sz="4000" dirty="0" smtClean="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5139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Java</a:t>
            </a:r>
            <a:endParaRPr lang="es-SV" b="1" dirty="0"/>
          </a:p>
        </p:txBody>
      </p:sp>
      <p:sp>
        <p:nvSpPr>
          <p:cNvPr id="3" name="Marcador de contenido 2"/>
          <p:cNvSpPr>
            <a:spLocks noGrp="1"/>
          </p:cNvSpPr>
          <p:nvPr>
            <p:ph idx="1"/>
          </p:nvPr>
        </p:nvSpPr>
        <p:spPr>
          <a:xfrm>
            <a:off x="1277554" y="1433014"/>
            <a:ext cx="10211821" cy="4995081"/>
          </a:xfrm>
        </p:spPr>
        <p:txBody>
          <a:bodyPr>
            <a:normAutofit/>
          </a:bodyPr>
          <a:lstStyle/>
          <a:p>
            <a:pPr marL="0" indent="0" algn="just">
              <a:buNone/>
            </a:pPr>
            <a:r>
              <a:rPr lang="es-ES" sz="4000" dirty="0"/>
              <a:t>Java es, a partir de 2012, uno de los lenguajes de programación más populares en uso, particularmente para aplicaciones de cliente-servidor de web, con unos diez millones de usuarios reportados.</a:t>
            </a:r>
          </a:p>
        </p:txBody>
      </p:sp>
    </p:spTree>
    <p:extLst>
      <p:ext uri="{BB962C8B-B14F-4D97-AF65-F5344CB8AC3E}">
        <p14:creationId xmlns:p14="http://schemas.microsoft.com/office/powerpoint/2010/main" val="1565466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Java</a:t>
            </a:r>
            <a:endParaRPr lang="es-SV" b="1" dirty="0"/>
          </a:p>
        </p:txBody>
      </p:sp>
      <p:sp>
        <p:nvSpPr>
          <p:cNvPr id="3" name="Marcador de contenido 2"/>
          <p:cNvSpPr>
            <a:spLocks noGrp="1"/>
          </p:cNvSpPr>
          <p:nvPr>
            <p:ph idx="1"/>
          </p:nvPr>
        </p:nvSpPr>
        <p:spPr>
          <a:xfrm>
            <a:off x="1277554" y="1433014"/>
            <a:ext cx="10211821" cy="4995081"/>
          </a:xfrm>
        </p:spPr>
        <p:txBody>
          <a:bodyPr>
            <a:normAutofit/>
          </a:bodyPr>
          <a:lstStyle/>
          <a:p>
            <a:pPr marL="0" indent="0" algn="just">
              <a:buNone/>
            </a:pPr>
            <a:r>
              <a:rPr lang="es-ES" sz="4000" dirty="0" smtClean="0"/>
              <a:t>Una </a:t>
            </a:r>
            <a:r>
              <a:rPr lang="es-ES" sz="4000" dirty="0"/>
              <a:t>aplicación estándar Java, una vez compilada, puede ser ejecutada sobre cualquier sistema para el que haya disponible alguna versión del </a:t>
            </a:r>
            <a:r>
              <a:rPr lang="es-ES" sz="4000" b="1" dirty="0"/>
              <a:t>entorno de ejecución de Java</a:t>
            </a:r>
            <a:r>
              <a:rPr lang="es-ES" sz="4000" dirty="0"/>
              <a:t>, conocido como </a:t>
            </a:r>
            <a:r>
              <a:rPr lang="es-ES" sz="4000" b="1" dirty="0"/>
              <a:t>JRE</a:t>
            </a:r>
            <a:r>
              <a:rPr lang="es-ES" sz="4000" dirty="0"/>
              <a:t> (</a:t>
            </a:r>
            <a:r>
              <a:rPr lang="es-ES" sz="4000" i="1" dirty="0"/>
              <a:t>Java </a:t>
            </a:r>
            <a:r>
              <a:rPr lang="es-ES" sz="4000" i="1" dirty="0" err="1"/>
              <a:t>Runtime</a:t>
            </a:r>
            <a:r>
              <a:rPr lang="es-ES" sz="4000" i="1" dirty="0"/>
              <a:t> </a:t>
            </a:r>
            <a:r>
              <a:rPr lang="es-ES" sz="4000" i="1" dirty="0" err="1"/>
              <a:t>Environment</a:t>
            </a:r>
            <a:r>
              <a:rPr lang="es-ES" sz="4000" dirty="0"/>
              <a:t>). Asimismo, también es posible compilar para una plataforma diferente.</a:t>
            </a:r>
          </a:p>
        </p:txBody>
      </p:sp>
    </p:spTree>
    <p:extLst>
      <p:ext uri="{BB962C8B-B14F-4D97-AF65-F5344CB8AC3E}">
        <p14:creationId xmlns:p14="http://schemas.microsoft.com/office/powerpoint/2010/main" val="1198048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Plataformas Java </a:t>
            </a:r>
            <a:endParaRPr lang="es-SV" b="1" dirty="0"/>
          </a:p>
        </p:txBody>
      </p:sp>
      <p:sp>
        <p:nvSpPr>
          <p:cNvPr id="3" name="Marcador de contenido 2"/>
          <p:cNvSpPr>
            <a:spLocks noGrp="1"/>
          </p:cNvSpPr>
          <p:nvPr>
            <p:ph idx="1"/>
          </p:nvPr>
        </p:nvSpPr>
        <p:spPr>
          <a:xfrm>
            <a:off x="1277554" y="1433014"/>
            <a:ext cx="10211821" cy="4995081"/>
          </a:xfrm>
        </p:spPr>
        <p:txBody>
          <a:bodyPr>
            <a:normAutofit/>
          </a:bodyPr>
          <a:lstStyle/>
          <a:p>
            <a:pPr marL="0" indent="0" algn="just">
              <a:buNone/>
            </a:pPr>
            <a:r>
              <a:rPr lang="es-ES" sz="4000" b="1" dirty="0"/>
              <a:t>Java SE</a:t>
            </a:r>
            <a:r>
              <a:rPr lang="es-ES" sz="4000" dirty="0"/>
              <a:t>: la conocida como </a:t>
            </a:r>
            <a:r>
              <a:rPr lang="es-ES" sz="4000" i="1" dirty="0"/>
              <a:t>Standard </a:t>
            </a:r>
            <a:r>
              <a:rPr lang="es-ES" sz="4000" i="1" dirty="0" err="1"/>
              <a:t>Edition</a:t>
            </a:r>
            <a:r>
              <a:rPr lang="es-ES" sz="4000" dirty="0"/>
              <a:t> es la edición más difundida de la plataforma Java. Incorpora los elementos necesarios para crear </a:t>
            </a:r>
            <a:r>
              <a:rPr lang="es-ES" sz="4000" b="1" dirty="0"/>
              <a:t>aplicaciones de escritorio</a:t>
            </a:r>
            <a:r>
              <a:rPr lang="es-ES" sz="4000" dirty="0"/>
              <a:t> con o sin interfaz gráfica de usuario, acceso al sistema de archivos, comunicación a través de redes, concurrencia y otros servicios básicos.</a:t>
            </a:r>
          </a:p>
        </p:txBody>
      </p:sp>
    </p:spTree>
    <p:extLst>
      <p:ext uri="{BB962C8B-B14F-4D97-AF65-F5344CB8AC3E}">
        <p14:creationId xmlns:p14="http://schemas.microsoft.com/office/powerpoint/2010/main" val="2584920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Plataformas Java </a:t>
            </a:r>
            <a:endParaRPr lang="es-SV" b="1" dirty="0"/>
          </a:p>
        </p:txBody>
      </p:sp>
      <p:sp>
        <p:nvSpPr>
          <p:cNvPr id="3" name="Marcador de contenido 2"/>
          <p:cNvSpPr>
            <a:spLocks noGrp="1"/>
          </p:cNvSpPr>
          <p:nvPr>
            <p:ph idx="1"/>
          </p:nvPr>
        </p:nvSpPr>
        <p:spPr>
          <a:xfrm>
            <a:off x="1277554" y="1433014"/>
            <a:ext cx="10211821" cy="4995081"/>
          </a:xfrm>
        </p:spPr>
        <p:txBody>
          <a:bodyPr>
            <a:normAutofit fontScale="92500"/>
          </a:bodyPr>
          <a:lstStyle/>
          <a:p>
            <a:pPr marL="0" indent="0" algn="just">
              <a:buNone/>
            </a:pPr>
            <a:r>
              <a:rPr lang="es-ES" sz="4000" b="1" dirty="0"/>
              <a:t>Java EE</a:t>
            </a:r>
            <a:r>
              <a:rPr lang="es-ES" sz="4000" dirty="0"/>
              <a:t>: es la </a:t>
            </a:r>
            <a:r>
              <a:rPr lang="es-ES" sz="4000" i="1" dirty="0"/>
              <a:t>Enterprise </a:t>
            </a:r>
            <a:r>
              <a:rPr lang="es-ES" sz="4000" i="1" dirty="0" err="1"/>
              <a:t>Edition</a:t>
            </a:r>
            <a:r>
              <a:rPr lang="es-ES" sz="4000" dirty="0"/>
              <a:t> de la plataforma Java, dirigida al desarrollo de soluciones software que se ejecutarán en un </a:t>
            </a:r>
            <a:r>
              <a:rPr lang="es-ES" sz="4000" b="1" dirty="0"/>
              <a:t>servidor de aplicaciones</a:t>
            </a:r>
            <a:r>
              <a:rPr lang="es-ES" sz="4000" dirty="0"/>
              <a:t>. A las capacidades de Java SE, la edición EE agrega servicios para gestionar la persistencia de objetos en bases de datos, hacer posible la invocación remota de métodos, crear aplicaciones con interfaz de usuario web, etc.</a:t>
            </a:r>
          </a:p>
        </p:txBody>
      </p:sp>
    </p:spTree>
    <p:extLst>
      <p:ext uri="{BB962C8B-B14F-4D97-AF65-F5344CB8AC3E}">
        <p14:creationId xmlns:p14="http://schemas.microsoft.com/office/powerpoint/2010/main" val="2696026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Plataformas Java </a:t>
            </a:r>
            <a:endParaRPr lang="es-SV" b="1" dirty="0"/>
          </a:p>
        </p:txBody>
      </p:sp>
      <p:sp>
        <p:nvSpPr>
          <p:cNvPr id="3" name="Marcador de contenido 2"/>
          <p:cNvSpPr>
            <a:spLocks noGrp="1"/>
          </p:cNvSpPr>
          <p:nvPr>
            <p:ph idx="1"/>
          </p:nvPr>
        </p:nvSpPr>
        <p:spPr>
          <a:xfrm>
            <a:off x="1277554" y="1433014"/>
            <a:ext cx="10211821" cy="4995081"/>
          </a:xfrm>
        </p:spPr>
        <p:txBody>
          <a:bodyPr>
            <a:normAutofit/>
          </a:bodyPr>
          <a:lstStyle/>
          <a:p>
            <a:pPr marL="0" indent="0" algn="just">
              <a:buNone/>
            </a:pPr>
            <a:r>
              <a:rPr lang="es-ES" sz="4000" b="1" dirty="0"/>
              <a:t>Java ME</a:t>
            </a:r>
            <a:r>
              <a:rPr lang="es-ES" sz="4000" dirty="0"/>
              <a:t>: esta edición de la plataforma, </a:t>
            </a:r>
            <a:r>
              <a:rPr lang="es-ES" sz="4000" i="1" dirty="0"/>
              <a:t>Micro </a:t>
            </a:r>
            <a:r>
              <a:rPr lang="es-ES" sz="4000" i="1" dirty="0" err="1"/>
              <a:t>Edition</a:t>
            </a:r>
            <a:r>
              <a:rPr lang="es-ES" sz="4000" dirty="0"/>
              <a:t>, está enfocada a la creación de programas que se ejecutarán en </a:t>
            </a:r>
            <a:r>
              <a:rPr lang="es-ES" sz="4000" b="1" dirty="0"/>
              <a:t>sistemas con recursos limitados</a:t>
            </a:r>
            <a:r>
              <a:rPr lang="es-ES" sz="4000" dirty="0"/>
              <a:t>, tales como teléfonos móviles, electrodomésticos y dispositivos de domótica o equipos para entornos empotrados como la </a:t>
            </a:r>
            <a:r>
              <a:rPr lang="es-ES" sz="4000" dirty="0" err="1"/>
              <a:t>Rasperry</a:t>
            </a:r>
            <a:r>
              <a:rPr lang="es-ES" sz="4000" dirty="0"/>
              <a:t> Pi y similares.</a:t>
            </a:r>
          </a:p>
        </p:txBody>
      </p:sp>
    </p:spTree>
    <p:extLst>
      <p:ext uri="{BB962C8B-B14F-4D97-AF65-F5344CB8AC3E}">
        <p14:creationId xmlns:p14="http://schemas.microsoft.com/office/powerpoint/2010/main" val="2054568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662" y="389586"/>
            <a:ext cx="10018713" cy="734846"/>
          </a:xfrm>
        </p:spPr>
        <p:txBody>
          <a:bodyPr>
            <a:normAutofit/>
          </a:bodyPr>
          <a:lstStyle/>
          <a:p>
            <a:r>
              <a:rPr lang="es-ES" b="1" dirty="0" smtClean="0"/>
              <a:t>Plataformas Java </a:t>
            </a:r>
            <a:endParaRPr lang="es-SV" b="1"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25" y="1211876"/>
            <a:ext cx="7181974" cy="4226315"/>
          </a:xfrm>
          <a:prstGeom prst="rect">
            <a:avLst/>
          </a:prstGeom>
        </p:spPr>
      </p:pic>
      <p:sp>
        <p:nvSpPr>
          <p:cNvPr id="7" name="Rectángulo 6"/>
          <p:cNvSpPr/>
          <p:nvPr/>
        </p:nvSpPr>
        <p:spPr>
          <a:xfrm>
            <a:off x="7487446" y="1124432"/>
            <a:ext cx="4454345" cy="4401205"/>
          </a:xfrm>
          <a:prstGeom prst="rect">
            <a:avLst/>
          </a:prstGeom>
        </p:spPr>
        <p:txBody>
          <a:bodyPr wrap="square">
            <a:spAutoFit/>
          </a:bodyPr>
          <a:lstStyle/>
          <a:p>
            <a:r>
              <a:rPr lang="es-ES" sz="2800" dirty="0"/>
              <a:t>Por regla general, salvo que tengamos alguna necesidad más específica de desarrollo, partiremos siempre de la Java SE, procediendo después a instalar plataformas adicionales en caso de que precisemos algún servicio no disponible en la edición estándar.</a:t>
            </a:r>
            <a:endParaRPr lang="en-US" sz="2800" dirty="0"/>
          </a:p>
        </p:txBody>
      </p:sp>
    </p:spTree>
    <p:extLst>
      <p:ext uri="{BB962C8B-B14F-4D97-AF65-F5344CB8AC3E}">
        <p14:creationId xmlns:p14="http://schemas.microsoft.com/office/powerpoint/2010/main" val="663663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Herramientas importantes </a:t>
            </a:r>
            <a:endParaRPr lang="es-SV" b="1" dirty="0"/>
          </a:p>
        </p:txBody>
      </p:sp>
      <p:sp>
        <p:nvSpPr>
          <p:cNvPr id="3" name="Marcador de contenido 2"/>
          <p:cNvSpPr>
            <a:spLocks noGrp="1"/>
          </p:cNvSpPr>
          <p:nvPr>
            <p:ph idx="1"/>
          </p:nvPr>
        </p:nvSpPr>
        <p:spPr>
          <a:xfrm>
            <a:off x="1277554" y="1433014"/>
            <a:ext cx="10211821" cy="4995081"/>
          </a:xfrm>
        </p:spPr>
        <p:txBody>
          <a:bodyPr>
            <a:normAutofit/>
          </a:bodyPr>
          <a:lstStyle/>
          <a:p>
            <a:pPr marL="0" indent="0" algn="just">
              <a:buNone/>
            </a:pPr>
            <a:r>
              <a:rPr lang="es-ES" sz="4000" b="1" dirty="0"/>
              <a:t>JRE (</a:t>
            </a:r>
            <a:r>
              <a:rPr lang="es-ES" sz="4000" b="1" i="1" dirty="0"/>
              <a:t>Java </a:t>
            </a:r>
            <a:r>
              <a:rPr lang="es-ES" sz="4000" b="1" i="1" dirty="0" err="1"/>
              <a:t>Runtime</a:t>
            </a:r>
            <a:r>
              <a:rPr lang="es-ES" sz="4000" b="1" i="1" dirty="0"/>
              <a:t> </a:t>
            </a:r>
            <a:r>
              <a:rPr lang="es-ES" sz="4000" b="1" i="1" dirty="0" err="1"/>
              <a:t>Environment</a:t>
            </a:r>
            <a:r>
              <a:rPr lang="es-ES" sz="4000" b="1" dirty="0"/>
              <a:t>)</a:t>
            </a:r>
            <a:r>
              <a:rPr lang="es-ES" sz="4000" dirty="0"/>
              <a:t>: su objeto es aportar el entorno necesario para ejecutar una aplicación Java. Forman parte del JRE la </a:t>
            </a:r>
            <a:r>
              <a:rPr lang="es-ES" sz="4000" b="1" dirty="0"/>
              <a:t>máquina virtual Java o JVM</a:t>
            </a:r>
            <a:r>
              <a:rPr lang="es-ES" sz="4000" dirty="0"/>
              <a:t> (</a:t>
            </a:r>
            <a:r>
              <a:rPr lang="es-ES" sz="4000" i="1" dirty="0"/>
              <a:t>Java Virtual Machine</a:t>
            </a:r>
            <a:r>
              <a:rPr lang="es-ES" sz="4000" dirty="0"/>
              <a:t>), encargada de ejecutar el </a:t>
            </a:r>
            <a:r>
              <a:rPr lang="es-ES" sz="4000" i="1" dirty="0"/>
              <a:t>bytecode</a:t>
            </a:r>
            <a:r>
              <a:rPr lang="es-ES" sz="4000" dirty="0"/>
              <a:t> Java, así como las bibliotecas que ofrecen los servicios definidos en la plataforma.</a:t>
            </a:r>
          </a:p>
        </p:txBody>
      </p:sp>
    </p:spTree>
    <p:extLst>
      <p:ext uri="{BB962C8B-B14F-4D97-AF65-F5344CB8AC3E}">
        <p14:creationId xmlns:p14="http://schemas.microsoft.com/office/powerpoint/2010/main" val="3072241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Herramientas importantes </a:t>
            </a:r>
            <a:endParaRPr lang="es-SV" b="1" dirty="0"/>
          </a:p>
        </p:txBody>
      </p:sp>
      <p:sp>
        <p:nvSpPr>
          <p:cNvPr id="3" name="Marcador de contenido 2"/>
          <p:cNvSpPr>
            <a:spLocks noGrp="1"/>
          </p:cNvSpPr>
          <p:nvPr>
            <p:ph idx="1"/>
          </p:nvPr>
        </p:nvSpPr>
        <p:spPr>
          <a:xfrm>
            <a:off x="1277554" y="1433014"/>
            <a:ext cx="10211821" cy="4995081"/>
          </a:xfrm>
        </p:spPr>
        <p:txBody>
          <a:bodyPr>
            <a:normAutofit fontScale="92500"/>
          </a:bodyPr>
          <a:lstStyle/>
          <a:p>
            <a:pPr marL="0" indent="0" algn="just">
              <a:buNone/>
            </a:pPr>
            <a:r>
              <a:rPr lang="es-ES" sz="4000" b="1" dirty="0"/>
              <a:t>JDK (</a:t>
            </a:r>
            <a:r>
              <a:rPr lang="es-ES" sz="4000" b="1" i="1" dirty="0"/>
              <a:t>Java </a:t>
            </a:r>
            <a:r>
              <a:rPr lang="es-ES" sz="4000" b="1" i="1" dirty="0" err="1"/>
              <a:t>Development</a:t>
            </a:r>
            <a:r>
              <a:rPr lang="es-ES" sz="4000" b="1" i="1" dirty="0"/>
              <a:t> Kit</a:t>
            </a:r>
            <a:r>
              <a:rPr lang="es-ES" sz="4000" b="1" dirty="0"/>
              <a:t>)</a:t>
            </a:r>
            <a:r>
              <a:rPr lang="es-ES" sz="4000" dirty="0"/>
              <a:t>: es el paquete de herramientas precisas para llevar a cabo el desarrollo de dicha aplicación.  Este JDK es un </a:t>
            </a:r>
            <a:r>
              <a:rPr lang="es-ES" sz="4000" dirty="0" err="1"/>
              <a:t>superconjunto</a:t>
            </a:r>
            <a:r>
              <a:rPr lang="es-ES" sz="4000" dirty="0"/>
              <a:t> del JRE, al que agrega herramientas como el </a:t>
            </a:r>
            <a:r>
              <a:rPr lang="es-ES" sz="4000" b="1" dirty="0"/>
              <a:t>compilador Java</a:t>
            </a:r>
            <a:r>
              <a:rPr lang="es-ES" sz="4000" dirty="0"/>
              <a:t>. Este toma el código fuente Java y genera como resultado </a:t>
            </a:r>
            <a:r>
              <a:rPr lang="es-ES" sz="4000" i="1" dirty="0"/>
              <a:t>bytecode</a:t>
            </a:r>
            <a:r>
              <a:rPr lang="es-ES" sz="4000" dirty="0"/>
              <a:t>, un formato de código objeto independiente del sistema operativo y el hardware.</a:t>
            </a:r>
          </a:p>
        </p:txBody>
      </p:sp>
    </p:spTree>
    <p:extLst>
      <p:ext uri="{BB962C8B-B14F-4D97-AF65-F5344CB8AC3E}">
        <p14:creationId xmlns:p14="http://schemas.microsoft.com/office/powerpoint/2010/main" val="4177965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55092" y="2265527"/>
            <a:ext cx="11368585" cy="1910687"/>
          </a:xfrm>
        </p:spPr>
        <p:txBody>
          <a:bodyPr>
            <a:normAutofit/>
          </a:bodyPr>
          <a:lstStyle/>
          <a:p>
            <a:pPr algn="ctr"/>
            <a:r>
              <a:rPr lang="es-SV" sz="11500" b="1" dirty="0" smtClean="0"/>
              <a:t>bit.ly/2Lp6bO3</a:t>
            </a:r>
            <a:endParaRPr lang="es-SV" b="1" dirty="0"/>
          </a:p>
        </p:txBody>
      </p:sp>
    </p:spTree>
    <p:extLst>
      <p:ext uri="{BB962C8B-B14F-4D97-AF65-F5344CB8AC3E}">
        <p14:creationId xmlns:p14="http://schemas.microsoft.com/office/powerpoint/2010/main" val="35349976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662" y="389586"/>
            <a:ext cx="10018713" cy="734846"/>
          </a:xfrm>
        </p:spPr>
        <p:txBody>
          <a:bodyPr>
            <a:normAutofit/>
          </a:bodyPr>
          <a:lstStyle/>
          <a:p>
            <a:r>
              <a:rPr lang="es-ES" b="1" dirty="0" smtClean="0"/>
              <a:t>JDK &amp; JRE</a:t>
            </a:r>
            <a:endParaRPr lang="es-SV"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389" y="2087123"/>
            <a:ext cx="10150319" cy="2853367"/>
          </a:xfrm>
          <a:prstGeom prst="rect">
            <a:avLst/>
          </a:prstGeom>
        </p:spPr>
      </p:pic>
    </p:spTree>
    <p:extLst>
      <p:ext uri="{BB962C8B-B14F-4D97-AF65-F5344CB8AC3E}">
        <p14:creationId xmlns:p14="http://schemas.microsoft.com/office/powerpoint/2010/main" val="4276946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IDE</a:t>
            </a:r>
            <a:endParaRPr lang="es-SV" b="1" dirty="0"/>
          </a:p>
        </p:txBody>
      </p:sp>
      <p:sp>
        <p:nvSpPr>
          <p:cNvPr id="3" name="Marcador de contenido 2"/>
          <p:cNvSpPr>
            <a:spLocks noGrp="1"/>
          </p:cNvSpPr>
          <p:nvPr>
            <p:ph idx="1"/>
          </p:nvPr>
        </p:nvSpPr>
        <p:spPr>
          <a:xfrm>
            <a:off x="1277554" y="1433014"/>
            <a:ext cx="9640655" cy="4995081"/>
          </a:xfrm>
        </p:spPr>
        <p:txBody>
          <a:bodyPr>
            <a:normAutofit lnSpcReduction="10000"/>
          </a:bodyPr>
          <a:lstStyle/>
          <a:p>
            <a:pPr marL="0" indent="0">
              <a:buNone/>
            </a:pPr>
            <a:r>
              <a:rPr lang="es-ES" sz="4000" dirty="0"/>
              <a:t>Un</a:t>
            </a:r>
            <a:r>
              <a:rPr lang="es-ES" sz="4000" b="1" dirty="0"/>
              <a:t> IDE </a:t>
            </a:r>
            <a:r>
              <a:rPr lang="es-ES" sz="4000" dirty="0"/>
              <a:t>es un </a:t>
            </a:r>
            <a:r>
              <a:rPr lang="es-ES" sz="4000" b="1" dirty="0"/>
              <a:t>Entorno de desarrollo integrado </a:t>
            </a:r>
            <a:r>
              <a:rPr lang="es-ES" sz="4000" dirty="0"/>
              <a:t>que nos facilita la tarea de programar gracias a que incluye un editor de código, un compilador y una interfaz </a:t>
            </a:r>
            <a:r>
              <a:rPr lang="es-ES" sz="4000" dirty="0" smtClean="0"/>
              <a:t>gráfica.</a:t>
            </a:r>
          </a:p>
          <a:p>
            <a:pPr marL="0" indent="0">
              <a:buNone/>
            </a:pPr>
            <a:r>
              <a:rPr lang="es-ES" sz="4000" dirty="0" smtClean="0"/>
              <a:t>Elegir nuestro IDE para programar en Java no debe ser una decisión difícil; sin embargo, se debe tomar en cuenta las funciones que éste incorpore, lo cual facilitará nuestras labores. </a:t>
            </a:r>
            <a:endParaRPr lang="es-ES" sz="4000" dirty="0"/>
          </a:p>
        </p:txBody>
      </p:sp>
    </p:spTree>
    <p:extLst>
      <p:ext uri="{BB962C8B-B14F-4D97-AF65-F5344CB8AC3E}">
        <p14:creationId xmlns:p14="http://schemas.microsoft.com/office/powerpoint/2010/main" val="1709810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IDE JAVA</a:t>
            </a:r>
            <a:endParaRPr lang="es-SV" b="1" dirty="0"/>
          </a:p>
        </p:txBody>
      </p:sp>
      <p:sp>
        <p:nvSpPr>
          <p:cNvPr id="5" name="Marcador de contenido 4"/>
          <p:cNvSpPr>
            <a:spLocks noGrp="1"/>
          </p:cNvSpPr>
          <p:nvPr>
            <p:ph idx="1"/>
          </p:nvPr>
        </p:nvSpPr>
        <p:spPr>
          <a:xfrm>
            <a:off x="1470661" y="1234056"/>
            <a:ext cx="10018713" cy="990601"/>
          </a:xfrm>
        </p:spPr>
        <p:txBody>
          <a:bodyPr/>
          <a:lstStyle/>
          <a:p>
            <a:pPr marL="0" indent="0">
              <a:buNone/>
            </a:pPr>
            <a:r>
              <a:rPr lang="en-US" sz="2800" dirty="0">
                <a:hlinkClick r:id="rId3"/>
              </a:rPr>
              <a:t>https://www.diarlu.com/mejores-ide-programar-java</a:t>
            </a:r>
            <a:r>
              <a:rPr lang="en-US" sz="2800" dirty="0" smtClean="0">
                <a:hlinkClick r:id="rId3"/>
              </a:rPr>
              <a:t>/</a:t>
            </a:r>
            <a:endParaRPr lang="en-US" sz="2800" dirty="0" smtClean="0"/>
          </a:p>
          <a:p>
            <a:pPr marL="0" indent="0">
              <a:buNone/>
            </a:pPr>
            <a:endParaRPr lang="en-US" dirty="0" smtClean="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0661" y="2084093"/>
            <a:ext cx="4902842" cy="1152168"/>
          </a:xfrm>
          <a:prstGeom prst="rect">
            <a:avLst/>
          </a:prstGeom>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6928" y="5444653"/>
            <a:ext cx="4943475" cy="1333500"/>
          </a:xfrm>
          <a:prstGeom prst="rect">
            <a:avLst/>
          </a:prstGeom>
        </p:spPr>
      </p:pic>
      <p:pic>
        <p:nvPicPr>
          <p:cNvPr id="10"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8438" y="3762633"/>
            <a:ext cx="5190130" cy="1416905"/>
          </a:xfrm>
          <a:prstGeom prst="rect">
            <a:avLst/>
          </a:prstGeom>
        </p:spPr>
      </p:pic>
    </p:spTree>
    <p:extLst>
      <p:ext uri="{BB962C8B-B14F-4D97-AF65-F5344CB8AC3E}">
        <p14:creationId xmlns:p14="http://schemas.microsoft.com/office/powerpoint/2010/main" val="2969873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ítulo 1"/>
          <p:cNvSpPr>
            <a:spLocks noGrp="1"/>
          </p:cNvSpPr>
          <p:nvPr>
            <p:ph type="title"/>
          </p:nvPr>
        </p:nvSpPr>
        <p:spPr>
          <a:xfrm>
            <a:off x="1470662" y="389586"/>
            <a:ext cx="10018713" cy="734846"/>
          </a:xfrm>
        </p:spPr>
        <p:txBody>
          <a:bodyPr>
            <a:normAutofit/>
          </a:bodyPr>
          <a:lstStyle/>
          <a:p>
            <a:r>
              <a:rPr lang="es-ES" b="1" dirty="0" smtClean="0"/>
              <a:t>Descargas</a:t>
            </a:r>
            <a:endParaRPr lang="es-SV" b="1" dirty="0"/>
          </a:p>
        </p:txBody>
      </p:sp>
      <p:sp>
        <p:nvSpPr>
          <p:cNvPr id="3" name="Marcador de contenido 2"/>
          <p:cNvSpPr>
            <a:spLocks noGrp="1"/>
          </p:cNvSpPr>
          <p:nvPr>
            <p:ph idx="1"/>
          </p:nvPr>
        </p:nvSpPr>
        <p:spPr>
          <a:xfrm>
            <a:off x="1277554" y="1433014"/>
            <a:ext cx="10211821" cy="4995081"/>
          </a:xfrm>
        </p:spPr>
        <p:txBody>
          <a:bodyPr>
            <a:normAutofit/>
          </a:bodyPr>
          <a:lstStyle/>
          <a:p>
            <a:pPr marL="0" indent="0" algn="just">
              <a:buNone/>
            </a:pPr>
            <a:r>
              <a:rPr lang="es-ES" sz="4000" b="1" dirty="0"/>
              <a:t>JDK: </a:t>
            </a:r>
            <a:r>
              <a:rPr lang="es-ES" sz="4000" dirty="0">
                <a:hlinkClick r:id="rId3"/>
              </a:rPr>
              <a:t>http://</a:t>
            </a:r>
            <a:r>
              <a:rPr lang="es-ES" sz="4000" dirty="0" smtClean="0">
                <a:hlinkClick r:id="rId3"/>
              </a:rPr>
              <a:t>www.oracle.com/technetwork/java/javase/downloads/jdk8-downloads-2133151.html</a:t>
            </a:r>
            <a:endParaRPr lang="es-ES" sz="4000" dirty="0" smtClean="0"/>
          </a:p>
          <a:p>
            <a:pPr marL="0" indent="0" algn="just">
              <a:buNone/>
            </a:pPr>
            <a:endParaRPr lang="es-ES" sz="4000" b="1" dirty="0"/>
          </a:p>
          <a:p>
            <a:pPr marL="0" indent="0" algn="just">
              <a:buNone/>
            </a:pPr>
            <a:r>
              <a:rPr lang="es-ES" sz="4000" b="1" dirty="0" smtClean="0"/>
              <a:t>NETBEANS:</a:t>
            </a:r>
          </a:p>
          <a:p>
            <a:pPr marL="0" indent="0" algn="just">
              <a:buNone/>
            </a:pPr>
            <a:r>
              <a:rPr lang="es-ES" sz="4000" dirty="0">
                <a:hlinkClick r:id="rId4"/>
              </a:rPr>
              <a:t>https://netbeans.org/downloads</a:t>
            </a:r>
            <a:r>
              <a:rPr lang="es-ES" sz="4000" dirty="0" smtClean="0">
                <a:hlinkClick r:id="rId4"/>
              </a:rPr>
              <a:t>/</a:t>
            </a:r>
            <a:endParaRPr lang="es-ES" sz="4000" dirty="0" smtClean="0"/>
          </a:p>
          <a:p>
            <a:pPr marL="0" indent="0" algn="just">
              <a:buNone/>
            </a:pPr>
            <a:endParaRPr lang="es-ES" sz="4000" dirty="0"/>
          </a:p>
        </p:txBody>
      </p:sp>
    </p:spTree>
    <p:extLst>
      <p:ext uri="{BB962C8B-B14F-4D97-AF65-F5344CB8AC3E}">
        <p14:creationId xmlns:p14="http://schemas.microsoft.com/office/powerpoint/2010/main" val="20191275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662" y="389586"/>
            <a:ext cx="10018713" cy="734846"/>
          </a:xfrm>
        </p:spPr>
        <p:txBody>
          <a:bodyPr>
            <a:normAutofit/>
          </a:bodyPr>
          <a:lstStyle/>
          <a:p>
            <a:r>
              <a:rPr lang="es-ES" b="1" dirty="0" smtClean="0"/>
              <a:t>Maquina analítica</a:t>
            </a:r>
            <a:endParaRPr lang="es-SV" b="1" dirty="0"/>
          </a:p>
        </p:txBody>
      </p:sp>
      <p:sp>
        <p:nvSpPr>
          <p:cNvPr id="3" name="Marcador de contenido 2"/>
          <p:cNvSpPr>
            <a:spLocks noGrp="1"/>
          </p:cNvSpPr>
          <p:nvPr>
            <p:ph idx="1"/>
          </p:nvPr>
        </p:nvSpPr>
        <p:spPr>
          <a:xfrm>
            <a:off x="1579004" y="1911315"/>
            <a:ext cx="10018713" cy="3357351"/>
          </a:xfrm>
        </p:spPr>
        <p:txBody>
          <a:bodyPr>
            <a:normAutofit/>
          </a:bodyPr>
          <a:lstStyle/>
          <a:p>
            <a:pPr marL="0" indent="0" algn="just">
              <a:buNone/>
            </a:pPr>
            <a:r>
              <a:rPr lang="es-ES" sz="4000" b="1" dirty="0" smtClean="0"/>
              <a:t>​</a:t>
            </a:r>
            <a:r>
              <a:rPr lang="es-ES" sz="4000" dirty="0"/>
              <a:t>La máquina analítica es el diseño de un computador moderno de uso general realizado por el profesor británico de matemática Charles </a:t>
            </a:r>
            <a:r>
              <a:rPr lang="es-ES" sz="4000" dirty="0" smtClean="0"/>
              <a:t>Babbage, que </a:t>
            </a:r>
            <a:r>
              <a:rPr lang="es-ES" sz="4000" dirty="0"/>
              <a:t>representó un paso importante en la historia de la informática.</a:t>
            </a:r>
            <a:endParaRPr lang="es-SV"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7201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662" y="389586"/>
            <a:ext cx="10018713" cy="734846"/>
          </a:xfrm>
        </p:spPr>
        <p:txBody>
          <a:bodyPr>
            <a:normAutofit/>
          </a:bodyPr>
          <a:lstStyle/>
          <a:p>
            <a:r>
              <a:rPr lang="es-ES" b="1" dirty="0" smtClean="0"/>
              <a:t>Maquina analítica</a:t>
            </a:r>
            <a:endParaRPr lang="es-SV" b="1"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46" y="1433014"/>
            <a:ext cx="5309690" cy="5097302"/>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368" y="1831501"/>
            <a:ext cx="3457575" cy="4095750"/>
          </a:xfrm>
          <a:prstGeom prst="rect">
            <a:avLst/>
          </a:prstGeom>
        </p:spPr>
      </p:pic>
      <p:sp>
        <p:nvSpPr>
          <p:cNvPr id="8" name="CuadroTexto 7"/>
          <p:cNvSpPr txBox="1"/>
          <p:nvPr/>
        </p:nvSpPr>
        <p:spPr>
          <a:xfrm>
            <a:off x="7881078" y="6068651"/>
            <a:ext cx="2496776" cy="461665"/>
          </a:xfrm>
          <a:prstGeom prst="rect">
            <a:avLst/>
          </a:prstGeom>
          <a:noFill/>
        </p:spPr>
        <p:txBody>
          <a:bodyPr wrap="square" rtlCol="0">
            <a:spAutoFit/>
          </a:bodyPr>
          <a:lstStyle/>
          <a:p>
            <a:r>
              <a:rPr lang="es-ES" sz="2400" dirty="0"/>
              <a:t>Charles Babbage</a:t>
            </a:r>
            <a:endParaRPr lang="en-US" sz="2400" dirty="0"/>
          </a:p>
        </p:txBody>
      </p:sp>
    </p:spTree>
    <p:extLst>
      <p:ext uri="{BB962C8B-B14F-4D97-AF65-F5344CB8AC3E}">
        <p14:creationId xmlns:p14="http://schemas.microsoft.com/office/powerpoint/2010/main" val="3689232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662" y="389586"/>
            <a:ext cx="10018713" cy="734846"/>
          </a:xfrm>
        </p:spPr>
        <p:txBody>
          <a:bodyPr>
            <a:normAutofit/>
          </a:bodyPr>
          <a:lstStyle/>
          <a:p>
            <a:r>
              <a:rPr lang="es-ES" b="1" dirty="0" smtClean="0"/>
              <a:t>La madre de la programación</a:t>
            </a:r>
            <a:endParaRPr lang="es-SV" b="1" dirty="0"/>
          </a:p>
        </p:txBody>
      </p:sp>
      <p:sp>
        <p:nvSpPr>
          <p:cNvPr id="3" name="Marcador de contenido 2"/>
          <p:cNvSpPr>
            <a:spLocks noGrp="1"/>
          </p:cNvSpPr>
          <p:nvPr>
            <p:ph idx="1"/>
          </p:nvPr>
        </p:nvSpPr>
        <p:spPr>
          <a:xfrm>
            <a:off x="1607141" y="1433013"/>
            <a:ext cx="5571582" cy="4954139"/>
          </a:xfrm>
        </p:spPr>
        <p:txBody>
          <a:bodyPr>
            <a:normAutofit fontScale="92500" lnSpcReduction="20000"/>
          </a:bodyPr>
          <a:lstStyle/>
          <a:p>
            <a:pPr marL="0" indent="0" algn="just">
              <a:buNone/>
            </a:pPr>
            <a:r>
              <a:rPr lang="es-ES" sz="4000" dirty="0" smtClean="0"/>
              <a:t>Conocida </a:t>
            </a:r>
            <a:r>
              <a:rPr lang="es-ES" sz="4000" dirty="0"/>
              <a:t>habitualmente como </a:t>
            </a:r>
            <a:r>
              <a:rPr lang="es-ES" sz="4000" b="1" i="1" dirty="0"/>
              <a:t>Ada </a:t>
            </a:r>
            <a:r>
              <a:rPr lang="es-ES" sz="4000" b="1" i="1" dirty="0" err="1"/>
              <a:t>Lovelace</a:t>
            </a:r>
            <a:r>
              <a:rPr lang="es-ES" sz="4000" dirty="0"/>
              <a:t>, fue una matemática y escritora británica cuya fama le viene principalmente por su trabajo sobre la máquina calculadora mecánica de uso general de Charles Babbage, la denominada máquina analítica. </a:t>
            </a:r>
            <a:endParaRPr lang="es-SV"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0872" b="30261"/>
          <a:stretch/>
        </p:blipFill>
        <p:spPr>
          <a:xfrm>
            <a:off x="7660472" y="2012135"/>
            <a:ext cx="4339931" cy="4053385"/>
          </a:xfrm>
          <a:prstGeom prst="rect">
            <a:avLst/>
          </a:prstGeom>
        </p:spPr>
      </p:pic>
    </p:spTree>
    <p:extLst>
      <p:ext uri="{BB962C8B-B14F-4D97-AF65-F5344CB8AC3E}">
        <p14:creationId xmlns:p14="http://schemas.microsoft.com/office/powerpoint/2010/main" val="2407788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70662" y="389586"/>
            <a:ext cx="10018713" cy="734846"/>
          </a:xfrm>
        </p:spPr>
        <p:txBody>
          <a:bodyPr>
            <a:normAutofit/>
          </a:bodyPr>
          <a:lstStyle/>
          <a:p>
            <a:r>
              <a:rPr lang="es-ES" b="1" dirty="0" smtClean="0"/>
              <a:t>La madre de la programación</a:t>
            </a:r>
            <a:endParaRPr lang="es-SV" b="1" dirty="0"/>
          </a:p>
        </p:txBody>
      </p:sp>
      <p:sp>
        <p:nvSpPr>
          <p:cNvPr id="3" name="Marcador de contenido 2"/>
          <p:cNvSpPr>
            <a:spLocks noGrp="1"/>
          </p:cNvSpPr>
          <p:nvPr>
            <p:ph idx="1"/>
          </p:nvPr>
        </p:nvSpPr>
        <p:spPr>
          <a:xfrm>
            <a:off x="1607141" y="1433013"/>
            <a:ext cx="9761444" cy="4872253"/>
          </a:xfrm>
        </p:spPr>
        <p:txBody>
          <a:bodyPr>
            <a:normAutofit/>
          </a:bodyPr>
          <a:lstStyle/>
          <a:p>
            <a:pPr marL="0" indent="0" algn="just">
              <a:buNone/>
            </a:pPr>
            <a:r>
              <a:rPr lang="es-ES" sz="4000" dirty="0"/>
              <a:t>Entre sus notas sobre la máquina se encuentra lo que se reconoce hoy como el primer algoritmo destinado a ser procesado por una máquina, por lo que se la considera como la primera programadora de ordenadores.</a:t>
            </a:r>
            <a:endParaRPr lang="es-SV" sz="4000" dirty="0"/>
          </a:p>
        </p:txBody>
      </p:sp>
      <p:pic>
        <p:nvPicPr>
          <p:cNvPr id="4" name="3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006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428" y="0"/>
            <a:ext cx="9797143" cy="6858000"/>
          </a:xfrm>
          <a:prstGeom prst="rect">
            <a:avLst/>
          </a:prstGeom>
        </p:spPr>
      </p:pic>
    </p:spTree>
    <p:extLst>
      <p:ext uri="{BB962C8B-B14F-4D97-AF65-F5344CB8AC3E}">
        <p14:creationId xmlns:p14="http://schemas.microsoft.com/office/powerpoint/2010/main" val="1535137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77854" y="81004"/>
            <a:ext cx="1622549" cy="1622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l-2y8VKcgdc"/>
          <p:cNvPicPr>
            <a:picLocks noGrp="1" noRot="1" noChangeAspect="1"/>
          </p:cNvPicPr>
          <p:nvPr>
            <p:ph idx="1"/>
            <a:videoFile r:link="rId1"/>
          </p:nvPr>
        </p:nvPicPr>
        <p:blipFill>
          <a:blip r:embed="rId5"/>
          <a:stretch>
            <a:fillRect/>
          </a:stretch>
        </p:blipFill>
        <p:spPr>
          <a:xfrm>
            <a:off x="1542196" y="788397"/>
            <a:ext cx="9389660" cy="5281684"/>
          </a:xfrm>
          <a:prstGeom prst="rect">
            <a:avLst/>
          </a:prstGeom>
        </p:spPr>
      </p:pic>
    </p:spTree>
    <p:extLst>
      <p:ext uri="{BB962C8B-B14F-4D97-AF65-F5344CB8AC3E}">
        <p14:creationId xmlns:p14="http://schemas.microsoft.com/office/powerpoint/2010/main" val="252562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rgbClr val="E6E6E6"/>
            </a:gs>
            <a:gs pos="100000">
              <a:srgbClr val="E6E6E6"/>
            </a:gs>
          </a:gsLst>
          <a:lin ang="5400000" scaled="1"/>
        </a:gra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9269"/>
            <a:ext cx="12192000" cy="4876801"/>
          </a:xfrm>
          <a:prstGeom prst="rect">
            <a:avLst/>
          </a:prstGeom>
        </p:spPr>
      </p:pic>
    </p:spTree>
    <p:extLst>
      <p:ext uri="{BB962C8B-B14F-4D97-AF65-F5344CB8AC3E}">
        <p14:creationId xmlns:p14="http://schemas.microsoft.com/office/powerpoint/2010/main" val="279456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279</TotalTime>
  <Words>645</Words>
  <Application>Microsoft Office PowerPoint</Application>
  <PresentationFormat>Panorámica</PresentationFormat>
  <Paragraphs>45</Paragraphs>
  <Slides>23</Slides>
  <Notes>1</Notes>
  <HiddenSlides>0</HiddenSlides>
  <MMClips>1</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Corbel</vt:lpstr>
      <vt:lpstr>Parallax</vt:lpstr>
      <vt:lpstr>Programación Estructurada</vt:lpstr>
      <vt:lpstr>bit.ly/2Lp6bO3</vt:lpstr>
      <vt:lpstr>Maquina analítica</vt:lpstr>
      <vt:lpstr>Maquina analítica</vt:lpstr>
      <vt:lpstr>La madre de la programación</vt:lpstr>
      <vt:lpstr>La madre de la programación</vt:lpstr>
      <vt:lpstr>Presentación de PowerPoint</vt:lpstr>
      <vt:lpstr>Presentación de PowerPoint</vt:lpstr>
      <vt:lpstr>Presentación de PowerPoint</vt:lpstr>
      <vt:lpstr>Java</vt:lpstr>
      <vt:lpstr>Java</vt:lpstr>
      <vt:lpstr>Java</vt:lpstr>
      <vt:lpstr>Java</vt:lpstr>
      <vt:lpstr>Plataformas Java </vt:lpstr>
      <vt:lpstr>Plataformas Java </vt:lpstr>
      <vt:lpstr>Plataformas Java </vt:lpstr>
      <vt:lpstr>Plataformas Java </vt:lpstr>
      <vt:lpstr>Herramientas importantes </vt:lpstr>
      <vt:lpstr>Herramientas importantes </vt:lpstr>
      <vt:lpstr>JDK &amp; JRE</vt:lpstr>
      <vt:lpstr>IDE</vt:lpstr>
      <vt:lpstr>IDE JAVA</vt:lpstr>
      <vt:lpstr>Descargas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Jaime Guevara</dc:creator>
  <cp:lastModifiedBy>Jaime Guevara</cp:lastModifiedBy>
  <cp:revision>41</cp:revision>
  <dcterms:created xsi:type="dcterms:W3CDTF">2017-10-19T04:48:54Z</dcterms:created>
  <dcterms:modified xsi:type="dcterms:W3CDTF">2018-07-23T01:59:28Z</dcterms:modified>
</cp:coreProperties>
</file>