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7" r:id="rId2"/>
    <p:sldId id="272" r:id="rId3"/>
    <p:sldId id="284" r:id="rId4"/>
    <p:sldId id="286" r:id="rId5"/>
    <p:sldId id="287" r:id="rId6"/>
    <p:sldId id="288" r:id="rId7"/>
    <p:sldId id="289" r:id="rId8"/>
    <p:sldId id="290" r:id="rId9"/>
    <p:sldId id="291" r:id="rId10"/>
    <p:sldId id="297" r:id="rId11"/>
    <p:sldId id="292" r:id="rId12"/>
    <p:sldId id="293" r:id="rId13"/>
    <p:sldId id="269" r:id="rId14"/>
    <p:sldId id="283" r:id="rId15"/>
    <p:sldId id="294" r:id="rId16"/>
    <p:sldId id="296" r:id="rId17"/>
    <p:sldId id="295" r:id="rId18"/>
  </p:sldIdLst>
  <p:sldSz cx="12188825" cy="6858000"/>
  <p:notesSz cx="6858000" cy="9144000"/>
  <p:defaultTextStyle>
    <a:defPPr rtl="0">
      <a:defRPr lang="it-IT"/>
    </a:defPPr>
    <a:lvl1pPr marL="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6469" autoAdjust="0"/>
  </p:normalViewPr>
  <p:slideViewPr>
    <p:cSldViewPr>
      <p:cViewPr varScale="1">
        <p:scale>
          <a:sx n="74" d="100"/>
          <a:sy n="74" d="100"/>
        </p:scale>
        <p:origin x="-462" y="-9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3750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221A1788-7372-4FAC-9AF0-00B54B8D9CBA}" type="datetime1">
              <a:rPr lang="it-IT" smtClean="0"/>
              <a:t>08/06/2018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708607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D943A304-85CD-4257-B418-D8F889FE0DBC}" type="datetime1">
              <a:rPr lang="it-IT" smtClean="0"/>
              <a:t>08/06/2018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 smtClean="0"/>
              <a:t>Fare clic per modificare gli stili del testo dello schema</a:t>
            </a:r>
          </a:p>
          <a:p>
            <a:pPr lvl="1" rtl="0"/>
            <a:r>
              <a:rPr lang="it-IT" dirty="0" smtClean="0"/>
              <a:t>Secondo livello</a:t>
            </a:r>
          </a:p>
          <a:p>
            <a:pPr lvl="2" rtl="0"/>
            <a:r>
              <a:rPr lang="it-IT" dirty="0" smtClean="0"/>
              <a:t>Terzo livello</a:t>
            </a:r>
          </a:p>
          <a:p>
            <a:pPr lvl="3" rtl="0"/>
            <a:r>
              <a:rPr lang="it-IT" dirty="0" smtClean="0"/>
              <a:t>Quarto livello</a:t>
            </a:r>
          </a:p>
          <a:p>
            <a:pPr lvl="4" rtl="0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95406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t>1</a:t>
            </a:fld>
            <a:endParaRPr lang="it-IT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t>12</a:t>
            </a:fld>
            <a:endParaRPr lang="it-IT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t>13</a:t>
            </a:fld>
            <a:endParaRPr lang="it-IT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i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nettore dirit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ttore dirit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nettore dirit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nee inferiori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igura a mano libera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-1" fmla="*/ 0 w 612775"/>
                <a:gd name="connsiteY0-2" fmla="*/ 3919538 h 3919538"/>
                <a:gd name="connsiteX1-3" fmla="*/ 612775 w 612775"/>
                <a:gd name="connsiteY1-4" fmla="*/ 2984500 h 3919538"/>
                <a:gd name="connsiteX2-5" fmla="*/ 612775 w 612775"/>
                <a:gd name="connsiteY2-6" fmla="*/ 0 h 3919538"/>
                <a:gd name="connsiteX0-7" fmla="*/ 0 w 612775"/>
                <a:gd name="connsiteY0-8" fmla="*/ 4115481 h 4115481"/>
                <a:gd name="connsiteX1-9" fmla="*/ 612775 w 612775"/>
                <a:gd name="connsiteY1-10" fmla="*/ 3180443 h 4115481"/>
                <a:gd name="connsiteX2-11" fmla="*/ 612775 w 612775"/>
                <a:gd name="connsiteY2-12" fmla="*/ 0 h 41154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it-IT" dirty="0"/>
            </a:p>
          </p:txBody>
        </p:sp>
        <p:sp>
          <p:nvSpPr>
            <p:cNvPr id="10" name="Figura a mano libera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-1" fmla="*/ 0 w 612775"/>
                <a:gd name="connsiteY0-2" fmla="*/ 3919538 h 3919538"/>
                <a:gd name="connsiteX1-3" fmla="*/ 612775 w 612775"/>
                <a:gd name="connsiteY1-4" fmla="*/ 2984500 h 3919538"/>
                <a:gd name="connsiteX2-5" fmla="*/ 612775 w 612775"/>
                <a:gd name="connsiteY2-6" fmla="*/ 0 h 3919538"/>
                <a:gd name="connsiteX0-7" fmla="*/ 0 w 612775"/>
                <a:gd name="connsiteY0-8" fmla="*/ 3919538 h 3919538"/>
                <a:gd name="connsiteX1-9" fmla="*/ 202024 w 612775"/>
                <a:gd name="connsiteY1-10" fmla="*/ 3607676 h 3919538"/>
                <a:gd name="connsiteX2-11" fmla="*/ 612775 w 612775"/>
                <a:gd name="connsiteY2-12" fmla="*/ 2984500 h 3919538"/>
                <a:gd name="connsiteX3" fmla="*/ 612775 w 612775"/>
                <a:gd name="connsiteY3" fmla="*/ 0 h 3919538"/>
                <a:gd name="connsiteX0-13" fmla="*/ 0 w 410751"/>
                <a:gd name="connsiteY0-14" fmla="*/ 3607676 h 3607676"/>
                <a:gd name="connsiteX1-15" fmla="*/ 410751 w 410751"/>
                <a:gd name="connsiteY1-16" fmla="*/ 2984500 h 3607676"/>
                <a:gd name="connsiteX2-17" fmla="*/ 410751 w 410751"/>
                <a:gd name="connsiteY2-18" fmla="*/ 0 h 3607676"/>
                <a:gd name="connsiteX0-19" fmla="*/ 0 w 410751"/>
                <a:gd name="connsiteY0-20" fmla="*/ 3607676 h 3607676"/>
                <a:gd name="connsiteX1-21" fmla="*/ 410751 w 410751"/>
                <a:gd name="connsiteY1-22" fmla="*/ 2984500 h 3607676"/>
                <a:gd name="connsiteX2-23" fmla="*/ 409575 w 410751"/>
                <a:gd name="connsiteY2-24" fmla="*/ 185820 h 3607676"/>
                <a:gd name="connsiteX3-25" fmla="*/ 410751 w 410751"/>
                <a:gd name="connsiteY3-26" fmla="*/ 0 h 3607676"/>
                <a:gd name="connsiteX0-27" fmla="*/ 0 w 410751"/>
                <a:gd name="connsiteY0-28" fmla="*/ 3421856 h 3421856"/>
                <a:gd name="connsiteX1-29" fmla="*/ 410751 w 410751"/>
                <a:gd name="connsiteY1-30" fmla="*/ 2798680 h 3421856"/>
                <a:gd name="connsiteX2-31" fmla="*/ 409575 w 410751"/>
                <a:gd name="connsiteY2-32" fmla="*/ 0 h 3421856"/>
                <a:gd name="connsiteX0-33" fmla="*/ 0 w 410751"/>
                <a:gd name="connsiteY0-34" fmla="*/ 3614170 h 3614170"/>
                <a:gd name="connsiteX1-35" fmla="*/ 410751 w 410751"/>
                <a:gd name="connsiteY1-36" fmla="*/ 2990994 h 3614170"/>
                <a:gd name="connsiteX2-37" fmla="*/ 405947 w 410751"/>
                <a:gd name="connsiteY2-38" fmla="*/ 0 h 3614170"/>
                <a:gd name="connsiteX0-39" fmla="*/ 0 w 410751"/>
                <a:gd name="connsiteY0-40" fmla="*/ 3621427 h 3621427"/>
                <a:gd name="connsiteX1-41" fmla="*/ 410751 w 410751"/>
                <a:gd name="connsiteY1-42" fmla="*/ 2998251 h 3621427"/>
                <a:gd name="connsiteX2-43" fmla="*/ 405947 w 410751"/>
                <a:gd name="connsiteY2-44" fmla="*/ 0 h 362142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it-IT" dirty="0"/>
            </a:p>
          </p:txBody>
        </p:sp>
        <p:sp>
          <p:nvSpPr>
            <p:cNvPr id="11" name="Figura a mano libera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-1" fmla="*/ 0 w 612775"/>
                <a:gd name="connsiteY0-2" fmla="*/ 3919538 h 3919538"/>
                <a:gd name="connsiteX1-3" fmla="*/ 612775 w 612775"/>
                <a:gd name="connsiteY1-4" fmla="*/ 2984500 h 3919538"/>
                <a:gd name="connsiteX2-5" fmla="*/ 612775 w 612775"/>
                <a:gd name="connsiteY2-6" fmla="*/ 0 h 3919538"/>
                <a:gd name="connsiteX0-7" fmla="*/ 0 w 612775"/>
                <a:gd name="connsiteY0-8" fmla="*/ 3919538 h 3919538"/>
                <a:gd name="connsiteX1-9" fmla="*/ 373856 w 612775"/>
                <a:gd name="connsiteY1-10" fmla="*/ 3344891 h 3919538"/>
                <a:gd name="connsiteX2-11" fmla="*/ 612775 w 612775"/>
                <a:gd name="connsiteY2-12" fmla="*/ 2984500 h 3919538"/>
                <a:gd name="connsiteX3" fmla="*/ 612775 w 612775"/>
                <a:gd name="connsiteY3" fmla="*/ 0 h 3919538"/>
                <a:gd name="connsiteX0-13" fmla="*/ 0 w 238919"/>
                <a:gd name="connsiteY0-14" fmla="*/ 3344891 h 3344891"/>
                <a:gd name="connsiteX1-15" fmla="*/ 238919 w 238919"/>
                <a:gd name="connsiteY1-16" fmla="*/ 2984500 h 3344891"/>
                <a:gd name="connsiteX2-17" fmla="*/ 238919 w 238919"/>
                <a:gd name="connsiteY2-18" fmla="*/ 0 h 3344891"/>
                <a:gd name="connsiteX0-19" fmla="*/ 0 w 238919"/>
                <a:gd name="connsiteY0-20" fmla="*/ 3344891 h 3344891"/>
                <a:gd name="connsiteX1-21" fmla="*/ 238919 w 238919"/>
                <a:gd name="connsiteY1-22" fmla="*/ 2984500 h 3344891"/>
                <a:gd name="connsiteX2-23" fmla="*/ 238125 w 238919"/>
                <a:gd name="connsiteY2-24" fmla="*/ 368330 h 3344891"/>
                <a:gd name="connsiteX3-25" fmla="*/ 238919 w 238919"/>
                <a:gd name="connsiteY3-26" fmla="*/ 0 h 3344891"/>
                <a:gd name="connsiteX0-27" fmla="*/ 0 w 238919"/>
                <a:gd name="connsiteY0-28" fmla="*/ 2976561 h 2976561"/>
                <a:gd name="connsiteX1-29" fmla="*/ 238919 w 238919"/>
                <a:gd name="connsiteY1-30" fmla="*/ 2616170 h 2976561"/>
                <a:gd name="connsiteX2-31" fmla="*/ 238125 w 238919"/>
                <a:gd name="connsiteY2-32" fmla="*/ 0 h 2976561"/>
                <a:gd name="connsiteX0-33" fmla="*/ 0 w 241768"/>
                <a:gd name="connsiteY0-34" fmla="*/ 3179761 h 3179761"/>
                <a:gd name="connsiteX1-35" fmla="*/ 238919 w 241768"/>
                <a:gd name="connsiteY1-36" fmla="*/ 2819370 h 3179761"/>
                <a:gd name="connsiteX2-37" fmla="*/ 241754 w 241768"/>
                <a:gd name="connsiteY2-38" fmla="*/ 0 h 317976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it-IT" dirty="0"/>
            </a:p>
          </p:txBody>
        </p:sp>
      </p:grpSp>
      <p:sp>
        <p:nvSpPr>
          <p:cNvPr id="2" name="Titolo 1"/>
          <p:cNvSpPr>
            <a:spLocks noGrp="1"/>
          </p:cNvSpPr>
          <p:nvPr>
            <p:ph type="ctrTitle" hasCustomPrompt="1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 hasCustomPrompt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smtClean="0"/>
              <a:t>Fare clic per modificare lo stile del sottotitolo dello schema</a:t>
            </a:r>
            <a:endParaRPr lang="it-IT" dirty="0"/>
          </a:p>
        </p:txBody>
      </p:sp>
      <p:sp>
        <p:nvSpPr>
          <p:cNvPr id="22" name="Segnaposto dat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889EF9B-A500-41B6-8F1C-893813E9A898}" type="datetime1">
              <a:rPr lang="it-IT" smtClean="0"/>
              <a:t>08/06/2018</a:t>
            </a:fld>
            <a:endParaRPr lang="it-IT" dirty="0"/>
          </a:p>
        </p:txBody>
      </p:sp>
      <p:sp>
        <p:nvSpPr>
          <p:cNvPr id="23" name="Segnaposto piè di pagina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24" name="Segnaposto numero diapositiva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it-IT" smtClean="0"/>
              <a:t>Fare clic per modificare stili del testo dello schema</a:t>
            </a:r>
          </a:p>
          <a:p>
            <a:pPr lvl="1" rtl="0"/>
            <a:r>
              <a:rPr lang="it-IT" smtClean="0"/>
              <a:t>Secondo livello</a:t>
            </a:r>
          </a:p>
          <a:p>
            <a:pPr lvl="2" rtl="0"/>
            <a:r>
              <a:rPr lang="it-IT" smtClean="0"/>
              <a:t>Terzo livello</a:t>
            </a:r>
          </a:p>
          <a:p>
            <a:pPr lvl="3" rtl="0"/>
            <a:r>
              <a:rPr lang="it-IT" smtClean="0"/>
              <a:t>Quarto livello</a:t>
            </a:r>
          </a:p>
          <a:p>
            <a:pPr lvl="4" rtl="0"/>
            <a:r>
              <a:rPr lang="it-IT" smtClean="0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E724BBD-5BEA-4971-A6C4-42E94AF7CB5F}" type="datetime1">
              <a:rPr lang="it-IT" smtClean="0"/>
              <a:t>08/06/2018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 hasCustomPrompt="1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it-IT" smtClean="0"/>
              <a:t>Fare clic per modificare stili del testo dello schema</a:t>
            </a:r>
          </a:p>
          <a:p>
            <a:pPr lvl="1" rtl="0"/>
            <a:r>
              <a:rPr lang="it-IT" smtClean="0"/>
              <a:t>Secondo livello</a:t>
            </a:r>
          </a:p>
          <a:p>
            <a:pPr lvl="2" rtl="0"/>
            <a:r>
              <a:rPr lang="it-IT" smtClean="0"/>
              <a:t>Terzo livello</a:t>
            </a:r>
          </a:p>
          <a:p>
            <a:pPr lvl="3" rtl="0"/>
            <a:r>
              <a:rPr lang="it-IT" smtClean="0"/>
              <a:t>Quarto livello</a:t>
            </a:r>
          </a:p>
          <a:p>
            <a:pPr lvl="4" rtl="0"/>
            <a:r>
              <a:rPr lang="it-IT" smtClean="0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F1B2188-7D8C-43C8-B29F-60D01DE77B72}" type="datetime1">
              <a:rPr lang="it-IT" smtClean="0"/>
              <a:t>08/06/2018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it-IT" smtClean="0"/>
              <a:t>Fare clic per modificare stili del testo dello schema</a:t>
            </a:r>
          </a:p>
          <a:p>
            <a:pPr lvl="1" rtl="0"/>
            <a:r>
              <a:rPr lang="it-IT" smtClean="0"/>
              <a:t>Secondo livello</a:t>
            </a:r>
          </a:p>
          <a:p>
            <a:pPr lvl="2" rtl="0"/>
            <a:r>
              <a:rPr lang="it-IT" smtClean="0"/>
              <a:t>Terzo livello</a:t>
            </a:r>
          </a:p>
          <a:p>
            <a:pPr lvl="3" rtl="0"/>
            <a:r>
              <a:rPr lang="it-IT" smtClean="0"/>
              <a:t>Quarto livello</a:t>
            </a:r>
          </a:p>
          <a:p>
            <a:pPr lvl="4" rtl="0"/>
            <a:r>
              <a:rPr lang="it-IT" smtClean="0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81DC961-63CE-49AB-921E-1CE3DDEFC80A}" type="datetime1">
              <a:rPr lang="it-IT" smtClean="0"/>
              <a:t>08/06/2018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i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nettore dirit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ttore dirit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nettore dirit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600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066F5F-3C86-4285-A86F-35EFBBDD7800}" type="datetime1">
              <a:rPr lang="it-IT" smtClean="0"/>
              <a:t>08/06/2018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 hasCustomPrompt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 smtClean="0"/>
              <a:t>Fare clic per modificare stili del testo dello schema</a:t>
            </a:r>
          </a:p>
          <a:p>
            <a:pPr lvl="1" rtl="0"/>
            <a:r>
              <a:rPr lang="it-IT" smtClean="0"/>
              <a:t>Secondo livello</a:t>
            </a:r>
          </a:p>
          <a:p>
            <a:pPr lvl="2" rtl="0"/>
            <a:r>
              <a:rPr lang="it-IT" smtClean="0"/>
              <a:t>Terzo livello</a:t>
            </a:r>
          </a:p>
          <a:p>
            <a:pPr lvl="3" rtl="0"/>
            <a:r>
              <a:rPr lang="it-IT" smtClean="0"/>
              <a:t>Quarto livello</a:t>
            </a:r>
          </a:p>
          <a:p>
            <a:pPr lvl="4" rtl="0"/>
            <a:r>
              <a:rPr lang="it-IT" smtClean="0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it-IT" smtClean="0"/>
              <a:t>Fare clic per modificare stili del testo dello schema</a:t>
            </a:r>
          </a:p>
          <a:p>
            <a:pPr lvl="1" rtl="0"/>
            <a:r>
              <a:rPr lang="it-IT" smtClean="0"/>
              <a:t>Secondo livello</a:t>
            </a:r>
          </a:p>
          <a:p>
            <a:pPr lvl="2" rtl="0"/>
            <a:r>
              <a:rPr lang="it-IT" smtClean="0"/>
              <a:t>Terzo livello</a:t>
            </a:r>
          </a:p>
          <a:p>
            <a:pPr lvl="3" rtl="0"/>
            <a:r>
              <a:rPr lang="it-IT" smtClean="0"/>
              <a:t>Quarto livello</a:t>
            </a:r>
          </a:p>
          <a:p>
            <a:pPr lvl="4" rtl="0"/>
            <a:r>
              <a:rPr lang="it-IT" smtClean="0"/>
              <a:t>Quinto livello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B9BE34E-14EC-4041-A597-EE22FC16794F}" type="datetime1">
              <a:rPr lang="it-IT" smtClean="0"/>
              <a:t>08/06/2018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600" indent="0" algn="l" rtl="0">
              <a:buNone/>
              <a:defRPr sz="2700" b="1"/>
            </a:lvl2pPr>
            <a:lvl3pPr marL="1219200" indent="0" algn="l" rtl="0">
              <a:buNone/>
              <a:defRPr sz="2400" b="1"/>
            </a:lvl3pPr>
            <a:lvl4pPr marL="1828165" indent="0" algn="l" rtl="0">
              <a:buNone/>
              <a:defRPr sz="2100" b="1"/>
            </a:lvl4pPr>
            <a:lvl5pPr marL="2437765" indent="0" algn="l" rtl="0">
              <a:buNone/>
              <a:defRPr sz="2100" b="1"/>
            </a:lvl5pPr>
            <a:lvl6pPr marL="3047365" indent="0" algn="l" rtl="0">
              <a:buNone/>
              <a:defRPr sz="2100" b="1"/>
            </a:lvl6pPr>
            <a:lvl7pPr marL="3656965" indent="0" algn="l" rtl="0">
              <a:buNone/>
              <a:defRPr sz="2100" b="1"/>
            </a:lvl7pPr>
            <a:lvl8pPr marL="4266565" indent="0" algn="l" rtl="0">
              <a:buNone/>
              <a:defRPr sz="2100" b="1"/>
            </a:lvl8pPr>
            <a:lvl9pPr marL="4876165" indent="0" algn="l" rtl="0">
              <a:buNone/>
              <a:defRPr sz="2100" b="1"/>
            </a:lvl9pPr>
          </a:lstStyle>
          <a:p>
            <a:pPr lvl="0" rt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 smtClean="0"/>
              <a:t>Fare clic per modificare stili del testo dello schema</a:t>
            </a:r>
          </a:p>
          <a:p>
            <a:pPr lvl="1" rtl="0"/>
            <a:r>
              <a:rPr lang="it-IT" smtClean="0"/>
              <a:t>Secondo livello</a:t>
            </a:r>
          </a:p>
          <a:p>
            <a:pPr lvl="2" rtl="0"/>
            <a:r>
              <a:rPr lang="it-IT" smtClean="0"/>
              <a:t>Terzo livello</a:t>
            </a:r>
          </a:p>
          <a:p>
            <a:pPr lvl="3" rtl="0"/>
            <a:r>
              <a:rPr lang="it-IT" smtClean="0"/>
              <a:t>Quarto livello</a:t>
            </a:r>
          </a:p>
          <a:p>
            <a:pPr lvl="4" rtl="0"/>
            <a:r>
              <a:rPr lang="it-IT" smtClean="0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600" indent="0" algn="l" rtl="0">
              <a:buNone/>
              <a:defRPr sz="2700" b="1"/>
            </a:lvl2pPr>
            <a:lvl3pPr marL="1219200" indent="0" algn="l" rtl="0">
              <a:buNone/>
              <a:defRPr sz="2400" b="1"/>
            </a:lvl3pPr>
            <a:lvl4pPr marL="1828165" indent="0" algn="l" rtl="0">
              <a:buNone/>
              <a:defRPr sz="2100" b="1"/>
            </a:lvl4pPr>
            <a:lvl5pPr marL="2437765" indent="0" algn="l" rtl="0">
              <a:buNone/>
              <a:defRPr sz="2100" b="1"/>
            </a:lvl5pPr>
            <a:lvl6pPr marL="3047365" indent="0" algn="l" rtl="0">
              <a:buNone/>
              <a:defRPr sz="2100" b="1"/>
            </a:lvl6pPr>
            <a:lvl7pPr marL="3656965" indent="0" algn="l" rtl="0">
              <a:buNone/>
              <a:defRPr sz="2100" b="1"/>
            </a:lvl7pPr>
            <a:lvl8pPr marL="4266565" indent="0" algn="l" rtl="0">
              <a:buNone/>
              <a:defRPr sz="2100" b="1"/>
            </a:lvl8pPr>
            <a:lvl9pPr marL="4876165" indent="0" algn="l" rtl="0">
              <a:buNone/>
              <a:defRPr sz="2100" b="1"/>
            </a:lvl9pPr>
          </a:lstStyle>
          <a:p>
            <a:pPr lvl="0" rt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 hasCustomPrompt="1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 smtClean="0"/>
              <a:t>Fare clic per modificare stili del testo dello schema</a:t>
            </a:r>
          </a:p>
          <a:p>
            <a:pPr lvl="1" rtl="0"/>
            <a:r>
              <a:rPr lang="it-IT" smtClean="0"/>
              <a:t>Secondo livello</a:t>
            </a:r>
          </a:p>
          <a:p>
            <a:pPr lvl="2" rtl="0"/>
            <a:r>
              <a:rPr lang="it-IT" smtClean="0"/>
              <a:t>Terzo livello</a:t>
            </a:r>
          </a:p>
          <a:p>
            <a:pPr lvl="3" rtl="0"/>
            <a:r>
              <a:rPr lang="it-IT" smtClean="0"/>
              <a:t>Quarto livello</a:t>
            </a:r>
          </a:p>
          <a:p>
            <a:pPr lvl="4" rtl="0"/>
            <a:r>
              <a:rPr lang="it-IT" smtClean="0"/>
              <a:t>Quinto livello</a:t>
            </a:r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6FAD192-1BF7-4994-9CBA-74265F19F4C1}" type="datetime1">
              <a:rPr lang="it-IT" smtClean="0"/>
              <a:t>08/06/2018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76DD40-7EBA-46D0-A855-62759524AC7A}" type="datetime1">
              <a:rPr lang="it-IT" smtClean="0"/>
              <a:t>08/06/2018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2E4D95-88E1-4556-89BE-EC650C1D14A8}" type="datetime1">
              <a:rPr lang="it-IT" smtClean="0"/>
              <a:t>08/06/2018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600" indent="0" algn="l" rtl="0">
              <a:buNone/>
              <a:defRPr sz="1600"/>
            </a:lvl2pPr>
            <a:lvl3pPr marL="1219200" indent="0" algn="l" rtl="0">
              <a:buNone/>
              <a:defRPr sz="1300"/>
            </a:lvl3pPr>
            <a:lvl4pPr marL="1828165" indent="0" algn="l" rtl="0">
              <a:buNone/>
              <a:defRPr sz="1200"/>
            </a:lvl4pPr>
            <a:lvl5pPr marL="2437765" indent="0" algn="l" rtl="0">
              <a:buNone/>
              <a:defRPr sz="1200"/>
            </a:lvl5pPr>
            <a:lvl6pPr marL="3047365" indent="0" algn="l" rtl="0">
              <a:buNone/>
              <a:defRPr sz="1200"/>
            </a:lvl6pPr>
            <a:lvl7pPr marL="3656965" indent="0" algn="l" rtl="0">
              <a:buNone/>
              <a:defRPr sz="1200"/>
            </a:lvl7pPr>
            <a:lvl8pPr marL="4266565" indent="0" algn="l" rtl="0">
              <a:buNone/>
              <a:defRPr sz="1200"/>
            </a:lvl8pPr>
            <a:lvl9pPr marL="4876165" indent="0" algn="l" rtl="0">
              <a:buNone/>
              <a:defRPr sz="1200"/>
            </a:lvl9pPr>
          </a:lstStyle>
          <a:p>
            <a:pPr lvl="0" rt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 smtClean="0"/>
              <a:t>Fare clic per modificare stili del testo dello schema</a:t>
            </a:r>
          </a:p>
          <a:p>
            <a:pPr lvl="1" rtl="0"/>
            <a:r>
              <a:rPr lang="it-IT" smtClean="0"/>
              <a:t>Secondo livello</a:t>
            </a:r>
          </a:p>
          <a:p>
            <a:pPr lvl="2" rtl="0"/>
            <a:r>
              <a:rPr lang="it-IT" smtClean="0"/>
              <a:t>Terzo livello</a:t>
            </a:r>
          </a:p>
          <a:p>
            <a:pPr lvl="3" rtl="0"/>
            <a:r>
              <a:rPr lang="it-IT" smtClean="0"/>
              <a:t>Quarto livello</a:t>
            </a:r>
          </a:p>
          <a:p>
            <a:pPr lvl="4" rtl="0"/>
            <a:r>
              <a:rPr lang="it-IT" smtClean="0"/>
              <a:t>Quinto livello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F9867D3-FC26-40B1-8BB9-B19FF8D6CD45}" type="datetime1">
              <a:rPr lang="it-IT" smtClean="0"/>
              <a:t>08/06/2018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600" indent="0" algn="l" rtl="0">
              <a:buNone/>
              <a:defRPr sz="1600"/>
            </a:lvl2pPr>
            <a:lvl3pPr marL="1219200" indent="0" algn="l" rtl="0">
              <a:buNone/>
              <a:defRPr sz="1300"/>
            </a:lvl3pPr>
            <a:lvl4pPr marL="1828165" indent="0" algn="l" rtl="0">
              <a:buNone/>
              <a:defRPr sz="1200"/>
            </a:lvl4pPr>
            <a:lvl5pPr marL="2437765" indent="0" algn="l" rtl="0">
              <a:buNone/>
              <a:defRPr sz="1200"/>
            </a:lvl5pPr>
            <a:lvl6pPr marL="3047365" indent="0" algn="l" rtl="0">
              <a:buNone/>
              <a:defRPr sz="1200"/>
            </a:lvl6pPr>
            <a:lvl7pPr marL="3656965" indent="0" algn="l" rtl="0">
              <a:buNone/>
              <a:defRPr sz="1200"/>
            </a:lvl7pPr>
            <a:lvl8pPr marL="4266565" indent="0" algn="l" rtl="0">
              <a:buNone/>
              <a:defRPr sz="1200"/>
            </a:lvl8pPr>
            <a:lvl9pPr marL="4876165" indent="0" algn="l" rtl="0">
              <a:buNone/>
              <a:defRPr sz="1200"/>
            </a:lvl9pPr>
          </a:lstStyle>
          <a:p>
            <a:pPr lvl="0" rt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Segnaposto immagine 2" descr="Segnaposto vuoto per aggiungere un'immagine. Fare clic sul segnaposto e selezionare l'immagine che si vuole aggiungere."/>
          <p:cNvSpPr>
            <a:spLocks noGrp="1"/>
          </p:cNvSpPr>
          <p:nvPr>
            <p:ph type="pic" idx="1" hasCustomPrompt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600" indent="0" algn="l" rtl="0">
              <a:buNone/>
              <a:defRPr sz="3700"/>
            </a:lvl2pPr>
            <a:lvl3pPr marL="1219200" indent="0" algn="l" rtl="0">
              <a:buNone/>
              <a:defRPr sz="3200"/>
            </a:lvl3pPr>
            <a:lvl4pPr marL="1828165" indent="0" algn="l" rtl="0">
              <a:buNone/>
              <a:defRPr sz="2700"/>
            </a:lvl4pPr>
            <a:lvl5pPr marL="2437765" indent="0" algn="l" rtl="0">
              <a:buNone/>
              <a:defRPr sz="2700"/>
            </a:lvl5pPr>
            <a:lvl6pPr marL="3047365" indent="0" algn="l" rtl="0">
              <a:buNone/>
              <a:defRPr sz="2700"/>
            </a:lvl6pPr>
            <a:lvl7pPr marL="3656965" indent="0" algn="l" rtl="0">
              <a:buNone/>
              <a:defRPr sz="2700"/>
            </a:lvl7pPr>
            <a:lvl8pPr marL="4266565" indent="0" algn="l" rtl="0">
              <a:buNone/>
              <a:defRPr sz="2700"/>
            </a:lvl8pPr>
            <a:lvl9pPr marL="4876165" indent="0" algn="l" rtl="0">
              <a:buNone/>
              <a:defRPr sz="2700"/>
            </a:lvl9pPr>
          </a:lstStyle>
          <a:p>
            <a:pPr rtl="0"/>
            <a:r>
              <a:rPr lang="it-IT" smtClean="0"/>
              <a:t>Fare clic sull'icona per inserire un'immagine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0EE21F-92EE-4289-AFFB-9252D957F459}" type="datetime1">
              <a:rPr lang="it-IT" smtClean="0"/>
              <a:t>08/06/2018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ee a sinistr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igura a mano libera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-1" fmla="*/ 0 w 612775"/>
                <a:gd name="connsiteY0-2" fmla="*/ 3919538 h 3919538"/>
                <a:gd name="connsiteX1-3" fmla="*/ 612775 w 612775"/>
                <a:gd name="connsiteY1-4" fmla="*/ 2984500 h 3919538"/>
                <a:gd name="connsiteX2-5" fmla="*/ 612775 w 612775"/>
                <a:gd name="connsiteY2-6" fmla="*/ 0 h 391953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11" name="Figura a mano libera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-1" fmla="*/ 0 w 612775"/>
                <a:gd name="connsiteY0-2" fmla="*/ 3919538 h 3919538"/>
                <a:gd name="connsiteX1-3" fmla="*/ 612775 w 612775"/>
                <a:gd name="connsiteY1-4" fmla="*/ 2984500 h 3919538"/>
                <a:gd name="connsiteX2-5" fmla="*/ 612775 w 612775"/>
                <a:gd name="connsiteY2-6" fmla="*/ 0 h 3919538"/>
                <a:gd name="connsiteX0-7" fmla="*/ 0 w 612775"/>
                <a:gd name="connsiteY0-8" fmla="*/ 3919538 h 3919538"/>
                <a:gd name="connsiteX1-9" fmla="*/ 202024 w 612775"/>
                <a:gd name="connsiteY1-10" fmla="*/ 3607676 h 3919538"/>
                <a:gd name="connsiteX2-11" fmla="*/ 612775 w 612775"/>
                <a:gd name="connsiteY2-12" fmla="*/ 2984500 h 3919538"/>
                <a:gd name="connsiteX3" fmla="*/ 612775 w 612775"/>
                <a:gd name="connsiteY3" fmla="*/ 0 h 3919538"/>
                <a:gd name="connsiteX0-13" fmla="*/ 0 w 410751"/>
                <a:gd name="connsiteY0-14" fmla="*/ 3607676 h 3607676"/>
                <a:gd name="connsiteX1-15" fmla="*/ 410751 w 410751"/>
                <a:gd name="connsiteY1-16" fmla="*/ 2984500 h 3607676"/>
                <a:gd name="connsiteX2-17" fmla="*/ 410751 w 410751"/>
                <a:gd name="connsiteY2-18" fmla="*/ 0 h 3607676"/>
                <a:gd name="connsiteX0-19" fmla="*/ 0 w 410751"/>
                <a:gd name="connsiteY0-20" fmla="*/ 3607676 h 3607676"/>
                <a:gd name="connsiteX1-21" fmla="*/ 410751 w 410751"/>
                <a:gd name="connsiteY1-22" fmla="*/ 2984500 h 3607676"/>
                <a:gd name="connsiteX2-23" fmla="*/ 409575 w 410751"/>
                <a:gd name="connsiteY2-24" fmla="*/ 185820 h 3607676"/>
                <a:gd name="connsiteX3-25" fmla="*/ 410751 w 410751"/>
                <a:gd name="connsiteY3-26" fmla="*/ 0 h 3607676"/>
                <a:gd name="connsiteX0-27" fmla="*/ 0 w 410751"/>
                <a:gd name="connsiteY0-28" fmla="*/ 3421856 h 3421856"/>
                <a:gd name="connsiteX1-29" fmla="*/ 410751 w 410751"/>
                <a:gd name="connsiteY1-30" fmla="*/ 2798680 h 3421856"/>
                <a:gd name="connsiteX2-31" fmla="*/ 409575 w 410751"/>
                <a:gd name="connsiteY2-32" fmla="*/ 0 h 342185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14" name="Figura a mano libera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-1" fmla="*/ 0 w 612775"/>
                <a:gd name="connsiteY0-2" fmla="*/ 3919538 h 3919538"/>
                <a:gd name="connsiteX1-3" fmla="*/ 612775 w 612775"/>
                <a:gd name="connsiteY1-4" fmla="*/ 2984500 h 3919538"/>
                <a:gd name="connsiteX2-5" fmla="*/ 612775 w 612775"/>
                <a:gd name="connsiteY2-6" fmla="*/ 0 h 3919538"/>
                <a:gd name="connsiteX0-7" fmla="*/ 0 w 612775"/>
                <a:gd name="connsiteY0-8" fmla="*/ 3919538 h 3919538"/>
                <a:gd name="connsiteX1-9" fmla="*/ 373856 w 612775"/>
                <a:gd name="connsiteY1-10" fmla="*/ 3344891 h 3919538"/>
                <a:gd name="connsiteX2-11" fmla="*/ 612775 w 612775"/>
                <a:gd name="connsiteY2-12" fmla="*/ 2984500 h 3919538"/>
                <a:gd name="connsiteX3" fmla="*/ 612775 w 612775"/>
                <a:gd name="connsiteY3" fmla="*/ 0 h 3919538"/>
                <a:gd name="connsiteX0-13" fmla="*/ 0 w 238919"/>
                <a:gd name="connsiteY0-14" fmla="*/ 3344891 h 3344891"/>
                <a:gd name="connsiteX1-15" fmla="*/ 238919 w 238919"/>
                <a:gd name="connsiteY1-16" fmla="*/ 2984500 h 3344891"/>
                <a:gd name="connsiteX2-17" fmla="*/ 238919 w 238919"/>
                <a:gd name="connsiteY2-18" fmla="*/ 0 h 3344891"/>
                <a:gd name="connsiteX0-19" fmla="*/ 0 w 238919"/>
                <a:gd name="connsiteY0-20" fmla="*/ 3344891 h 3344891"/>
                <a:gd name="connsiteX1-21" fmla="*/ 238919 w 238919"/>
                <a:gd name="connsiteY1-22" fmla="*/ 2984500 h 3344891"/>
                <a:gd name="connsiteX2-23" fmla="*/ 238125 w 238919"/>
                <a:gd name="connsiteY2-24" fmla="*/ 368330 h 3344891"/>
                <a:gd name="connsiteX3-25" fmla="*/ 238919 w 238919"/>
                <a:gd name="connsiteY3-26" fmla="*/ 0 h 3344891"/>
                <a:gd name="connsiteX0-27" fmla="*/ 0 w 238919"/>
                <a:gd name="connsiteY0-28" fmla="*/ 2976561 h 2976561"/>
                <a:gd name="connsiteX1-29" fmla="*/ 238919 w 238919"/>
                <a:gd name="connsiteY1-30" fmla="*/ 2616170 h 2976561"/>
                <a:gd name="connsiteX2-31" fmla="*/ 238125 w 238919"/>
                <a:gd name="connsiteY2-32" fmla="*/ 0 h 297656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</p:grp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it-IT" dirty="0" smtClean="0"/>
              <a:t>Fare clic per modificare lo stile del titolo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it-IT" dirty="0" smtClean="0"/>
              <a:t>Fare clic per modificare gli stili del testo dello schema</a:t>
            </a:r>
          </a:p>
          <a:p>
            <a:pPr lvl="1" rtl="0"/>
            <a:r>
              <a:rPr lang="it-IT" dirty="0" smtClean="0"/>
              <a:t>Secondo livello</a:t>
            </a:r>
          </a:p>
          <a:p>
            <a:pPr lvl="2" rtl="0"/>
            <a:r>
              <a:rPr lang="it-IT" dirty="0" smtClean="0"/>
              <a:t>Terzo livello</a:t>
            </a:r>
          </a:p>
          <a:p>
            <a:pPr lvl="3" rtl="0"/>
            <a:r>
              <a:rPr lang="it-IT" dirty="0" smtClean="0"/>
              <a:t>Quarto livello</a:t>
            </a:r>
          </a:p>
          <a:p>
            <a:pPr lvl="4" rtl="0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56645-DD8C-4009-9A84-A4AD56EB55A9}" type="datetime1">
              <a:rPr lang="it-IT" smtClean="0"/>
              <a:t>08/06/2018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/>
  </p:transition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it-IT" dirty="0" smtClean="0"/>
              <a:t>SMART LAMP</a:t>
            </a:r>
            <a:endParaRPr lang="it-IT" dirty="0"/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172840"/>
          </a:xfrm>
        </p:spPr>
        <p:txBody>
          <a:bodyPr rtlCol="0"/>
          <a:lstStyle/>
          <a:p>
            <a:pPr rtl="0"/>
            <a:r>
              <a:rPr lang="it-IT" dirty="0" err="1" smtClean="0"/>
              <a:t>Controlled</a:t>
            </a:r>
            <a:r>
              <a:rPr lang="it-IT" dirty="0" smtClean="0"/>
              <a:t> via </a:t>
            </a:r>
            <a:r>
              <a:rPr lang="it-IT" dirty="0" err="1" smtClean="0"/>
              <a:t>wi-fi</a:t>
            </a:r>
            <a:r>
              <a:rPr lang="it-IT" dirty="0" smtClean="0"/>
              <a:t> with </a:t>
            </a:r>
            <a:r>
              <a:rPr lang="it-IT" dirty="0" err="1" smtClean="0"/>
              <a:t>proximity</a:t>
            </a:r>
            <a:r>
              <a:rPr lang="it-IT" dirty="0" smtClean="0"/>
              <a:t> </a:t>
            </a:r>
            <a:r>
              <a:rPr lang="it-IT" dirty="0" err="1" smtClean="0"/>
              <a:t>sensor</a:t>
            </a:r>
            <a:r>
              <a:rPr lang="it-IT" dirty="0" smtClean="0"/>
              <a:t> and color light </a:t>
            </a:r>
            <a:r>
              <a:rPr lang="it-IT" dirty="0" err="1" smtClean="0"/>
              <a:t>change</a:t>
            </a:r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10126860" y="5949280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/>
              <a:t>Group 18</a:t>
            </a:r>
            <a:endParaRPr lang="it-IT" sz="2800"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:\WhatsApp Image 2018-06-08 at 18.32.48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132" y="1196752"/>
            <a:ext cx="4910707" cy="5593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3286100" y="188640"/>
            <a:ext cx="5472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 smtClean="0"/>
              <a:t>HOW THE SMART LAMP APPEARS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368310564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18883" y="260648"/>
            <a:ext cx="10360501" cy="994123"/>
          </a:xfrm>
        </p:spPr>
        <p:txBody>
          <a:bodyPr/>
          <a:lstStyle/>
          <a:p>
            <a:r>
              <a:rPr lang="it-IT" dirty="0" smtClean="0"/>
              <a:t>ON THE OTHER SIDE….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218883" y="1556792"/>
            <a:ext cx="10360501" cy="4607277"/>
          </a:xfrm>
        </p:spPr>
        <p:txBody>
          <a:bodyPr/>
          <a:lstStyle/>
          <a:p>
            <a:endParaRPr lang="it-IT" sz="2000" dirty="0" smtClean="0"/>
          </a:p>
          <a:p>
            <a:endParaRPr lang="it-IT" sz="2000" dirty="0"/>
          </a:p>
          <a:p>
            <a:r>
              <a:rPr lang="it-IT" sz="2000" dirty="0" smtClean="0"/>
              <a:t>THE USER CAN CONTROL THE LAMP USING AN APP</a:t>
            </a:r>
          </a:p>
          <a:p>
            <a:r>
              <a:rPr lang="en-US" sz="2000" dirty="0" smtClean="0"/>
              <a:t>IT’ S BEEN CHOOSEN THE ZERYNTH FRAMEWORK APP BECAUSE IT IS A FREE APP AND TO ACCESS THE USER ONLY NEEDS ZERYNTH CREDENZIALS.</a:t>
            </a:r>
          </a:p>
          <a:p>
            <a:r>
              <a:rPr lang="en-US" sz="2000" dirty="0" smtClean="0"/>
              <a:t>DATA ARE SENT AND RECEIVED BETWEEN THE APP AND THE MCU BY </a:t>
            </a:r>
            <a:r>
              <a:rPr lang="en-US" sz="2000" dirty="0"/>
              <a:t>USING ZERYNTH SERVERS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THE APP HAS BEEN  CUSTOMIZED  USING HTML, CSS AND JAVASCRIPT.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it-IT" sz="2400" dirty="0" smtClean="0"/>
          </a:p>
          <a:p>
            <a:endParaRPr lang="it-IT" sz="2000" dirty="0" smtClean="0"/>
          </a:p>
          <a:p>
            <a:endParaRPr lang="it-IT"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17003" y="332656"/>
            <a:ext cx="10360501" cy="661888"/>
          </a:xfrm>
        </p:spPr>
        <p:txBody>
          <a:bodyPr>
            <a:normAutofit/>
          </a:bodyPr>
          <a:lstStyle/>
          <a:p>
            <a:r>
              <a:rPr lang="it-IT" dirty="0" smtClean="0"/>
              <a:t>TEMPLATE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288910" y="1203420"/>
            <a:ext cx="10360501" cy="71909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dirty="0"/>
              <a:t/>
            </a:r>
            <a:br>
              <a:rPr lang="it-IT" dirty="0"/>
            </a:br>
            <a:r>
              <a:rPr lang="it-IT" dirty="0" smtClean="0"/>
              <a:t>THE APP IS COMPOSED BY THESE ELEMENTS:</a:t>
            </a:r>
            <a:endParaRPr lang="en-US" dirty="0" smtClean="0"/>
          </a:p>
        </p:txBody>
      </p:sp>
      <p:sp>
        <p:nvSpPr>
          <p:cNvPr id="4" name="CasellaDiTesto 3"/>
          <p:cNvSpPr txBox="1"/>
          <p:nvPr/>
        </p:nvSpPr>
        <p:spPr>
          <a:xfrm>
            <a:off x="1288910" y="2425684"/>
            <a:ext cx="9505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INDEX.HTML : IS THE PAGE SHOWED ON THE </a:t>
            </a:r>
            <a:r>
              <a:rPr lang="it-IT" sz="2000" dirty="0" smtClean="0"/>
              <a:t>BROWSER </a:t>
            </a:r>
            <a:endParaRPr lang="it-IT" sz="2000" dirty="0"/>
          </a:p>
          <a:p>
            <a:endParaRPr lang="it-IT" sz="20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277280" y="3206332"/>
            <a:ext cx="1015312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smtClean="0"/>
              <a:t>SCRIPT.JS </a:t>
            </a:r>
            <a:r>
              <a:rPr lang="it-IT" sz="2000" dirty="0"/>
              <a:t>: A JAVASCRIPT FILE CONTAINIG FUNCTION TO </a:t>
            </a:r>
            <a:r>
              <a:rPr lang="it-IT" sz="2000" dirty="0" smtClean="0"/>
              <a:t>SENT </a:t>
            </a:r>
            <a:r>
              <a:rPr lang="it-IT" sz="2000" dirty="0"/>
              <a:t>AND RECEIVE DATA WITH THE DEVICE</a:t>
            </a:r>
          </a:p>
          <a:p>
            <a:endParaRPr lang="it-IT" sz="28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288910" y="4345105"/>
            <a:ext cx="100239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FARBTASTIC.JS :  A JAVASCRIPT FILE CONTAINIG FUNCTION TO GENERETE THE COLOR PICKER </a:t>
            </a:r>
          </a:p>
          <a:p>
            <a:endParaRPr lang="it-IT" sz="28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277280" y="5283823"/>
            <a:ext cx="9361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smtClean="0"/>
              <a:t>SOME </a:t>
            </a:r>
            <a:r>
              <a:rPr lang="it-IT" sz="2000" dirty="0"/>
              <a:t>IMAGES USED AS </a:t>
            </a:r>
            <a:r>
              <a:rPr lang="it-IT" sz="2000" dirty="0" smtClean="0"/>
              <a:t>BUTTONS</a:t>
            </a:r>
            <a:endParaRPr lang="it-IT" sz="2000"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5900" y="187816"/>
            <a:ext cx="1324304" cy="649375"/>
          </a:xfrm>
        </p:spPr>
        <p:txBody>
          <a:bodyPr rtlCol="0"/>
          <a:lstStyle/>
          <a:p>
            <a:pPr rtl="0"/>
            <a:r>
              <a:rPr lang="it-IT" dirty="0" smtClean="0"/>
              <a:t>APP</a:t>
            </a:r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1341884" y="1268760"/>
            <a:ext cx="51125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/>
              <a:t>THIS IS HOW APPEARS THE </a:t>
            </a:r>
            <a:r>
              <a:rPr lang="it-IT" sz="2800" dirty="0" smtClean="0"/>
              <a:t>APP ON THE SMARTPHONE</a:t>
            </a:r>
            <a:r>
              <a:rPr lang="it-IT" sz="2800" dirty="0" smtClean="0"/>
              <a:t>.</a:t>
            </a:r>
            <a:endParaRPr lang="it-IT" sz="2800" dirty="0" smtClean="0"/>
          </a:p>
        </p:txBody>
      </p:sp>
      <p:sp>
        <p:nvSpPr>
          <p:cNvPr id="4" name="CasellaDiTesto 3"/>
          <p:cNvSpPr txBox="1"/>
          <p:nvPr/>
        </p:nvSpPr>
        <p:spPr>
          <a:xfrm>
            <a:off x="1485900" y="3628469"/>
            <a:ext cx="496855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COLOR BAR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BULB ICON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COLOR PICKER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FUNCTION MODE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BRIGHTNESS </a:t>
            </a:r>
            <a:r>
              <a:rPr lang="it-IT" sz="2800" dirty="0" smtClean="0"/>
              <a:t>BAR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smtClean="0"/>
              <a:t>LUX TOLERANCE BAR</a:t>
            </a:r>
            <a:endParaRPr lang="it-IT" sz="2800" dirty="0"/>
          </a:p>
          <a:p>
            <a:endParaRPr lang="it-IT" sz="2800" dirty="0"/>
          </a:p>
        </p:txBody>
      </p:sp>
      <p:pic>
        <p:nvPicPr>
          <p:cNvPr id="9" name="Picture 8" descr="zerynthAppScree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835" y="411480"/>
            <a:ext cx="3552825" cy="6035040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1497021" y="2826514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/>
              <a:t>COMPONENTS:</a:t>
            </a:r>
            <a:endParaRPr lang="it-IT" sz="2800"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18883" y="332656"/>
            <a:ext cx="10348137" cy="1296144"/>
          </a:xfrm>
        </p:spPr>
        <p:txBody>
          <a:bodyPr>
            <a:normAutofit/>
          </a:bodyPr>
          <a:lstStyle/>
          <a:p>
            <a:r>
              <a:rPr lang="it-IT" sz="2000" dirty="0" smtClean="0"/>
              <a:t> COLOR PICKER</a:t>
            </a:r>
          </a:p>
          <a:p>
            <a:pPr marL="0" indent="0">
              <a:buNone/>
            </a:pPr>
            <a:r>
              <a:rPr lang="it-IT" sz="2000" dirty="0" smtClean="0"/>
              <a:t>THE COLOR PICKER IS A SELECTOR. IT IS USED BY THE USER TO SELECT THE NEXT COLOR THAT THE LAMP WILL DISPLAY.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946" y="4308916"/>
            <a:ext cx="428146" cy="452676"/>
          </a:xfrm>
          <a:prstGeom prst="rect">
            <a:avLst/>
          </a:prstGeom>
        </p:spPr>
      </p:pic>
      <p:pic>
        <p:nvPicPr>
          <p:cNvPr id="2" name="Immagin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757" y="332656"/>
            <a:ext cx="333028" cy="333028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1218883" y="2307138"/>
            <a:ext cx="91450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COLOR BAR</a:t>
            </a:r>
          </a:p>
          <a:p>
            <a:r>
              <a:rPr lang="it-IT" sz="2000" dirty="0"/>
              <a:t>IN THE COLOR BAR WILL BE DISPLAYED THE COLOR SELECTED IN THE COLOR PICKER.</a:t>
            </a:r>
          </a:p>
          <a:p>
            <a:r>
              <a:rPr lang="it-IT" sz="2000" dirty="0"/>
              <a:t>THAT VALUE WILL BE SENT TO THE DEVICE WHEN THE USER WILL PRESS THE BUTTON «CHANGE</a:t>
            </a:r>
            <a:r>
              <a:rPr lang="it-IT" sz="2000" dirty="0" smtClean="0"/>
              <a:t>»</a:t>
            </a:r>
            <a:endParaRPr lang="it-IT" sz="20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218883" y="4437112"/>
            <a:ext cx="92890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smtClean="0"/>
              <a:t>BULB ICON:</a:t>
            </a:r>
            <a:endParaRPr lang="it-IT" sz="2000" dirty="0"/>
          </a:p>
          <a:p>
            <a:r>
              <a:rPr lang="it-IT" sz="2000" dirty="0"/>
              <a:t>IT IS AN ICON THAT </a:t>
            </a:r>
            <a:r>
              <a:rPr lang="it-IT" sz="2000" dirty="0" smtClean="0"/>
              <a:t>REPRESENTS IF THE LAMP IS TURNED ON/OFF.</a:t>
            </a:r>
          </a:p>
          <a:p>
            <a:r>
              <a:rPr lang="it-IT" sz="2000" dirty="0" smtClean="0"/>
              <a:t>IF </a:t>
            </a:r>
            <a:r>
              <a:rPr lang="it-IT" sz="2000" dirty="0"/>
              <a:t>IT IS PRESSED IN «MANUAL MODE» IT WILL TURN ON/OFF THE LAMP</a:t>
            </a:r>
            <a:r>
              <a:rPr lang="it-IT" sz="2000" dirty="0" smtClean="0"/>
              <a:t>.</a:t>
            </a:r>
            <a:endParaRPr lang="it-IT" sz="2000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681" y="2362322"/>
            <a:ext cx="1633460" cy="447089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1027866" y="691463"/>
            <a:ext cx="10081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000" dirty="0" smtClean="0"/>
              <a:t>BRIGHTNESS BAR:</a:t>
            </a:r>
          </a:p>
          <a:p>
            <a:r>
              <a:rPr lang="it-IT" sz="2000" dirty="0" smtClean="0"/>
              <a:t>        IN THIS BAR THE USER CAN SELECT THE BRIGHTNESS LEVEL.</a:t>
            </a:r>
          </a:p>
          <a:p>
            <a:r>
              <a:rPr lang="it-IT" sz="2000" dirty="0" smtClean="0"/>
              <a:t>        </a:t>
            </a:r>
            <a:r>
              <a:rPr lang="it-IT" sz="2000" dirty="0"/>
              <a:t>IT’ DEFAULT VALUE IS 50% OF LUMINOSITY</a:t>
            </a:r>
            <a:endParaRPr lang="it-IT" sz="2800" dirty="0"/>
          </a:p>
        </p:txBody>
      </p:sp>
      <p:sp>
        <p:nvSpPr>
          <p:cNvPr id="9" name="CasellaDiTesto 5"/>
          <p:cNvSpPr txBox="1"/>
          <p:nvPr/>
        </p:nvSpPr>
        <p:spPr>
          <a:xfrm>
            <a:off x="1027866" y="2896635"/>
            <a:ext cx="100811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000" dirty="0" smtClean="0"/>
              <a:t>LUX TOLERANCE BAR</a:t>
            </a:r>
            <a:r>
              <a:rPr lang="it-IT" sz="2000" dirty="0" smtClean="0"/>
              <a:t>:</a:t>
            </a:r>
          </a:p>
          <a:p>
            <a:r>
              <a:rPr lang="it-IT" sz="2000" dirty="0"/>
              <a:t> </a:t>
            </a:r>
            <a:r>
              <a:rPr lang="it-IT" sz="2000" dirty="0" smtClean="0"/>
              <a:t>       </a:t>
            </a:r>
            <a:r>
              <a:rPr lang="en-US" sz="2000" dirty="0" smtClean="0"/>
              <a:t>IN THIS BAR THE USER CAN SELECT HOW MUCH DARKNESS IS NEEDED TO ALLOWS THE    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DEVICE TO SET ON THE LIGHT IF AN OBJECT IS NEAR</a:t>
            </a:r>
            <a:endParaRPr lang="it-IT" sz="2000" dirty="0" smtClean="0"/>
          </a:p>
          <a:p>
            <a:endParaRPr lang="it-IT" sz="2000" dirty="0"/>
          </a:p>
        </p:txBody>
      </p:sp>
      <p:pic>
        <p:nvPicPr>
          <p:cNvPr id="3075" name="Picture 3" descr="G:\brightness b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660" y="548680"/>
            <a:ext cx="2736304" cy="474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G:\brightness b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707" y="2744436"/>
            <a:ext cx="2736304" cy="474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499" y="3860255"/>
            <a:ext cx="451516" cy="451516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1305880" y="1052736"/>
            <a:ext cx="78488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it-IT" sz="2000" dirty="0"/>
              <a:t>MANUAL MODE:</a:t>
            </a:r>
          </a:p>
          <a:p>
            <a:r>
              <a:rPr lang="it-IT" sz="2000" dirty="0"/>
              <a:t>        </a:t>
            </a:r>
            <a:r>
              <a:rPr lang="it-IT" sz="2000" dirty="0" smtClean="0"/>
              <a:t>THIS IS </a:t>
            </a:r>
            <a:r>
              <a:rPr lang="it-IT" sz="2000" dirty="0"/>
              <a:t>THE DEFAULT MODE </a:t>
            </a:r>
            <a:r>
              <a:rPr lang="it-IT" sz="2000" dirty="0" smtClean="0"/>
              <a:t>SET </a:t>
            </a:r>
            <a:r>
              <a:rPr lang="it-IT" sz="2000" dirty="0"/>
              <a:t>IN THE APP. IN THIS MODE THE </a:t>
            </a:r>
            <a:r>
              <a:rPr lang="it-IT" sz="2000" dirty="0" smtClean="0"/>
              <a:t>   </a:t>
            </a:r>
          </a:p>
          <a:p>
            <a:r>
              <a:rPr lang="it-IT" sz="2000" dirty="0"/>
              <a:t> </a:t>
            </a:r>
            <a:r>
              <a:rPr lang="it-IT" sz="2000" dirty="0" smtClean="0"/>
              <a:t>       USER  CAN TURN ON/OFF THE  LAMP </a:t>
            </a:r>
            <a:r>
              <a:rPr lang="it-IT" sz="2000" dirty="0"/>
              <a:t>BY CLICKING ON THE BULB </a:t>
            </a:r>
            <a:r>
              <a:rPr lang="it-IT" sz="2000" dirty="0" smtClean="0"/>
              <a:t>ICON        </a:t>
            </a:r>
          </a:p>
          <a:p>
            <a:r>
              <a:rPr lang="it-IT" sz="2000" dirty="0"/>
              <a:t> </a:t>
            </a:r>
            <a:r>
              <a:rPr lang="it-IT" sz="2000" dirty="0" smtClean="0"/>
              <a:t>       AND AFTER  HE HAS SELECTED  THE COLOR </a:t>
            </a:r>
            <a:r>
              <a:rPr lang="it-IT" sz="2000" dirty="0"/>
              <a:t>OR </a:t>
            </a:r>
            <a:r>
              <a:rPr lang="it-IT" sz="2000" dirty="0" smtClean="0"/>
              <a:t>THE BRIGHTNESS</a:t>
            </a:r>
            <a:r>
              <a:rPr lang="it-IT" sz="2000" dirty="0"/>
              <a:t>, </a:t>
            </a:r>
            <a:r>
              <a:rPr lang="it-IT" sz="2000" dirty="0" smtClean="0"/>
              <a:t> HE     </a:t>
            </a:r>
          </a:p>
          <a:p>
            <a:r>
              <a:rPr lang="it-IT" sz="2000" dirty="0"/>
              <a:t> </a:t>
            </a:r>
            <a:r>
              <a:rPr lang="it-IT" sz="2000" dirty="0" smtClean="0"/>
              <a:t>       CAN SET THE  SMART  LAMP </a:t>
            </a:r>
            <a:r>
              <a:rPr lang="it-IT" sz="2000" dirty="0"/>
              <a:t>CLICKING </a:t>
            </a:r>
            <a:r>
              <a:rPr lang="it-IT" sz="2000" dirty="0" smtClean="0"/>
              <a:t>ON THE </a:t>
            </a:r>
            <a:r>
              <a:rPr lang="it-IT" sz="2000" dirty="0"/>
              <a:t>BUTTON «CHANGE</a:t>
            </a:r>
            <a:r>
              <a:rPr lang="it-IT" sz="2000" dirty="0" smtClean="0"/>
              <a:t>»</a:t>
            </a: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545" y="1268759"/>
            <a:ext cx="427909" cy="427909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1802052" y="187890"/>
            <a:ext cx="51845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FUNCTION MODE:</a:t>
            </a:r>
          </a:p>
          <a:p>
            <a:endParaRPr lang="it-IT" sz="2800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1290366" y="3961618"/>
            <a:ext cx="797239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it-IT" sz="2000" dirty="0" smtClean="0"/>
              <a:t> AUTOMATIC MODE:</a:t>
            </a:r>
          </a:p>
          <a:p>
            <a:r>
              <a:rPr lang="it-IT" sz="2000" dirty="0" smtClean="0"/>
              <a:t>         IN </a:t>
            </a:r>
            <a:r>
              <a:rPr lang="it-IT" sz="2000" dirty="0"/>
              <a:t>THIS MODE THE LAMP WILL TURN ON ONLY IF THE </a:t>
            </a:r>
            <a:r>
              <a:rPr lang="it-IT" sz="2000" dirty="0" smtClean="0"/>
              <a:t>USER </a:t>
            </a:r>
            <a:r>
              <a:rPr lang="it-IT" sz="2000" dirty="0"/>
              <a:t>WILL </a:t>
            </a:r>
            <a:r>
              <a:rPr lang="it-IT" sz="2000" dirty="0" smtClean="0"/>
              <a:t>   </a:t>
            </a:r>
          </a:p>
          <a:p>
            <a:r>
              <a:rPr lang="it-IT" sz="2000" dirty="0"/>
              <a:t> </a:t>
            </a:r>
            <a:r>
              <a:rPr lang="it-IT" sz="2000" dirty="0" smtClean="0"/>
              <a:t>        MOVE </a:t>
            </a:r>
            <a:r>
              <a:rPr lang="it-IT" sz="2000" dirty="0"/>
              <a:t>NEAR THE LAMP </a:t>
            </a:r>
            <a:r>
              <a:rPr lang="it-IT" sz="2000" dirty="0" smtClean="0"/>
              <a:t> (IN A MAX RANGE OF </a:t>
            </a:r>
            <a:r>
              <a:rPr lang="it-IT" sz="2000" dirty="0"/>
              <a:t>20 CM) AND THERE </a:t>
            </a:r>
            <a:r>
              <a:rPr lang="it-IT" sz="2000" dirty="0" smtClean="0"/>
              <a:t>   </a:t>
            </a:r>
          </a:p>
          <a:p>
            <a:r>
              <a:rPr lang="it-IT" sz="2000" dirty="0"/>
              <a:t> </a:t>
            </a:r>
            <a:r>
              <a:rPr lang="it-IT" sz="2000" dirty="0" smtClean="0"/>
              <a:t>        IS </a:t>
            </a:r>
            <a:r>
              <a:rPr lang="it-IT" sz="2000" dirty="0"/>
              <a:t>LOW LIGHT IN </a:t>
            </a:r>
            <a:r>
              <a:rPr lang="it-IT" sz="2000" dirty="0" smtClean="0"/>
              <a:t>THE </a:t>
            </a:r>
            <a:r>
              <a:rPr lang="it-IT" sz="2000" dirty="0"/>
              <a:t>ROOM. IN THIS MODE THE USER CANNOT </a:t>
            </a:r>
            <a:r>
              <a:rPr lang="it-IT" sz="2000" dirty="0" smtClean="0"/>
              <a:t>TURN    </a:t>
            </a:r>
          </a:p>
          <a:p>
            <a:r>
              <a:rPr lang="it-IT" sz="2000" dirty="0"/>
              <a:t> </a:t>
            </a:r>
            <a:r>
              <a:rPr lang="it-IT" sz="2000" dirty="0" smtClean="0"/>
              <a:t>        ON/OFF THE LAMP </a:t>
            </a:r>
            <a:endParaRPr lang="it-IT" sz="2000" dirty="0"/>
          </a:p>
          <a:p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556364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218883" y="404665"/>
            <a:ext cx="10360501" cy="2448272"/>
          </a:xfrm>
        </p:spPr>
        <p:txBody>
          <a:bodyPr/>
          <a:lstStyle/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981844" y="1040986"/>
            <a:ext cx="9577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it-IT" sz="2000" dirty="0"/>
              <a:t>COLORCYCLE MODE</a:t>
            </a:r>
            <a:r>
              <a:rPr lang="it-IT" sz="2000" b="1" dirty="0" smtClean="0"/>
              <a:t>:</a:t>
            </a:r>
          </a:p>
          <a:p>
            <a:r>
              <a:rPr lang="it-IT" sz="2000" dirty="0" smtClean="0"/>
              <a:t>        IN THIS MODE THE LAMP WILL SHOW A CYCLE OF </a:t>
            </a:r>
            <a:r>
              <a:rPr lang="it-IT" sz="2000" dirty="0" smtClean="0"/>
              <a:t>COLOR </a:t>
            </a:r>
            <a:r>
              <a:rPr lang="it-IT" sz="2000" dirty="0" smtClean="0"/>
              <a:t>.</a:t>
            </a:r>
          </a:p>
          <a:p>
            <a:r>
              <a:rPr lang="it-IT" sz="2000" dirty="0" smtClean="0"/>
              <a:t>        THIS MODE </a:t>
            </a:r>
            <a:r>
              <a:rPr lang="it-IT" sz="2000" dirty="0" smtClean="0"/>
              <a:t>WAS DESIGNED </a:t>
            </a:r>
            <a:r>
              <a:rPr lang="it-IT" sz="2000" dirty="0" smtClean="0"/>
              <a:t>TO RELAX THE USER.</a:t>
            </a:r>
            <a:endParaRPr lang="it-IT" sz="2000" dirty="0"/>
          </a:p>
          <a:p>
            <a:endParaRPr lang="it-IT" sz="2800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826" y="1019876"/>
            <a:ext cx="357874" cy="357874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81844" y="2780928"/>
            <a:ext cx="65317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it-IT" sz="2000" dirty="0" smtClean="0"/>
              <a:t>   HELP </a:t>
            </a:r>
            <a:r>
              <a:rPr lang="it-IT" sz="2000" dirty="0"/>
              <a:t>BUTTON:</a:t>
            </a:r>
          </a:p>
          <a:p>
            <a:r>
              <a:rPr lang="it-IT" sz="2000" dirty="0"/>
              <a:t>AFTER PRESSED THIS BUTTON, THE APP </a:t>
            </a:r>
            <a:r>
              <a:rPr lang="it-IT" sz="2000"/>
              <a:t>WILL </a:t>
            </a:r>
            <a:r>
              <a:rPr lang="it-IT" sz="2000" smtClean="0"/>
              <a:t>OPEN</a:t>
            </a:r>
            <a:r>
              <a:rPr lang="it-IT" sz="2000" smtClean="0"/>
              <a:t> </a:t>
            </a:r>
            <a:r>
              <a:rPr lang="it-IT" sz="2000" dirty="0"/>
              <a:t>A NEW  </a:t>
            </a:r>
            <a:r>
              <a:rPr lang="it-IT" sz="2000" dirty="0" smtClean="0"/>
              <a:t>WINDOW  </a:t>
            </a:r>
            <a:r>
              <a:rPr lang="en-US" sz="2000" dirty="0" smtClean="0"/>
              <a:t>WITH AN USER GUIDE INTO IT</a:t>
            </a:r>
            <a:endParaRPr lang="it-IT" sz="2800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084" y="2780928"/>
            <a:ext cx="360040" cy="36004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39293" y="245688"/>
            <a:ext cx="10360501" cy="799922"/>
          </a:xfrm>
        </p:spPr>
        <p:txBody>
          <a:bodyPr/>
          <a:lstStyle/>
          <a:p>
            <a:r>
              <a:rPr lang="it-IT" dirty="0" smtClean="0"/>
              <a:t>WHAT IS A SMART LAMP?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7296" y="44624"/>
            <a:ext cx="1584176" cy="1807045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084" y="3720954"/>
            <a:ext cx="5237637" cy="2443115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1339293" y="2060848"/>
            <a:ext cx="87875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it-IT" sz="2000" dirty="0" smtClean="0"/>
              <a:t> IT’S </a:t>
            </a:r>
            <a:r>
              <a:rPr lang="it-IT" sz="2000" dirty="0"/>
              <a:t> </a:t>
            </a:r>
            <a:r>
              <a:rPr lang="it-IT" sz="2000" dirty="0" smtClean="0"/>
              <a:t>A  LAMP CONTROLLABLE BY AN APP, </a:t>
            </a:r>
            <a:r>
              <a:rPr lang="it-IT" sz="2000" dirty="0"/>
              <a:t>SO THE USER IS ABLE TO CONTROL IT </a:t>
            </a:r>
            <a:r>
              <a:rPr lang="it-IT" sz="2000" dirty="0" smtClean="0"/>
              <a:t>,         </a:t>
            </a:r>
          </a:p>
          <a:p>
            <a:r>
              <a:rPr lang="it-IT" sz="2000" dirty="0" smtClean="0"/>
              <a:t>     ALSO </a:t>
            </a:r>
            <a:r>
              <a:rPr lang="it-IT" sz="2000" dirty="0"/>
              <a:t>IF HE ISN’ T NEAR </a:t>
            </a:r>
            <a:r>
              <a:rPr lang="it-IT" sz="2000" dirty="0" smtClean="0"/>
              <a:t>THE </a:t>
            </a:r>
            <a:r>
              <a:rPr lang="it-IT" sz="2000" dirty="0"/>
              <a:t>LAMP</a:t>
            </a:r>
            <a:r>
              <a:rPr lang="it-IT" sz="2000" dirty="0" smtClean="0"/>
              <a:t>.</a:t>
            </a:r>
          </a:p>
          <a:p>
            <a:endParaRPr lang="it-IT" sz="2000"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124" y="980728"/>
            <a:ext cx="1651215" cy="1651215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532" y="1412776"/>
            <a:ext cx="1667691" cy="1667691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1269876" y="3570734"/>
            <a:ext cx="9505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/>
              <a:t>IT IS EQUIPPED WITH VARIOUS MODES OF OPERATION TO ENSURE GREATER COMFORT TO THE USER.</a:t>
            </a:r>
            <a:endParaRPr lang="it-IT" sz="2000" dirty="0"/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780" y="5320657"/>
            <a:ext cx="871646" cy="871646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508" y="4265792"/>
            <a:ext cx="871646" cy="871646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095" y="5365965"/>
            <a:ext cx="781030" cy="781030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996" y="4701615"/>
            <a:ext cx="687388" cy="687388"/>
          </a:xfrm>
          <a:prstGeom prst="rect">
            <a:avLst/>
          </a:prstGeom>
        </p:spPr>
      </p:pic>
      <p:sp>
        <p:nvSpPr>
          <p:cNvPr id="2" name="CasellaDiTesto 1"/>
          <p:cNvSpPr txBox="1"/>
          <p:nvPr/>
        </p:nvSpPr>
        <p:spPr>
          <a:xfrm>
            <a:off x="1269876" y="370944"/>
            <a:ext cx="10081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/>
              <a:t>YOU CAN MODIFY AT YOUR PLEASURE  THE COLOR AND THE BRIGHTNESS</a:t>
            </a:r>
            <a:endParaRPr lang="it-IT" sz="2000" dirty="0" smtClean="0"/>
          </a:p>
          <a:p>
            <a:endParaRPr lang="it-IT" sz="2800"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20975" y="404664"/>
            <a:ext cx="10360501" cy="805904"/>
          </a:xfrm>
        </p:spPr>
        <p:txBody>
          <a:bodyPr/>
          <a:lstStyle/>
          <a:p>
            <a:r>
              <a:rPr lang="it-IT" dirty="0" smtClean="0"/>
              <a:t>COMPONENTS USED TO BUILT THE SMART LAMP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220974" y="1916832"/>
            <a:ext cx="10360501" cy="3180403"/>
          </a:xfrm>
        </p:spPr>
        <p:txBody>
          <a:bodyPr/>
          <a:lstStyle/>
          <a:p>
            <a:r>
              <a:rPr lang="it-IT" dirty="0" smtClean="0"/>
              <a:t>ESP 32 DEVKIT C BOARD</a:t>
            </a:r>
          </a:p>
          <a:p>
            <a:r>
              <a:rPr lang="it-IT" dirty="0" smtClean="0"/>
              <a:t>STRIP LEDS WS2812B</a:t>
            </a:r>
          </a:p>
          <a:p>
            <a:r>
              <a:rPr lang="it-IT" dirty="0" smtClean="0"/>
              <a:t>VCNL4010 PROXIMITY/LIGHT SENSOR</a:t>
            </a:r>
          </a:p>
          <a:p>
            <a:r>
              <a:rPr lang="it-IT" dirty="0" smtClean="0"/>
              <a:t>330 OHM RESISTOR</a:t>
            </a:r>
          </a:p>
          <a:p>
            <a:r>
              <a:rPr lang="it-IT" dirty="0" smtClean="0"/>
              <a:t>BREADBOARD</a:t>
            </a:r>
          </a:p>
          <a:p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endParaRPr lang="it-IT"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02193" y="268199"/>
            <a:ext cx="10360501" cy="733896"/>
          </a:xfrm>
        </p:spPr>
        <p:txBody>
          <a:bodyPr/>
          <a:lstStyle/>
          <a:p>
            <a:r>
              <a:rPr lang="it-IT" dirty="0" smtClean="0"/>
              <a:t>ESP 32 DEVKIT C BOARD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564" y="2057072"/>
            <a:ext cx="4026970" cy="3022303"/>
          </a:xfrm>
        </p:spPr>
      </p:pic>
      <p:sp>
        <p:nvSpPr>
          <p:cNvPr id="7" name="CasellaDiTesto 6"/>
          <p:cNvSpPr txBox="1"/>
          <p:nvPr/>
        </p:nvSpPr>
        <p:spPr>
          <a:xfrm>
            <a:off x="1218883" y="1700808"/>
            <a:ext cx="54515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IT IS A DEVELOPMENT BOARD BASED ON THE ESP-WROOM-32 MICROCONTROLLER UNIT (MCU) 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1269876" y="2716471"/>
            <a:ext cx="5112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INCLUDES MICRO-USB INTERFACE FOR </a:t>
            </a:r>
            <a:r>
              <a:rPr lang="en-US" sz="2000" dirty="0" smtClean="0"/>
              <a:t>PROGRAMMING</a:t>
            </a:r>
            <a:endParaRPr lang="en-US" sz="20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269876" y="3532079"/>
            <a:ext cx="5040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/>
              <a:t>POWERED BY USB OR BY 5V OR 3.3V </a:t>
            </a:r>
            <a:r>
              <a:rPr lang="en-US" sz="2000" dirty="0" smtClean="0"/>
              <a:t>PINS</a:t>
            </a:r>
            <a:endParaRPr lang="en-US" sz="20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269876" y="4149080"/>
            <a:ext cx="49852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INCLUDES WIFI AND BLUETOOTH LOW ENERGY (</a:t>
            </a:r>
            <a:r>
              <a:rPr lang="en-US" sz="2000" dirty="0" smtClean="0"/>
              <a:t>BLE)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269876" y="5079375"/>
            <a:ext cx="4392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SEVERAL PROGRAMMABLE GENERAL-PURPOSE  I/O PINS (GPIO) FOR THE </a:t>
            </a:r>
            <a:r>
              <a:rPr lang="en-US" sz="2000" dirty="0" smtClean="0"/>
              <a:t>APPLICATON</a:t>
            </a:r>
            <a:endParaRPr lang="it-IT" sz="2000"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3" grpId="0"/>
      <p:bldP spid="5" grpId="0"/>
      <p:bldP spid="6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18883" y="116632"/>
            <a:ext cx="10360501" cy="648072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/>
            </a:r>
            <a:br>
              <a:rPr lang="it-IT" dirty="0" smtClean="0"/>
            </a:br>
            <a:r>
              <a:rPr lang="it-IT" dirty="0"/>
              <a:t/>
            </a:r>
            <a:br>
              <a:rPr lang="it-IT" dirty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984601" y="1196752"/>
            <a:ext cx="6480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IT IS AN ADDRESSABLE RGB LED STRIP</a:t>
            </a:r>
          </a:p>
        </p:txBody>
      </p:sp>
      <p:pic>
        <p:nvPicPr>
          <p:cNvPr id="8" name="Segnaposto contenuto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321" y="955463"/>
            <a:ext cx="3756002" cy="2751562"/>
          </a:xfrm>
        </p:spPr>
      </p:pic>
      <p:sp>
        <p:nvSpPr>
          <p:cNvPr id="9" name="CasellaDiTesto 8"/>
          <p:cNvSpPr txBox="1"/>
          <p:nvPr/>
        </p:nvSpPr>
        <p:spPr>
          <a:xfrm>
            <a:off x="1052178" y="177451"/>
            <a:ext cx="5544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/>
              <a:t>STRIP LEDS WS2812B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970258" y="4487720"/>
            <a:ext cx="63367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WS2812B LEDS ARE WIRED IN SERIES. THESE LEDS HAVE A IC BUILT RIGHT INTO THE LED. THIS ALLOWS A COMMUNICATION VIA A ONE-WIRE INTERFACE. THIS MEANS THAT IT CAN CONTROL </a:t>
            </a:r>
            <a:r>
              <a:rPr lang="en-US" sz="2000" b="1" dirty="0" smtClean="0"/>
              <a:t>LOTS OF LEDS</a:t>
            </a:r>
            <a:r>
              <a:rPr lang="en-US" sz="2000" dirty="0" smtClean="0"/>
              <a:t> USING JUST </a:t>
            </a:r>
            <a:r>
              <a:rPr lang="en-US" sz="2000" b="1" dirty="0" smtClean="0"/>
              <a:t>ONE DIGITAL PIN</a:t>
            </a:r>
            <a:r>
              <a:rPr lang="en-US" sz="2000" dirty="0" smtClean="0"/>
              <a:t>.</a:t>
            </a:r>
            <a:endParaRPr lang="it-IT" sz="2000" dirty="0"/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2724" y="4154170"/>
            <a:ext cx="1644804" cy="1387803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950" y="5661248"/>
            <a:ext cx="3168352" cy="1063661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980170" y="1737177"/>
            <a:ext cx="5616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256 LIGHT TONES AND 24-BIT COLOR DISPLAY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970258" y="2331244"/>
            <a:ext cx="53285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YOU </a:t>
            </a:r>
            <a:r>
              <a:rPr lang="en-US" sz="2000" dirty="0"/>
              <a:t>CAN CONTROL THE BRIGHTNESS AND THE COLOR OF EACH LED INDIVIDUALLY, WHICH ALLOWS TO PRODUCE AMAZING AND COMPLEX EFFECTS IN A SIMPLE WAY.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000" dirty="0"/>
          </a:p>
          <a:p>
            <a:endParaRPr lang="it-IT" sz="2800"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41884" y="260648"/>
            <a:ext cx="10360501" cy="805904"/>
          </a:xfrm>
        </p:spPr>
        <p:txBody>
          <a:bodyPr/>
          <a:lstStyle/>
          <a:p>
            <a:r>
              <a:rPr lang="it-IT" dirty="0"/>
              <a:t>VCNL4010 PROXIMITY/LIGHT </a:t>
            </a:r>
            <a:r>
              <a:rPr lang="it-IT" dirty="0" smtClean="0"/>
              <a:t>SENSOR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692" y="2276872"/>
            <a:ext cx="2842953" cy="2132215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1009664" y="1556792"/>
            <a:ext cx="6624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THE VCNL4010 IT IS A FULLY INTEGRATED PROXIMITY AND AMBIENT LIGHT SENSOR</a:t>
            </a:r>
            <a:endParaRPr lang="it-IT" sz="20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981844" y="2924944"/>
            <a:ext cx="6624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/>
              <a:t>IT USES I2C PROTOCOL TO INTERFACE WITH MICROCONTROLLER</a:t>
            </a:r>
            <a:endParaRPr lang="it-IT" sz="20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981844" y="4293096"/>
            <a:ext cx="69127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THE SENSOR RETRIVES AMBIENT LIGHT AND PROXIMITY ON DEMAIND BECAUSE WE DON'T NEED THESE DATAS ALL THE TIME</a:t>
            </a:r>
            <a:endParaRPr lang="en-US" sz="2800"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41884" y="332656"/>
            <a:ext cx="10237500" cy="661888"/>
          </a:xfrm>
        </p:spPr>
        <p:txBody>
          <a:bodyPr>
            <a:normAutofit/>
          </a:bodyPr>
          <a:lstStyle/>
          <a:p>
            <a:r>
              <a:rPr lang="it-IT" dirty="0" smtClean="0"/>
              <a:t>HOW THEY ARE CONNECTED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341884" y="1603660"/>
            <a:ext cx="10360501" cy="7910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 smtClean="0"/>
              <a:t>THE SENSOR AND THE STRIP LEDS ARE BOTH CONNECTED WITH THE MCU USING THE BREADBOARD. 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1335825" y="5373216"/>
            <a:ext cx="59827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IT’ BEEN USED A 330 OHM RESISTANCE TO LIMIT </a:t>
            </a:r>
            <a:r>
              <a:rPr lang="en-US" sz="2000" dirty="0" smtClean="0"/>
              <a:t>THE CURRENT THAT GET OUT FROM THE DIGITAL OUTPUT PIN </a:t>
            </a:r>
            <a:endParaRPr lang="it-IT" sz="20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341884" y="2780928"/>
            <a:ext cx="871296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000" dirty="0"/>
              <a:t>LED STRIP (3 PIN</a:t>
            </a:r>
            <a:r>
              <a:rPr lang="it-IT" sz="2000" dirty="0" smtClean="0"/>
              <a:t>):</a:t>
            </a:r>
          </a:p>
          <a:p>
            <a:endParaRPr lang="it-IT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it-IT" sz="2000" dirty="0" smtClean="0"/>
              <a:t>VIN/GND</a:t>
            </a:r>
            <a:r>
              <a:rPr lang="it-IT" sz="2000" dirty="0"/>
              <a:t>: CONNECTED TO MCU 5V AND GND PIN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it-IT" sz="2000" dirty="0"/>
              <a:t>DIN : IN THIS PIN ARE </a:t>
            </a:r>
            <a:r>
              <a:rPr lang="it-IT" sz="2000" dirty="0" smtClean="0"/>
              <a:t>SENT </a:t>
            </a:r>
            <a:r>
              <a:rPr lang="it-IT" sz="2000" dirty="0"/>
              <a:t>DATA USED TO CONTROL THE LED. IT IS </a:t>
            </a:r>
            <a:r>
              <a:rPr lang="it-IT" sz="2000" dirty="0" smtClean="0"/>
              <a:t>CONNECTED</a:t>
            </a:r>
          </a:p>
          <a:p>
            <a:r>
              <a:rPr lang="it-IT" sz="2000" dirty="0"/>
              <a:t> </a:t>
            </a:r>
            <a:r>
              <a:rPr lang="it-IT" sz="2000" dirty="0" smtClean="0"/>
              <a:t>             TO </a:t>
            </a:r>
            <a:r>
              <a:rPr lang="it-IT" sz="2000" dirty="0"/>
              <a:t>PIN D26 OF MCU SETTED AS A DIGITAL </a:t>
            </a:r>
            <a:r>
              <a:rPr lang="it-IT" sz="2000" dirty="0" smtClean="0"/>
              <a:t>OUTPUT</a:t>
            </a:r>
            <a:endParaRPr lang="it-IT" sz="2000" dirty="0"/>
          </a:p>
          <a:p>
            <a:endParaRPr lang="it-IT" sz="2800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692" y="4853191"/>
            <a:ext cx="1440160" cy="144016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94184" y="260648"/>
            <a:ext cx="10360501" cy="3024336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sz="2200" dirty="0"/>
              <a:t>PROXIMITY/LIGHT SENSOR: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it-IT" sz="2200" dirty="0" smtClean="0"/>
              <a:t>VIN/GND</a:t>
            </a:r>
            <a:r>
              <a:rPr lang="it-IT" sz="2200" dirty="0"/>
              <a:t>: CONNECTED TO MCU 5V AND GND </a:t>
            </a:r>
            <a:r>
              <a:rPr lang="it-IT" sz="2200" dirty="0" smtClean="0"/>
              <a:t>PIN</a:t>
            </a:r>
          </a:p>
          <a:p>
            <a:pPr marL="0" indent="0">
              <a:buNone/>
            </a:pPr>
            <a:r>
              <a:rPr lang="en-US" sz="2200" dirty="0" smtClean="0"/>
              <a:t>THIS SENSOR  IS 5 VOLT COMPLIANT SO YOU CAN USE IT WITH 3.3V OR 5V LOGIC WITH NO RISK OF DAMAGE.</a:t>
            </a:r>
          </a:p>
          <a:p>
            <a:pPr marL="0" indent="0">
              <a:buNone/>
            </a:pPr>
            <a:r>
              <a:rPr lang="en-US" sz="2200" dirty="0" smtClean="0"/>
              <a:t>IT HAS BEEN CHOSEN TO ALIMENT IT WITH 5V IN,  SINCE  THE HIGHER  THE VOLTAGE YOU CAN GIVE IT, THE MORE POWERFUL IT IS.</a:t>
            </a:r>
            <a:endParaRPr lang="it-IT" sz="2200" dirty="0" smtClean="0"/>
          </a:p>
          <a:p>
            <a:pPr marL="0" indent="0">
              <a:buNone/>
            </a:pPr>
            <a:r>
              <a:rPr lang="it-IT" sz="2200" i="1" dirty="0" smtClean="0"/>
              <a:t>  </a:t>
            </a:r>
            <a:endParaRPr lang="it-IT" sz="2200" dirty="0"/>
          </a:p>
          <a:p>
            <a:pPr>
              <a:buFont typeface="Wingdings" panose="05000000000000000000" pitchFamily="2" charset="2"/>
              <a:buChar char="q"/>
            </a:pPr>
            <a:r>
              <a:rPr lang="it-IT" sz="2200" dirty="0"/>
              <a:t>SCL/SDA: CONNECTED TO PIN </a:t>
            </a:r>
            <a:r>
              <a:rPr lang="it-IT" sz="2200" dirty="0" smtClean="0"/>
              <a:t>D17/D16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1027" name="Picture 3" descr="G:\WhatsApp Image 2018-06-08 at 17.55.37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189" y="3172923"/>
            <a:ext cx="3672408" cy="3457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ecnologi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Presentazione con linee di circuito triple (widescreen)</Template>
  <TotalTime>101</TotalTime>
  <Words>855</Words>
  <Application>Microsoft Office PowerPoint</Application>
  <PresentationFormat>Personalizzato</PresentationFormat>
  <Paragraphs>104</Paragraphs>
  <Slides>17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18" baseType="lpstr">
      <vt:lpstr>Tecnologia 16x9</vt:lpstr>
      <vt:lpstr>SMART LAMP</vt:lpstr>
      <vt:lpstr>WHAT IS A SMART LAMP?</vt:lpstr>
      <vt:lpstr>Presentazione standard di PowerPoint</vt:lpstr>
      <vt:lpstr>COMPONENTS USED TO BUILT THE SMART LAMP</vt:lpstr>
      <vt:lpstr>ESP 32 DEVKIT C BOARD</vt:lpstr>
      <vt:lpstr>    </vt:lpstr>
      <vt:lpstr>VCNL4010 PROXIMITY/LIGHT SENSOR</vt:lpstr>
      <vt:lpstr>HOW THEY ARE CONNECTED</vt:lpstr>
      <vt:lpstr>Presentazione standard di PowerPoint</vt:lpstr>
      <vt:lpstr>Presentazione standard di PowerPoint</vt:lpstr>
      <vt:lpstr>ON THE OTHER SIDE….</vt:lpstr>
      <vt:lpstr>TEMPLATE</vt:lpstr>
      <vt:lpstr>APP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LAMP</dc:title>
  <dc:creator>Carlo</dc:creator>
  <cp:lastModifiedBy>Raffaele Molinari</cp:lastModifiedBy>
  <cp:revision>85</cp:revision>
  <dcterms:created xsi:type="dcterms:W3CDTF">2018-06-05T09:21:00Z</dcterms:created>
  <dcterms:modified xsi:type="dcterms:W3CDTF">2018-06-08T17:05:09Z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  <property fmtid="{D5CDD505-2E9C-101B-9397-08002B2CF9AE}" pid="8" name="KSOProductBuildVer">
    <vt:lpwstr>1033-10.2.0.6080</vt:lpwstr>
  </property>
</Properties>
</file>