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4660"/>
  </p:normalViewPr>
  <p:slideViewPr>
    <p:cSldViewPr snapToGrid="0">
      <p:cViewPr>
        <p:scale>
          <a:sx n="91" d="100"/>
          <a:sy n="91" d="100"/>
        </p:scale>
        <p:origin x="135"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624C2E-8B52-4B0D-BCD9-7FAFDE0BF3C7}"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30617E-432F-445A-835D-A4D68BE381A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373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624C2E-8B52-4B0D-BCD9-7FAFDE0BF3C7}"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30617E-432F-445A-835D-A4D68BE381A5}" type="slidenum">
              <a:rPr lang="en-US" smtClean="0"/>
              <a:t>‹#›</a:t>
            </a:fld>
            <a:endParaRPr lang="en-US"/>
          </a:p>
        </p:txBody>
      </p:sp>
    </p:spTree>
    <p:extLst>
      <p:ext uri="{BB962C8B-B14F-4D97-AF65-F5344CB8AC3E}">
        <p14:creationId xmlns:p14="http://schemas.microsoft.com/office/powerpoint/2010/main" val="3255936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624C2E-8B52-4B0D-BCD9-7FAFDE0BF3C7}"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30617E-432F-445A-835D-A4D68BE381A5}" type="slidenum">
              <a:rPr lang="en-US" smtClean="0"/>
              <a:t>‹#›</a:t>
            </a:fld>
            <a:endParaRPr lang="en-US"/>
          </a:p>
        </p:txBody>
      </p:sp>
    </p:spTree>
    <p:extLst>
      <p:ext uri="{BB962C8B-B14F-4D97-AF65-F5344CB8AC3E}">
        <p14:creationId xmlns:p14="http://schemas.microsoft.com/office/powerpoint/2010/main" val="1010893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624C2E-8B52-4B0D-BCD9-7FAFDE0BF3C7}"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30617E-432F-445A-835D-A4D68BE381A5}" type="slidenum">
              <a:rPr lang="en-US" smtClean="0"/>
              <a:t>‹#›</a:t>
            </a:fld>
            <a:endParaRPr lang="en-US"/>
          </a:p>
        </p:txBody>
      </p:sp>
    </p:spTree>
    <p:extLst>
      <p:ext uri="{BB962C8B-B14F-4D97-AF65-F5344CB8AC3E}">
        <p14:creationId xmlns:p14="http://schemas.microsoft.com/office/powerpoint/2010/main" val="4196597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624C2E-8B52-4B0D-BCD9-7FAFDE0BF3C7}"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30617E-432F-445A-835D-A4D68BE381A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384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624C2E-8B52-4B0D-BCD9-7FAFDE0BF3C7}" type="datetimeFigureOut">
              <a:rPr lang="en-US" smtClean="0"/>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30617E-432F-445A-835D-A4D68BE381A5}" type="slidenum">
              <a:rPr lang="en-US" smtClean="0"/>
              <a:t>‹#›</a:t>
            </a:fld>
            <a:endParaRPr lang="en-US"/>
          </a:p>
        </p:txBody>
      </p:sp>
    </p:spTree>
    <p:extLst>
      <p:ext uri="{BB962C8B-B14F-4D97-AF65-F5344CB8AC3E}">
        <p14:creationId xmlns:p14="http://schemas.microsoft.com/office/powerpoint/2010/main" val="937480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624C2E-8B52-4B0D-BCD9-7FAFDE0BF3C7}" type="datetimeFigureOut">
              <a:rPr lang="en-US" smtClean="0"/>
              <a:t>9/30/2025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30617E-432F-445A-835D-A4D68BE381A5}" type="slidenum">
              <a:rPr lang="en-US" smtClean="0"/>
              <a:t>‹#›</a:t>
            </a:fld>
            <a:endParaRPr lang="en-US"/>
          </a:p>
        </p:txBody>
      </p:sp>
    </p:spTree>
    <p:extLst>
      <p:ext uri="{BB962C8B-B14F-4D97-AF65-F5344CB8AC3E}">
        <p14:creationId xmlns:p14="http://schemas.microsoft.com/office/powerpoint/2010/main" val="598131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624C2E-8B52-4B0D-BCD9-7FAFDE0BF3C7}" type="datetimeFigureOut">
              <a:rPr lang="en-US" smtClean="0"/>
              <a:t>9/30/2025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30617E-432F-445A-835D-A4D68BE381A5}" type="slidenum">
              <a:rPr lang="en-US" smtClean="0"/>
              <a:t>‹#›</a:t>
            </a:fld>
            <a:endParaRPr lang="en-US"/>
          </a:p>
        </p:txBody>
      </p:sp>
    </p:spTree>
    <p:extLst>
      <p:ext uri="{BB962C8B-B14F-4D97-AF65-F5344CB8AC3E}">
        <p14:creationId xmlns:p14="http://schemas.microsoft.com/office/powerpoint/2010/main" val="3004360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8624C2E-8B52-4B0D-BCD9-7FAFDE0BF3C7}" type="datetimeFigureOut">
              <a:rPr lang="en-US" smtClean="0"/>
              <a:t>9/30/2025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D30617E-432F-445A-835D-A4D68BE381A5}" type="slidenum">
              <a:rPr lang="en-US" smtClean="0"/>
              <a:t>‹#›</a:t>
            </a:fld>
            <a:endParaRPr lang="en-US"/>
          </a:p>
        </p:txBody>
      </p:sp>
    </p:spTree>
    <p:extLst>
      <p:ext uri="{BB962C8B-B14F-4D97-AF65-F5344CB8AC3E}">
        <p14:creationId xmlns:p14="http://schemas.microsoft.com/office/powerpoint/2010/main" val="75984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8624C2E-8B52-4B0D-BCD9-7FAFDE0BF3C7}" type="datetimeFigureOut">
              <a:rPr lang="en-US" smtClean="0"/>
              <a:t>9/30/2025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D30617E-432F-445A-835D-A4D68BE381A5}" type="slidenum">
              <a:rPr lang="en-US" smtClean="0"/>
              <a:t>‹#›</a:t>
            </a:fld>
            <a:endParaRPr lang="en-US"/>
          </a:p>
        </p:txBody>
      </p:sp>
    </p:spTree>
    <p:extLst>
      <p:ext uri="{BB962C8B-B14F-4D97-AF65-F5344CB8AC3E}">
        <p14:creationId xmlns:p14="http://schemas.microsoft.com/office/powerpoint/2010/main" val="2249895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624C2E-8B52-4B0D-BCD9-7FAFDE0BF3C7}" type="datetimeFigureOut">
              <a:rPr lang="en-US" smtClean="0"/>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30617E-432F-445A-835D-A4D68BE381A5}" type="slidenum">
              <a:rPr lang="en-US" smtClean="0"/>
              <a:t>‹#›</a:t>
            </a:fld>
            <a:endParaRPr lang="en-US"/>
          </a:p>
        </p:txBody>
      </p:sp>
    </p:spTree>
    <p:extLst>
      <p:ext uri="{BB962C8B-B14F-4D97-AF65-F5344CB8AC3E}">
        <p14:creationId xmlns:p14="http://schemas.microsoft.com/office/powerpoint/2010/main" val="155986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8624C2E-8B52-4B0D-BCD9-7FAFDE0BF3C7}" type="datetimeFigureOut">
              <a:rPr lang="en-US" smtClean="0"/>
              <a:t>9/30/2025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D30617E-432F-445A-835D-A4D68BE381A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5894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FB6145-6908-8AF1-5447-9CB8AE1E614E}"/>
              </a:ext>
            </a:extLst>
          </p:cNvPr>
          <p:cNvSpPr/>
          <p:nvPr/>
        </p:nvSpPr>
        <p:spPr>
          <a:xfrm>
            <a:off x="732608" y="1364507"/>
            <a:ext cx="10726783" cy="1107996"/>
          </a:xfrm>
          <a:prstGeom prst="rect">
            <a:avLst/>
          </a:prstGeom>
          <a:noFill/>
        </p:spPr>
        <p:txBody>
          <a:bodyPr wrap="none" lIns="91440" tIns="45720" rIns="91440" bIns="45720">
            <a:spAutoFit/>
          </a:bodyPr>
          <a:lstStyle/>
          <a:p>
            <a:pPr algn="ctr"/>
            <a:r>
              <a:rPr lang="en-US" sz="6600" b="0" cap="none" spc="0" dirty="0">
                <a:ln w="0"/>
                <a:solidFill>
                  <a:schemeClr val="accent1"/>
                </a:solidFill>
                <a:effectLst>
                  <a:outerShdw blurRad="38100" dist="25400" dir="5400000" algn="ctr" rotWithShape="0">
                    <a:srgbClr val="6E747A">
                      <a:alpha val="43000"/>
                    </a:srgbClr>
                  </a:outerShdw>
                </a:effectLst>
              </a:rPr>
              <a:t>Healthcare Analysis by country</a:t>
            </a:r>
          </a:p>
        </p:txBody>
      </p:sp>
      <p:sp>
        <p:nvSpPr>
          <p:cNvPr id="5" name="Rectangle 4">
            <a:extLst>
              <a:ext uri="{FF2B5EF4-FFF2-40B4-BE49-F238E27FC236}">
                <a16:creationId xmlns:a16="http://schemas.microsoft.com/office/drawing/2014/main" id="{2DFCA149-F87A-E5D9-9A63-28CD166F4F64}"/>
              </a:ext>
            </a:extLst>
          </p:cNvPr>
          <p:cNvSpPr/>
          <p:nvPr/>
        </p:nvSpPr>
        <p:spPr>
          <a:xfrm>
            <a:off x="3280407" y="3429000"/>
            <a:ext cx="4948021" cy="2585323"/>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Project by: </a:t>
            </a:r>
          </a:p>
          <a:p>
            <a:pPr algn="ctr"/>
            <a:r>
              <a:rPr lang="en-US" sz="5400" b="1" dirty="0">
                <a:ln/>
                <a:solidFill>
                  <a:schemeClr val="accent3"/>
                </a:solidFill>
              </a:rPr>
              <a:t>Husain Radhi</a:t>
            </a:r>
          </a:p>
          <a:p>
            <a:pPr algn="ctr"/>
            <a:r>
              <a:rPr lang="en-US" sz="5400" b="1" dirty="0">
                <a:ln/>
                <a:solidFill>
                  <a:schemeClr val="accent3"/>
                </a:solidFill>
              </a:rPr>
              <a:t>Hussain Darwish</a:t>
            </a:r>
          </a:p>
        </p:txBody>
      </p:sp>
    </p:spTree>
    <p:extLst>
      <p:ext uri="{BB962C8B-B14F-4D97-AF65-F5344CB8AC3E}">
        <p14:creationId xmlns:p14="http://schemas.microsoft.com/office/powerpoint/2010/main" val="1420507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D4ED0F-EA63-83E7-2CAD-79195B238078}"/>
              </a:ext>
            </a:extLst>
          </p:cNvPr>
          <p:cNvSpPr/>
          <p:nvPr/>
        </p:nvSpPr>
        <p:spPr>
          <a:xfrm>
            <a:off x="2535979" y="224134"/>
            <a:ext cx="6783717" cy="1107996"/>
          </a:xfrm>
          <a:prstGeom prst="rect">
            <a:avLst/>
          </a:prstGeom>
          <a:noFill/>
        </p:spPr>
        <p:txBody>
          <a:bodyPr wrap="none" lIns="91440" tIns="45720" rIns="91440" bIns="45720">
            <a:spAutoFit/>
          </a:bodyPr>
          <a:lstStyle/>
          <a:p>
            <a:pPr algn="ctr"/>
            <a:r>
              <a:rPr lang="en-US" sz="6600" b="0" cap="none" spc="0" dirty="0">
                <a:ln w="0"/>
                <a:solidFill>
                  <a:schemeClr val="accent1"/>
                </a:solidFill>
                <a:effectLst>
                  <a:outerShdw blurRad="38100" dist="25400" dir="5400000" algn="ctr" rotWithShape="0">
                    <a:srgbClr val="6E747A">
                      <a:alpha val="43000"/>
                    </a:srgbClr>
                  </a:outerShdw>
                </a:effectLst>
              </a:rPr>
              <a:t>Problem statement</a:t>
            </a:r>
          </a:p>
        </p:txBody>
      </p:sp>
      <p:sp>
        <p:nvSpPr>
          <p:cNvPr id="5" name="Rectangle 4">
            <a:extLst>
              <a:ext uri="{FF2B5EF4-FFF2-40B4-BE49-F238E27FC236}">
                <a16:creationId xmlns:a16="http://schemas.microsoft.com/office/drawing/2014/main" id="{3BA379E4-669B-22B9-B25B-0E26226159A8}"/>
              </a:ext>
            </a:extLst>
          </p:cNvPr>
          <p:cNvSpPr/>
          <p:nvPr/>
        </p:nvSpPr>
        <p:spPr>
          <a:xfrm>
            <a:off x="527498" y="2041634"/>
            <a:ext cx="10800677" cy="341632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dirty="0">
                <a:ln/>
                <a:solidFill>
                  <a:schemeClr val="accent3"/>
                </a:solidFill>
              </a:rPr>
              <a:t>The WHO needs to know the countries which are in most need of healthcare globally. By analyzing population size, GNI per capita, and life expectancy data, this project aims to identify them. We will be using python and its libraries to process the data to communicate the findings</a:t>
            </a:r>
          </a:p>
        </p:txBody>
      </p:sp>
    </p:spTree>
    <p:extLst>
      <p:ext uri="{BB962C8B-B14F-4D97-AF65-F5344CB8AC3E}">
        <p14:creationId xmlns:p14="http://schemas.microsoft.com/office/powerpoint/2010/main" val="4007279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471DC7-72EC-FAAE-EA77-666DA1EBD179}"/>
              </a:ext>
            </a:extLst>
          </p:cNvPr>
          <p:cNvSpPr txBox="1"/>
          <p:nvPr/>
        </p:nvSpPr>
        <p:spPr>
          <a:xfrm>
            <a:off x="1366345" y="1724911"/>
            <a:ext cx="9427779" cy="4401205"/>
          </a:xfrm>
          <a:prstGeom prst="rect">
            <a:avLst/>
          </a:prstGeom>
          <a:noFill/>
        </p:spPr>
        <p:txBody>
          <a:bodyPr wrap="square">
            <a:spAutoFit/>
          </a:bodyPr>
          <a:lstStyle/>
          <a:p>
            <a:r>
              <a:rPr lang="en-US" sz="2800" b="1" dirty="0">
                <a:ln/>
                <a:solidFill>
                  <a:schemeClr val="accent3"/>
                </a:solidFill>
              </a:rPr>
              <a:t>1) Which countries have low life </a:t>
            </a:r>
            <a:r>
              <a:rPr lang="en-US" sz="2800" b="1" dirty="0" err="1">
                <a:ln/>
                <a:solidFill>
                  <a:schemeClr val="accent3"/>
                </a:solidFill>
              </a:rPr>
              <a:t>expectency</a:t>
            </a:r>
            <a:r>
              <a:rPr lang="en-US" sz="2800" b="1" dirty="0">
                <a:ln/>
                <a:solidFill>
                  <a:schemeClr val="accent3"/>
                </a:solidFill>
              </a:rPr>
              <a:t>?</a:t>
            </a:r>
          </a:p>
          <a:p>
            <a:pPr marL="457200" indent="-457200">
              <a:buAutoNum type="arabicParenR"/>
            </a:pPr>
            <a:endParaRPr lang="en-US" sz="2800" b="1" dirty="0">
              <a:ln/>
              <a:solidFill>
                <a:schemeClr val="accent3"/>
              </a:solidFill>
            </a:endParaRPr>
          </a:p>
          <a:p>
            <a:r>
              <a:rPr lang="en-US" sz="2800" b="1" dirty="0">
                <a:ln/>
                <a:solidFill>
                  <a:schemeClr val="accent3"/>
                </a:solidFill>
              </a:rPr>
              <a:t>2) Which countries have low GNI per capita?</a:t>
            </a:r>
          </a:p>
          <a:p>
            <a:endParaRPr lang="en-US" sz="2800" b="1" dirty="0">
              <a:ln/>
              <a:solidFill>
                <a:schemeClr val="accent3"/>
              </a:solidFill>
            </a:endParaRPr>
          </a:p>
          <a:p>
            <a:r>
              <a:rPr lang="en-US" sz="2800" b="1" dirty="0">
                <a:ln/>
                <a:solidFill>
                  <a:schemeClr val="accent3"/>
                </a:solidFill>
              </a:rPr>
              <a:t>3) Which countries have high population, low GNI per capita and low life </a:t>
            </a:r>
            <a:r>
              <a:rPr lang="en-US" sz="2800" b="1" dirty="0" err="1">
                <a:ln/>
                <a:solidFill>
                  <a:schemeClr val="accent3"/>
                </a:solidFill>
              </a:rPr>
              <a:t>expectency</a:t>
            </a:r>
            <a:r>
              <a:rPr lang="en-US" sz="2800" b="1" dirty="0">
                <a:ln/>
                <a:solidFill>
                  <a:schemeClr val="accent3"/>
                </a:solidFill>
              </a:rPr>
              <a:t> (the top countries needing immediate healthcare support)?</a:t>
            </a:r>
          </a:p>
          <a:p>
            <a:endParaRPr lang="en-US" sz="2800" b="1" dirty="0">
              <a:ln/>
              <a:solidFill>
                <a:schemeClr val="accent3"/>
              </a:solidFill>
            </a:endParaRPr>
          </a:p>
          <a:p>
            <a:r>
              <a:rPr lang="en-US" sz="2800" b="1" dirty="0">
                <a:ln/>
                <a:solidFill>
                  <a:schemeClr val="accent3"/>
                </a:solidFill>
              </a:rPr>
              <a:t>4) How can we analyze and visualize the countries which need healthcare support?</a:t>
            </a:r>
          </a:p>
        </p:txBody>
      </p:sp>
      <p:sp>
        <p:nvSpPr>
          <p:cNvPr id="6" name="Rectangle 5">
            <a:extLst>
              <a:ext uri="{FF2B5EF4-FFF2-40B4-BE49-F238E27FC236}">
                <a16:creationId xmlns:a16="http://schemas.microsoft.com/office/drawing/2014/main" id="{85810998-A4B9-10DC-706D-4D4C4BF80934}"/>
              </a:ext>
            </a:extLst>
          </p:cNvPr>
          <p:cNvSpPr/>
          <p:nvPr/>
        </p:nvSpPr>
        <p:spPr>
          <a:xfrm>
            <a:off x="4040271" y="224134"/>
            <a:ext cx="3775137" cy="1107996"/>
          </a:xfrm>
          <a:prstGeom prst="rect">
            <a:avLst/>
          </a:prstGeom>
          <a:noFill/>
        </p:spPr>
        <p:txBody>
          <a:bodyPr wrap="none" lIns="91440" tIns="45720" rIns="91440" bIns="45720">
            <a:spAutoFit/>
          </a:bodyPr>
          <a:lstStyle/>
          <a:p>
            <a:pPr algn="ctr"/>
            <a:r>
              <a:rPr lang="en-US" sz="6600" b="0" cap="none" spc="0" dirty="0">
                <a:ln w="0"/>
                <a:solidFill>
                  <a:schemeClr val="accent1"/>
                </a:solidFill>
                <a:effectLst>
                  <a:outerShdw blurRad="38100" dist="25400" dir="5400000" algn="ctr" rotWithShape="0">
                    <a:srgbClr val="6E747A">
                      <a:alpha val="43000"/>
                    </a:srgbClr>
                  </a:outerShdw>
                </a:effectLst>
              </a:rPr>
              <a:t>Objectives</a:t>
            </a:r>
          </a:p>
        </p:txBody>
      </p:sp>
    </p:spTree>
    <p:extLst>
      <p:ext uri="{BB962C8B-B14F-4D97-AF65-F5344CB8AC3E}">
        <p14:creationId xmlns:p14="http://schemas.microsoft.com/office/powerpoint/2010/main" val="1433133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F73FA4E-9104-571A-F15C-548476EA67AC}"/>
              </a:ext>
            </a:extLst>
          </p:cNvPr>
          <p:cNvSpPr/>
          <p:nvPr/>
        </p:nvSpPr>
        <p:spPr>
          <a:xfrm>
            <a:off x="2423424" y="224134"/>
            <a:ext cx="7008842" cy="1107996"/>
          </a:xfrm>
          <a:prstGeom prst="rect">
            <a:avLst/>
          </a:prstGeom>
          <a:noFill/>
        </p:spPr>
        <p:txBody>
          <a:bodyPr wrap="none" lIns="91440" tIns="45720" rIns="91440" bIns="45720">
            <a:spAutoFit/>
          </a:bodyPr>
          <a:lstStyle/>
          <a:p>
            <a:pPr algn="ctr"/>
            <a:r>
              <a:rPr lang="en-US" sz="6600" b="0" cap="none" spc="0" dirty="0">
                <a:ln w="0"/>
                <a:solidFill>
                  <a:schemeClr val="accent1"/>
                </a:solidFill>
                <a:effectLst>
                  <a:outerShdw blurRad="38100" dist="25400" dir="5400000" algn="ctr" rotWithShape="0">
                    <a:srgbClr val="6E747A">
                      <a:alpha val="43000"/>
                    </a:srgbClr>
                  </a:outerShdw>
                </a:effectLst>
              </a:rPr>
              <a:t>Analysis and Visuals</a:t>
            </a:r>
          </a:p>
        </p:txBody>
      </p:sp>
      <p:pic>
        <p:nvPicPr>
          <p:cNvPr id="8" name="Picture 7">
            <a:extLst>
              <a:ext uri="{FF2B5EF4-FFF2-40B4-BE49-F238E27FC236}">
                <a16:creationId xmlns:a16="http://schemas.microsoft.com/office/drawing/2014/main" id="{80EA2C22-BC09-BF95-C1B6-C2381F2B83DA}"/>
              </a:ext>
            </a:extLst>
          </p:cNvPr>
          <p:cNvPicPr>
            <a:picLocks noChangeAspect="1"/>
          </p:cNvPicPr>
          <p:nvPr/>
        </p:nvPicPr>
        <p:blipFill>
          <a:blip r:embed="rId2"/>
          <a:stretch>
            <a:fillRect/>
          </a:stretch>
        </p:blipFill>
        <p:spPr>
          <a:xfrm>
            <a:off x="-27346" y="1839310"/>
            <a:ext cx="5955191" cy="3563007"/>
          </a:xfrm>
          <a:prstGeom prst="rect">
            <a:avLst/>
          </a:prstGeom>
        </p:spPr>
      </p:pic>
      <p:pic>
        <p:nvPicPr>
          <p:cNvPr id="10" name="Picture 9">
            <a:extLst>
              <a:ext uri="{FF2B5EF4-FFF2-40B4-BE49-F238E27FC236}">
                <a16:creationId xmlns:a16="http://schemas.microsoft.com/office/drawing/2014/main" id="{79B2F407-EABB-98ED-55AE-5963A2C0E250}"/>
              </a:ext>
            </a:extLst>
          </p:cNvPr>
          <p:cNvPicPr>
            <a:picLocks noChangeAspect="1"/>
          </p:cNvPicPr>
          <p:nvPr/>
        </p:nvPicPr>
        <p:blipFill>
          <a:blip r:embed="rId3"/>
          <a:stretch>
            <a:fillRect/>
          </a:stretch>
        </p:blipFill>
        <p:spPr>
          <a:xfrm>
            <a:off x="6264157" y="1839310"/>
            <a:ext cx="5744958" cy="3476353"/>
          </a:xfrm>
          <a:prstGeom prst="rect">
            <a:avLst/>
          </a:prstGeom>
        </p:spPr>
      </p:pic>
      <p:sp>
        <p:nvSpPr>
          <p:cNvPr id="11" name="Rectangle 10">
            <a:extLst>
              <a:ext uri="{FF2B5EF4-FFF2-40B4-BE49-F238E27FC236}">
                <a16:creationId xmlns:a16="http://schemas.microsoft.com/office/drawing/2014/main" id="{5F9CECB4-982C-C7E0-3B3D-CFA0A385CFDE}"/>
              </a:ext>
            </a:extLst>
          </p:cNvPr>
          <p:cNvSpPr/>
          <p:nvPr/>
        </p:nvSpPr>
        <p:spPr>
          <a:xfrm>
            <a:off x="1931971" y="5402317"/>
            <a:ext cx="3281160" cy="923330"/>
          </a:xfrm>
          <a:prstGeom prst="rect">
            <a:avLst/>
          </a:prstGeom>
          <a:noFill/>
        </p:spPr>
        <p:txBody>
          <a:bodyPr wrap="square" lIns="91440" tIns="45720" rIns="91440" bIns="45720">
            <a:spAutoFit/>
          </a:bodyPr>
          <a:lstStyle/>
          <a:p>
            <a:pPr algn="ctr"/>
            <a:r>
              <a:rPr lang="en-US" dirty="0">
                <a:ln w="0"/>
                <a:effectLst>
                  <a:outerShdw blurRad="38100" dist="19050" dir="2700000" algn="tl" rotWithShape="0">
                    <a:schemeClr val="dk1">
                      <a:alpha val="40000"/>
                    </a:schemeClr>
                  </a:outerShdw>
                </a:effectLst>
              </a:rPr>
              <a:t>Average population of countries with low GNI per capita and low life expectancy</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E6198582-C191-E2DB-AB3E-2B0FAF78E645}"/>
              </a:ext>
            </a:extLst>
          </p:cNvPr>
          <p:cNvSpPr/>
          <p:nvPr/>
        </p:nvSpPr>
        <p:spPr>
          <a:xfrm>
            <a:off x="8245366" y="5402317"/>
            <a:ext cx="3352800" cy="646331"/>
          </a:xfrm>
          <a:prstGeom prst="rect">
            <a:avLst/>
          </a:prstGeom>
          <a:noFill/>
        </p:spPr>
        <p:txBody>
          <a:bodyPr wrap="square" lIns="91440" tIns="45720" rIns="91440" bIns="45720">
            <a:spAutoFit/>
          </a:bodyPr>
          <a:lstStyle/>
          <a:p>
            <a:pPr algn="ctr"/>
            <a:r>
              <a:rPr lang="en-US" dirty="0">
                <a:ln w="0"/>
                <a:effectLst>
                  <a:outerShdw blurRad="38100" dist="19050" dir="2700000" algn="tl" rotWithShape="0">
                    <a:schemeClr val="dk1">
                      <a:alpha val="40000"/>
                    </a:schemeClr>
                  </a:outerShdw>
                </a:effectLst>
              </a:rPr>
              <a:t>Average life expectancy of countries with low GNI per capita</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23607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6645D2A-971F-6509-FB93-530C004E1438}"/>
              </a:ext>
            </a:extLst>
          </p:cNvPr>
          <p:cNvPicPr>
            <a:picLocks noChangeAspect="1"/>
          </p:cNvPicPr>
          <p:nvPr/>
        </p:nvPicPr>
        <p:blipFill>
          <a:blip r:embed="rId2"/>
          <a:stretch>
            <a:fillRect/>
          </a:stretch>
        </p:blipFill>
        <p:spPr>
          <a:xfrm>
            <a:off x="5748792" y="1786758"/>
            <a:ext cx="5833527" cy="3536732"/>
          </a:xfrm>
          <a:prstGeom prst="rect">
            <a:avLst/>
          </a:prstGeom>
        </p:spPr>
      </p:pic>
      <p:sp>
        <p:nvSpPr>
          <p:cNvPr id="5" name="Rectangle 4">
            <a:extLst>
              <a:ext uri="{FF2B5EF4-FFF2-40B4-BE49-F238E27FC236}">
                <a16:creationId xmlns:a16="http://schemas.microsoft.com/office/drawing/2014/main" id="{47752580-6E75-E59E-0C43-4257FA340039}"/>
              </a:ext>
            </a:extLst>
          </p:cNvPr>
          <p:cNvSpPr/>
          <p:nvPr/>
        </p:nvSpPr>
        <p:spPr>
          <a:xfrm>
            <a:off x="2423424" y="224134"/>
            <a:ext cx="7008842" cy="1107996"/>
          </a:xfrm>
          <a:prstGeom prst="rect">
            <a:avLst/>
          </a:prstGeom>
          <a:noFill/>
        </p:spPr>
        <p:txBody>
          <a:bodyPr wrap="none" lIns="91440" tIns="45720" rIns="91440" bIns="45720">
            <a:spAutoFit/>
          </a:bodyPr>
          <a:lstStyle/>
          <a:p>
            <a:pPr algn="ctr"/>
            <a:r>
              <a:rPr lang="en-US" sz="6600" b="0" cap="none" spc="0" dirty="0">
                <a:ln w="0"/>
                <a:solidFill>
                  <a:schemeClr val="accent1"/>
                </a:solidFill>
                <a:effectLst>
                  <a:outerShdw blurRad="38100" dist="25400" dir="5400000" algn="ctr" rotWithShape="0">
                    <a:srgbClr val="6E747A">
                      <a:alpha val="43000"/>
                    </a:srgbClr>
                  </a:outerShdw>
                </a:effectLst>
              </a:rPr>
              <a:t>Analysis and Visuals</a:t>
            </a:r>
          </a:p>
        </p:txBody>
      </p:sp>
      <p:pic>
        <p:nvPicPr>
          <p:cNvPr id="8" name="Picture 7">
            <a:extLst>
              <a:ext uri="{FF2B5EF4-FFF2-40B4-BE49-F238E27FC236}">
                <a16:creationId xmlns:a16="http://schemas.microsoft.com/office/drawing/2014/main" id="{1A1690E6-30DD-19D2-4C1B-C2F080FA3470}"/>
              </a:ext>
            </a:extLst>
          </p:cNvPr>
          <p:cNvPicPr>
            <a:picLocks noChangeAspect="1"/>
          </p:cNvPicPr>
          <p:nvPr/>
        </p:nvPicPr>
        <p:blipFill>
          <a:blip r:embed="rId3"/>
          <a:stretch>
            <a:fillRect/>
          </a:stretch>
        </p:blipFill>
        <p:spPr>
          <a:xfrm>
            <a:off x="204203" y="1786758"/>
            <a:ext cx="5660570" cy="3536732"/>
          </a:xfrm>
          <a:prstGeom prst="rect">
            <a:avLst/>
          </a:prstGeom>
        </p:spPr>
      </p:pic>
      <p:sp>
        <p:nvSpPr>
          <p:cNvPr id="9" name="Rectangle 8">
            <a:extLst>
              <a:ext uri="{FF2B5EF4-FFF2-40B4-BE49-F238E27FC236}">
                <a16:creationId xmlns:a16="http://schemas.microsoft.com/office/drawing/2014/main" id="{B48EE5C5-6BA3-FD93-E7BB-62F5DC2C9F97}"/>
              </a:ext>
            </a:extLst>
          </p:cNvPr>
          <p:cNvSpPr/>
          <p:nvPr/>
        </p:nvSpPr>
        <p:spPr>
          <a:xfrm>
            <a:off x="1705999" y="5323490"/>
            <a:ext cx="3281160" cy="923330"/>
          </a:xfrm>
          <a:prstGeom prst="rect">
            <a:avLst/>
          </a:prstGeom>
          <a:noFill/>
        </p:spPr>
        <p:txBody>
          <a:bodyPr wrap="square" lIns="91440" tIns="45720" rIns="91440" bIns="45720">
            <a:spAutoFit/>
          </a:bodyPr>
          <a:lstStyle/>
          <a:p>
            <a:pPr algn="ctr"/>
            <a:r>
              <a:rPr lang="en-US" dirty="0">
                <a:ln w="0"/>
                <a:effectLst>
                  <a:outerShdw blurRad="38100" dist="19050" dir="2700000" algn="tl" rotWithShape="0">
                    <a:schemeClr val="dk1">
                      <a:alpha val="40000"/>
                    </a:schemeClr>
                  </a:outerShdw>
                </a:effectLst>
              </a:rPr>
              <a:t>Average GNI per capita of countries with low life expectancy</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1EB312CF-54C5-ACFF-06C3-7CF69CCDADF0}"/>
              </a:ext>
            </a:extLst>
          </p:cNvPr>
          <p:cNvSpPr/>
          <p:nvPr/>
        </p:nvSpPr>
        <p:spPr>
          <a:xfrm>
            <a:off x="5864772" y="5228898"/>
            <a:ext cx="6211614" cy="1200329"/>
          </a:xfrm>
          <a:prstGeom prst="rect">
            <a:avLst/>
          </a:prstGeom>
          <a:noFill/>
        </p:spPr>
        <p:txBody>
          <a:bodyPr wrap="square" lIns="91440" tIns="45720" rIns="91440" bIns="45720">
            <a:spAutoFit/>
          </a:bodyPr>
          <a:lstStyle/>
          <a:p>
            <a:pPr algn="ctr"/>
            <a:r>
              <a:rPr lang="en-US" dirty="0">
                <a:ln w="0"/>
                <a:effectLst>
                  <a:outerShdw blurRad="38100" dist="19050" dir="2700000" algn="tl" rotWithShape="0">
                    <a:schemeClr val="dk1">
                      <a:alpha val="40000"/>
                    </a:schemeClr>
                  </a:outerShdw>
                </a:effectLst>
              </a:rPr>
              <a:t>Ranking countries based on healthcare need index. The index is based on average </a:t>
            </a:r>
            <a:r>
              <a:rPr lang="en-US" dirty="0" err="1">
                <a:ln w="0"/>
                <a:effectLst>
                  <a:outerShdw blurRad="38100" dist="19050" dir="2700000" algn="tl" rotWithShape="0">
                    <a:schemeClr val="dk1">
                      <a:alpha val="40000"/>
                    </a:schemeClr>
                  </a:outerShdw>
                </a:effectLst>
              </a:rPr>
              <a:t>gni</a:t>
            </a:r>
            <a:r>
              <a:rPr lang="en-US" dirty="0">
                <a:ln w="0"/>
                <a:effectLst>
                  <a:outerShdw blurRad="38100" dist="19050" dir="2700000" algn="tl" rotWithShape="0">
                    <a:schemeClr val="dk1">
                      <a:alpha val="40000"/>
                    </a:schemeClr>
                  </a:outerShdw>
                </a:effectLst>
              </a:rPr>
              <a:t> per capita, average population and average life expectancy of the past 6 years. The higher the index, the more urgent the need for healthcare.</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01625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95D080-8951-43CA-8D85-1E50C4A019C6}"/>
              </a:ext>
            </a:extLst>
          </p:cNvPr>
          <p:cNvSpPr/>
          <p:nvPr/>
        </p:nvSpPr>
        <p:spPr>
          <a:xfrm>
            <a:off x="4415253" y="224134"/>
            <a:ext cx="3025188" cy="1107996"/>
          </a:xfrm>
          <a:prstGeom prst="rect">
            <a:avLst/>
          </a:prstGeom>
          <a:noFill/>
        </p:spPr>
        <p:txBody>
          <a:bodyPr wrap="none" lIns="91440" tIns="45720" rIns="91440" bIns="45720">
            <a:spAutoFit/>
          </a:bodyPr>
          <a:lstStyle/>
          <a:p>
            <a:pPr algn="ctr"/>
            <a:r>
              <a:rPr lang="en-US" sz="6600" b="0" cap="none" spc="0" dirty="0">
                <a:ln w="0"/>
                <a:solidFill>
                  <a:schemeClr val="accent1"/>
                </a:solidFill>
                <a:effectLst>
                  <a:outerShdw blurRad="38100" dist="25400" dir="5400000" algn="ctr" rotWithShape="0">
                    <a:srgbClr val="6E747A">
                      <a:alpha val="43000"/>
                    </a:srgbClr>
                  </a:outerShdw>
                </a:effectLst>
              </a:rPr>
              <a:t>Findings</a:t>
            </a:r>
          </a:p>
        </p:txBody>
      </p:sp>
      <p:graphicFrame>
        <p:nvGraphicFramePr>
          <p:cNvPr id="6" name="Table 5">
            <a:extLst>
              <a:ext uri="{FF2B5EF4-FFF2-40B4-BE49-F238E27FC236}">
                <a16:creationId xmlns:a16="http://schemas.microsoft.com/office/drawing/2014/main" id="{635A0DBE-BAA3-D0FA-F64E-56DCDFB000FC}"/>
              </a:ext>
            </a:extLst>
          </p:cNvPr>
          <p:cNvGraphicFramePr>
            <a:graphicFrameLocks noGrp="1"/>
          </p:cNvGraphicFramePr>
          <p:nvPr>
            <p:extLst>
              <p:ext uri="{D42A27DB-BD31-4B8C-83A1-F6EECF244321}">
                <p14:modId xmlns:p14="http://schemas.microsoft.com/office/powerpoint/2010/main" val="2770247194"/>
              </p:ext>
            </p:extLst>
          </p:nvPr>
        </p:nvGraphicFramePr>
        <p:xfrm>
          <a:off x="1003737" y="2396066"/>
          <a:ext cx="10089932" cy="1752600"/>
        </p:xfrm>
        <a:graphic>
          <a:graphicData uri="http://schemas.openxmlformats.org/drawingml/2006/table">
            <a:tbl>
              <a:tblPr firstRow="1" bandRow="1">
                <a:tableStyleId>{5C22544A-7EE6-4342-B048-85BDC9FD1C3A}</a:tableStyleId>
              </a:tblPr>
              <a:tblGrid>
                <a:gridCol w="2522483">
                  <a:extLst>
                    <a:ext uri="{9D8B030D-6E8A-4147-A177-3AD203B41FA5}">
                      <a16:colId xmlns:a16="http://schemas.microsoft.com/office/drawing/2014/main" val="209194167"/>
                    </a:ext>
                  </a:extLst>
                </a:gridCol>
                <a:gridCol w="2522483">
                  <a:extLst>
                    <a:ext uri="{9D8B030D-6E8A-4147-A177-3AD203B41FA5}">
                      <a16:colId xmlns:a16="http://schemas.microsoft.com/office/drawing/2014/main" val="987950055"/>
                    </a:ext>
                  </a:extLst>
                </a:gridCol>
                <a:gridCol w="2522483">
                  <a:extLst>
                    <a:ext uri="{9D8B030D-6E8A-4147-A177-3AD203B41FA5}">
                      <a16:colId xmlns:a16="http://schemas.microsoft.com/office/drawing/2014/main" val="3275523556"/>
                    </a:ext>
                  </a:extLst>
                </a:gridCol>
                <a:gridCol w="2522483">
                  <a:extLst>
                    <a:ext uri="{9D8B030D-6E8A-4147-A177-3AD203B41FA5}">
                      <a16:colId xmlns:a16="http://schemas.microsoft.com/office/drawing/2014/main" val="738266484"/>
                    </a:ext>
                  </a:extLst>
                </a:gridCol>
              </a:tblGrid>
              <a:tr h="370840">
                <a:tc>
                  <a:txBody>
                    <a:bodyPr/>
                    <a:lstStyle/>
                    <a:p>
                      <a:r>
                        <a:rPr lang="en-US" dirty="0"/>
                        <a:t>Highest healthcare need index</a:t>
                      </a:r>
                    </a:p>
                  </a:txBody>
                  <a:tcPr/>
                </a:tc>
                <a:tc>
                  <a:txBody>
                    <a:bodyPr/>
                    <a:lstStyle/>
                    <a:p>
                      <a:r>
                        <a:rPr lang="en-US" dirty="0"/>
                        <a:t>Highest population, low </a:t>
                      </a:r>
                      <a:r>
                        <a:rPr lang="en-US" dirty="0" err="1"/>
                        <a:t>gni</a:t>
                      </a:r>
                      <a:r>
                        <a:rPr lang="en-US" dirty="0"/>
                        <a:t> and life expectancy</a:t>
                      </a:r>
                    </a:p>
                  </a:txBody>
                  <a:tcPr/>
                </a:tc>
                <a:tc>
                  <a:txBody>
                    <a:bodyPr/>
                    <a:lstStyle/>
                    <a:p>
                      <a:r>
                        <a:rPr lang="en-US" dirty="0"/>
                        <a:t>Lowest GNI and low life expectancy</a:t>
                      </a:r>
                    </a:p>
                  </a:txBody>
                  <a:tcPr/>
                </a:tc>
                <a:tc>
                  <a:txBody>
                    <a:bodyPr/>
                    <a:lstStyle/>
                    <a:p>
                      <a:r>
                        <a:rPr lang="en-US" dirty="0"/>
                        <a:t>Lowest life expectancy and low </a:t>
                      </a:r>
                      <a:r>
                        <a:rPr lang="en-US" dirty="0" err="1"/>
                        <a:t>gni</a:t>
                      </a:r>
                      <a:endParaRPr lang="en-US" dirty="0"/>
                    </a:p>
                  </a:txBody>
                  <a:tcPr/>
                </a:tc>
                <a:extLst>
                  <a:ext uri="{0D108BD9-81ED-4DB2-BD59-A6C34878D82A}">
                    <a16:rowId xmlns:a16="http://schemas.microsoft.com/office/drawing/2014/main" val="2120854857"/>
                  </a:ext>
                </a:extLst>
              </a:tr>
              <a:tr h="370840">
                <a:tc>
                  <a:txBody>
                    <a:bodyPr/>
                    <a:lstStyle/>
                    <a:p>
                      <a:r>
                        <a:rPr lang="en-US" dirty="0"/>
                        <a:t>Mozambique</a:t>
                      </a:r>
                    </a:p>
                  </a:txBody>
                  <a:tcPr/>
                </a:tc>
                <a:tc>
                  <a:txBody>
                    <a:bodyPr/>
                    <a:lstStyle/>
                    <a:p>
                      <a:r>
                        <a:rPr lang="en-US" dirty="0"/>
                        <a:t>Afghanistan</a:t>
                      </a:r>
                    </a:p>
                  </a:txBody>
                  <a:tcPr/>
                </a:tc>
                <a:tc>
                  <a:txBody>
                    <a:bodyPr/>
                    <a:lstStyle/>
                    <a:p>
                      <a:r>
                        <a:rPr lang="en-US" dirty="0"/>
                        <a:t>Burundi</a:t>
                      </a:r>
                    </a:p>
                  </a:txBody>
                  <a:tcPr/>
                </a:tc>
                <a:tc>
                  <a:txBody>
                    <a:bodyPr/>
                    <a:lstStyle/>
                    <a:p>
                      <a:r>
                        <a:rPr lang="en-US" dirty="0"/>
                        <a:t>Central African Republic</a:t>
                      </a:r>
                    </a:p>
                  </a:txBody>
                  <a:tcPr/>
                </a:tc>
                <a:extLst>
                  <a:ext uri="{0D108BD9-81ED-4DB2-BD59-A6C34878D82A}">
                    <a16:rowId xmlns:a16="http://schemas.microsoft.com/office/drawing/2014/main" val="4107740650"/>
                  </a:ext>
                </a:extLst>
              </a:tr>
              <a:tr h="370840">
                <a:tc>
                  <a:txBody>
                    <a:bodyPr/>
                    <a:lstStyle/>
                    <a:p>
                      <a:r>
                        <a:rPr lang="en-US" dirty="0"/>
                        <a:t>Somalia</a:t>
                      </a:r>
                    </a:p>
                  </a:txBody>
                  <a:tcPr/>
                </a:tc>
                <a:tc>
                  <a:txBody>
                    <a:bodyPr/>
                    <a:lstStyle/>
                    <a:p>
                      <a:r>
                        <a:rPr lang="en-US" dirty="0"/>
                        <a:t>Mozambique</a:t>
                      </a:r>
                    </a:p>
                  </a:txBody>
                  <a:tcPr/>
                </a:tc>
                <a:tc>
                  <a:txBody>
                    <a:bodyPr/>
                    <a:lstStyle/>
                    <a:p>
                      <a:r>
                        <a:rPr lang="en-US" dirty="0"/>
                        <a:t>Somalia</a:t>
                      </a:r>
                    </a:p>
                  </a:txBody>
                  <a:tcPr/>
                </a:tc>
                <a:tc>
                  <a:txBody>
                    <a:bodyPr/>
                    <a:lstStyle/>
                    <a:p>
                      <a:r>
                        <a:rPr lang="en-US" dirty="0"/>
                        <a:t>Somalia</a:t>
                      </a:r>
                    </a:p>
                  </a:txBody>
                  <a:tcPr/>
                </a:tc>
                <a:extLst>
                  <a:ext uri="{0D108BD9-81ED-4DB2-BD59-A6C34878D82A}">
                    <a16:rowId xmlns:a16="http://schemas.microsoft.com/office/drawing/2014/main" val="3184103044"/>
                  </a:ext>
                </a:extLst>
              </a:tr>
              <a:tr h="370840">
                <a:tc>
                  <a:txBody>
                    <a:bodyPr/>
                    <a:lstStyle/>
                    <a:p>
                      <a:r>
                        <a:rPr lang="en-US" dirty="0"/>
                        <a:t>Central African Republic</a:t>
                      </a:r>
                    </a:p>
                  </a:txBody>
                  <a:tcPr/>
                </a:tc>
                <a:tc>
                  <a:txBody>
                    <a:bodyPr/>
                    <a:lstStyle/>
                    <a:p>
                      <a:r>
                        <a:rPr lang="en-US" dirty="0"/>
                        <a:t>Niger</a:t>
                      </a:r>
                    </a:p>
                  </a:txBody>
                  <a:tcPr/>
                </a:tc>
                <a:tc>
                  <a:txBody>
                    <a:bodyPr/>
                    <a:lstStyle/>
                    <a:p>
                      <a:r>
                        <a:rPr lang="en-US" dirty="0"/>
                        <a:t>Eritrea</a:t>
                      </a:r>
                    </a:p>
                  </a:txBody>
                  <a:tcPr/>
                </a:tc>
                <a:tc>
                  <a:txBody>
                    <a:bodyPr/>
                    <a:lstStyle/>
                    <a:p>
                      <a:r>
                        <a:rPr lang="en-US" dirty="0"/>
                        <a:t>Mozambique</a:t>
                      </a:r>
                    </a:p>
                  </a:txBody>
                  <a:tcPr/>
                </a:tc>
                <a:extLst>
                  <a:ext uri="{0D108BD9-81ED-4DB2-BD59-A6C34878D82A}">
                    <a16:rowId xmlns:a16="http://schemas.microsoft.com/office/drawing/2014/main" val="1500858799"/>
                  </a:ext>
                </a:extLst>
              </a:tr>
            </a:tbl>
          </a:graphicData>
        </a:graphic>
      </p:graphicFrame>
      <p:sp>
        <p:nvSpPr>
          <p:cNvPr id="8" name="TextBox 7">
            <a:extLst>
              <a:ext uri="{FF2B5EF4-FFF2-40B4-BE49-F238E27FC236}">
                <a16:creationId xmlns:a16="http://schemas.microsoft.com/office/drawing/2014/main" id="{02F7B66B-EDB5-9A57-3804-133D44A69C70}"/>
              </a:ext>
            </a:extLst>
          </p:cNvPr>
          <p:cNvSpPr txBox="1"/>
          <p:nvPr/>
        </p:nvSpPr>
        <p:spPr>
          <a:xfrm>
            <a:off x="2002221" y="4333679"/>
            <a:ext cx="7877503" cy="1323439"/>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b="1" dirty="0">
                <a:ln/>
                <a:solidFill>
                  <a:schemeClr val="accent3"/>
                </a:solidFill>
              </a:rPr>
              <a:t>The top three countries with the highest healthcare need index were identified as: Mozambique (0.65), Somalia (0.59), and Central African Republic (0.58). These countries need the immediate attention of the World Health Organization</a:t>
            </a:r>
          </a:p>
        </p:txBody>
      </p:sp>
    </p:spTree>
    <p:extLst>
      <p:ext uri="{BB962C8B-B14F-4D97-AF65-F5344CB8AC3E}">
        <p14:creationId xmlns:p14="http://schemas.microsoft.com/office/powerpoint/2010/main" val="34258861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315</TotalTime>
  <Words>289</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Calibri Light</vt:lpstr>
      <vt:lpstr>Retrospect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Husain Radhi</dc:creator>
  <cp:lastModifiedBy>Husain Radhi</cp:lastModifiedBy>
  <cp:revision>1</cp:revision>
  <dcterms:created xsi:type="dcterms:W3CDTF">2025-09-30T08:28:12Z</dcterms:created>
  <dcterms:modified xsi:type="dcterms:W3CDTF">2025-09-30T13:43:48Z</dcterms:modified>
</cp:coreProperties>
</file>