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iZjCPzuTu6zsNbeH4vn9VMFb49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37949" y="1955539"/>
            <a:ext cx="4324418" cy="12458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NFL teams are </a:t>
            </a:r>
            <a:r>
              <a:rPr b="1" lang="en-AU" sz="1070"/>
              <a:t>always</a:t>
            </a:r>
            <a:r>
              <a:rPr b="1" lang="en-AU" sz="1070"/>
              <a:t> looking for ways to statistically identify the best players in the NFL draft.  Specifically they look for ways to statistically find “bang for their buck” when it comes to drafting players in later rounds that will find long-term success and production in the NFL.  Our goal is to </a:t>
            </a:r>
            <a:r>
              <a:rPr b="1" lang="en-AU" sz="1070"/>
              <a:t>identify</a:t>
            </a:r>
            <a:r>
              <a:rPr b="1" lang="en-AU" sz="1070"/>
              <a:t> trends in players with pre-draft data that will indicate success and specifically how to find players in later rounds of the draft.</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418" cy="14106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I will work with 3 positions that are </a:t>
            </a:r>
            <a:r>
              <a:rPr b="1" lang="en-AU" sz="1071"/>
              <a:t>coveted</a:t>
            </a:r>
            <a:r>
              <a:rPr b="1" lang="en-AU" sz="1071"/>
              <a:t> by teams - Wide Receivers, Offensive Linemen, Defensive Linemen - and identify at least 2 statistically significant NFL Combine </a:t>
            </a:r>
            <a:r>
              <a:rPr b="1" lang="en-AU" sz="1071"/>
              <a:t>metrics</a:t>
            </a:r>
            <a:r>
              <a:rPr b="1" lang="en-AU" sz="1071"/>
              <a:t> that lend itself to players that have at least 30 NFL starts over their career.  </a:t>
            </a:r>
            <a:endParaRPr b="1" i="0" sz="1071" u="none" cap="none" strike="noStrike">
              <a:solidFill>
                <a:srgbClr val="000000"/>
              </a:solidFill>
              <a:latin typeface="Arial"/>
              <a:ea typeface="Arial"/>
              <a:cs typeface="Arial"/>
              <a:sym typeface="Arial"/>
            </a:endParaRPr>
          </a:p>
        </p:txBody>
      </p:sp>
      <p:sp>
        <p:nvSpPr>
          <p:cNvPr id="36" name="Google Shape;36;p1"/>
          <p:cNvSpPr txBox="1"/>
          <p:nvPr/>
        </p:nvSpPr>
        <p:spPr>
          <a:xfrm>
            <a:off x="186843" y="5082528"/>
            <a:ext cx="4324418" cy="7514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rPr b="1" lang="en-AU" sz="1071"/>
              <a:t>Our solution space is twofold - we will be using NFL Combine data and pair it up with NFL career metrics over the past 15 seasons.  When that data is combined we will be able to cross reference players with successful NFL careers in the three targeted positions and find trends within the Combine data which will help teams identify statistically </a:t>
            </a:r>
            <a:r>
              <a:rPr b="1" lang="en-AU" sz="1071"/>
              <a:t>significant</a:t>
            </a:r>
            <a:r>
              <a:rPr b="1" lang="en-AU" sz="1071"/>
              <a:t> players to draft in the future.   </a:t>
            </a:r>
            <a:endParaRPr b="1" i="0" sz="1400" u="none" cap="none" strike="noStrike">
              <a:solidFill>
                <a:srgbClr val="000000"/>
              </a:solidFill>
            </a:endParaRPr>
          </a:p>
        </p:txBody>
      </p:sp>
      <p:sp>
        <p:nvSpPr>
          <p:cNvPr id="37" name="Google Shape;37;p1"/>
          <p:cNvSpPr txBox="1"/>
          <p:nvPr/>
        </p:nvSpPr>
        <p:spPr>
          <a:xfrm>
            <a:off x="4558232" y="1963919"/>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b="1" lang="en-AU" sz="1070"/>
              <a:t>It’s possible that Combine data alone will not be enough to identity “Steal” trends to draft players in later rounds that will be statistically more likely to be </a:t>
            </a:r>
            <a:r>
              <a:rPr b="1" lang="en-AU" sz="1070"/>
              <a:t>successful</a:t>
            </a:r>
            <a:r>
              <a:rPr b="1" lang="en-AU" sz="1070"/>
              <a:t> long tenured players.  If that’s the case then we </a:t>
            </a:r>
            <a:r>
              <a:rPr b="1" lang="en-AU" sz="1070"/>
              <a:t>might need to add in college statistics as well into our model.  </a:t>
            </a:r>
            <a:endParaRPr b="1" i="0" sz="1070" u="none" cap="none" strike="noStrike">
              <a:solidFill>
                <a:srgbClr val="000000"/>
              </a:solidFill>
              <a:latin typeface="Arial"/>
              <a:ea typeface="Arial"/>
              <a:cs typeface="Arial"/>
              <a:sym typeface="Arial"/>
            </a:endParaRPr>
          </a:p>
        </p:txBody>
      </p:sp>
      <p:sp>
        <p:nvSpPr>
          <p:cNvPr id="38" name="Google Shape;38;p1"/>
          <p:cNvSpPr txBox="1"/>
          <p:nvPr/>
        </p:nvSpPr>
        <p:spPr>
          <a:xfrm>
            <a:off x="4687152" y="5131305"/>
            <a:ext cx="4324500" cy="1081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0"/>
              <a:buFont typeface="Arial"/>
              <a:buNone/>
            </a:pPr>
            <a:r>
              <a:rPr lang="en-AU" sz="1070"/>
              <a:t>NFL Draft History Data set - Data.world</a:t>
            </a:r>
            <a:endParaRPr sz="1070"/>
          </a:p>
          <a:p>
            <a:pPr indent="0" lvl="0" marL="0" marR="0" rtl="0" algn="l">
              <a:lnSpc>
                <a:spcPct val="100000"/>
              </a:lnSpc>
              <a:spcBef>
                <a:spcPts val="0"/>
              </a:spcBef>
              <a:spcAft>
                <a:spcPts val="0"/>
              </a:spcAft>
              <a:buClr>
                <a:srgbClr val="000000"/>
              </a:buClr>
              <a:buSzPts val="1070"/>
              <a:buFont typeface="Arial"/>
              <a:buNone/>
            </a:pPr>
            <a:r>
              <a:rPr lang="en-AU" sz="1070"/>
              <a:t>NFL Combine Metrics Data Set - Data.world</a:t>
            </a:r>
            <a:endParaRPr sz="1070"/>
          </a:p>
          <a:p>
            <a:pPr indent="0" lvl="0" marL="0" marR="0" rtl="0" algn="l">
              <a:lnSpc>
                <a:spcPct val="100000"/>
              </a:lnSpc>
              <a:spcBef>
                <a:spcPts val="0"/>
              </a:spcBef>
              <a:spcAft>
                <a:spcPts val="0"/>
              </a:spcAft>
              <a:buClr>
                <a:srgbClr val="000000"/>
              </a:buClr>
              <a:buSzPts val="1070"/>
              <a:buFont typeface="Arial"/>
              <a:buNone/>
            </a:pPr>
            <a:r>
              <a:rPr lang="en-AU" sz="1070"/>
              <a:t>NFL Career Metrics - Data.world</a:t>
            </a:r>
            <a:endParaRPr sz="1070"/>
          </a:p>
        </p:txBody>
      </p:sp>
      <p:sp>
        <p:nvSpPr>
          <p:cNvPr id="39" name="Google Shape;39;p1"/>
          <p:cNvSpPr/>
          <p:nvPr/>
        </p:nvSpPr>
        <p:spPr>
          <a:xfrm>
            <a:off x="6633337" y="652441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596" cy="30777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71"/>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AU" sz="1400" u="none" cap="none" strike="noStrike">
                <a:solidFill>
                  <a:srgbClr val="000000"/>
                </a:solidFill>
                <a:latin typeface="Arial"/>
                <a:ea typeface="Arial"/>
                <a:cs typeface="Arial"/>
                <a:sym typeface="Arial"/>
              </a:rPr>
              <a:t>&lt;What is the business problem you are investigating? (Use SMART principles)&gt;</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