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aven Pro" panose="020B0604020202020204" charset="0"/>
      <p:regular r:id="rId18"/>
      <p:bold r:id="rId19"/>
    </p:embeddedFont>
    <p:embeddedFont>
      <p:font typeface="Nuni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9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04d89bba5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04d89bba5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04d89bba5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04d89bba5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04d89bba5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04d89bba5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04d89bba5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04d89bba5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fc8e5cc09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fc8e5cc0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4fc8e5cc0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4fc8e5cc0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04d89bba5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04d89bba5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04d89bba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04d89bba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04d89bba5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04d89bba5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04d89bba5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04d89bba5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fc8e5cc0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fc8e5cc0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fc8e5cc09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fc8e5cc0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04d89bba5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04d89bba5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4fc8e5cc09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4fc8e5cc0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6037500" cy="1872900"/>
          </a:xfrm>
          <a:prstGeom prst="rect">
            <a:avLst/>
          </a:prstGeom>
        </p:spPr>
        <p:txBody>
          <a:bodyPr spcFirstLastPara="1" wrap="square" lIns="91425" tIns="91425" rIns="91425" bIns="91425" anchor="ctr" anchorCtr="0">
            <a:noAutofit/>
          </a:bodyPr>
          <a:lstStyle/>
          <a:p>
            <a:pPr marL="0" lvl="0" indent="0" algn="l" rtl="0">
              <a:lnSpc>
                <a:spcPct val="138000"/>
              </a:lnSpc>
              <a:spcBef>
                <a:spcPts val="0"/>
              </a:spcBef>
              <a:spcAft>
                <a:spcPts val="0"/>
              </a:spcAft>
              <a:buClr>
                <a:schemeClr val="dk1"/>
              </a:buClr>
              <a:buSzPts val="1100"/>
              <a:buFont typeface="Arial"/>
              <a:buNone/>
            </a:pPr>
            <a:r>
              <a:rPr lang="en" sz="4800" b="1"/>
              <a:t>Academic Pathway Optimiz</a:t>
            </a:r>
            <a:r>
              <a:rPr lang="en" sz="4800"/>
              <a:t>atio</a:t>
            </a:r>
            <a:r>
              <a:rPr lang="en" sz="4800" b="1"/>
              <a:t>n</a:t>
            </a:r>
            <a:endParaRPr sz="480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By Group: Goodfellas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295700" y="2023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Technical Feasibility</a:t>
            </a:r>
            <a:endParaRPr>
              <a:solidFill>
                <a:srgbClr val="FFFFFF"/>
              </a:solidFill>
            </a:endParaRPr>
          </a:p>
        </p:txBody>
      </p:sp>
      <p:sp>
        <p:nvSpPr>
          <p:cNvPr id="335" name="Google Shape;335;p22"/>
          <p:cNvSpPr txBox="1">
            <a:spLocks noGrp="1"/>
          </p:cNvSpPr>
          <p:nvPr>
            <p:ph type="body" idx="1"/>
          </p:nvPr>
        </p:nvSpPr>
        <p:spPr>
          <a:xfrm>
            <a:off x="974900" y="901950"/>
            <a:ext cx="7030500" cy="297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sz="1800">
                <a:solidFill>
                  <a:srgbClr val="FFFFFF"/>
                </a:solidFill>
              </a:rPr>
              <a:t>Tech Stack</a:t>
            </a:r>
            <a:endParaRPr sz="1800">
              <a:solidFill>
                <a:srgbClr val="FFFFFF"/>
              </a:solidFill>
            </a:endParaRPr>
          </a:p>
          <a:p>
            <a:pPr marL="914400" lvl="1" indent="-342900" algn="l" rtl="0">
              <a:spcBef>
                <a:spcPts val="0"/>
              </a:spcBef>
              <a:spcAft>
                <a:spcPts val="0"/>
              </a:spcAft>
              <a:buClr>
                <a:srgbClr val="FFFFFF"/>
              </a:buClr>
              <a:buSzPts val="1800"/>
              <a:buChar char="○"/>
            </a:pPr>
            <a:r>
              <a:rPr lang="en" sz="1800">
                <a:solidFill>
                  <a:srgbClr val="FFFFFF"/>
                </a:solidFill>
              </a:rPr>
              <a:t>Tried and true</a:t>
            </a:r>
            <a:endParaRPr sz="1800">
              <a:solidFill>
                <a:srgbClr val="FFFFFF"/>
              </a:solidFill>
            </a:endParaRPr>
          </a:p>
          <a:p>
            <a:pPr marL="914400" lvl="1" indent="-342900" algn="l" rtl="0">
              <a:spcBef>
                <a:spcPts val="0"/>
              </a:spcBef>
              <a:spcAft>
                <a:spcPts val="0"/>
              </a:spcAft>
              <a:buClr>
                <a:srgbClr val="FFFFFF"/>
              </a:buClr>
              <a:buSzPts val="1800"/>
              <a:buChar char="○"/>
            </a:pPr>
            <a:r>
              <a:rPr lang="en" sz="1800">
                <a:solidFill>
                  <a:srgbClr val="FFFFFF"/>
                </a:solidFill>
              </a:rPr>
              <a:t>Maintenance phase hand-off</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User Experience</a:t>
            </a:r>
            <a:endParaRPr sz="1800">
              <a:solidFill>
                <a:srgbClr val="FFFFFF"/>
              </a:solidFill>
            </a:endParaRPr>
          </a:p>
          <a:p>
            <a:pPr marL="914400" lvl="1" indent="-342900" algn="l" rtl="0">
              <a:spcBef>
                <a:spcPts val="0"/>
              </a:spcBef>
              <a:spcAft>
                <a:spcPts val="0"/>
              </a:spcAft>
              <a:buClr>
                <a:srgbClr val="FFFFFF"/>
              </a:buClr>
              <a:buSzPts val="1800"/>
              <a:buChar char="○"/>
            </a:pPr>
            <a:r>
              <a:rPr lang="en" sz="1800">
                <a:solidFill>
                  <a:srgbClr val="FFFFFF"/>
                </a:solidFill>
              </a:rPr>
              <a:t>myUMBC and Peoplesoft</a:t>
            </a:r>
            <a:endParaRPr sz="1800">
              <a:solidFill>
                <a:srgbClr val="FFFFFF"/>
              </a:solidFill>
            </a:endParaRPr>
          </a:p>
          <a:p>
            <a:pPr marL="914400" lvl="1" indent="-342900" algn="l" rtl="0">
              <a:spcBef>
                <a:spcPts val="0"/>
              </a:spcBef>
              <a:spcAft>
                <a:spcPts val="0"/>
              </a:spcAft>
              <a:buClr>
                <a:srgbClr val="FFFFFF"/>
              </a:buClr>
              <a:buSzPts val="1800"/>
              <a:buChar char="○"/>
            </a:pPr>
            <a:r>
              <a:rPr lang="en" sz="1800">
                <a:solidFill>
                  <a:srgbClr val="FFFFFF"/>
                </a:solidFill>
              </a:rPr>
              <a:t>High familiarity with web-based tools</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Project Size </a:t>
            </a:r>
            <a:endParaRPr sz="1800">
              <a:solidFill>
                <a:srgbClr val="FFFFFF"/>
              </a:solidFill>
            </a:endParaRPr>
          </a:p>
          <a:p>
            <a:pPr marL="914400" lvl="1" indent="-342900" algn="l" rtl="0">
              <a:spcBef>
                <a:spcPts val="0"/>
              </a:spcBef>
              <a:spcAft>
                <a:spcPts val="0"/>
              </a:spcAft>
              <a:buClr>
                <a:srgbClr val="FFFFFF"/>
              </a:buClr>
              <a:buSzPts val="1800"/>
              <a:buChar char="○"/>
            </a:pPr>
            <a:r>
              <a:rPr lang="en" sz="1800">
                <a:solidFill>
                  <a:srgbClr val="FFFFFF"/>
                </a:solidFill>
              </a:rPr>
              <a:t>Functionality </a:t>
            </a:r>
            <a:endParaRPr sz="1800">
              <a:solidFill>
                <a:srgbClr val="FFFFFF"/>
              </a:solidFill>
            </a:endParaRPr>
          </a:p>
          <a:p>
            <a:pPr marL="1371600" lvl="2" indent="-342900" algn="l" rtl="0">
              <a:spcBef>
                <a:spcPts val="0"/>
              </a:spcBef>
              <a:spcAft>
                <a:spcPts val="0"/>
              </a:spcAft>
              <a:buClr>
                <a:srgbClr val="FFFFFF"/>
              </a:buClr>
              <a:buSzPts val="1800"/>
              <a:buChar char="■"/>
            </a:pPr>
            <a:r>
              <a:rPr lang="en" sz="1800">
                <a:solidFill>
                  <a:srgbClr val="FFFFFF"/>
                </a:solidFill>
              </a:rPr>
              <a:t>Output of algorithm </a:t>
            </a:r>
            <a:endParaRPr sz="1800">
              <a:solidFill>
                <a:srgbClr val="FFFFFF"/>
              </a:solidFill>
            </a:endParaRPr>
          </a:p>
          <a:p>
            <a:pPr marL="1371600" lvl="2" indent="-342900" algn="l" rtl="0">
              <a:spcBef>
                <a:spcPts val="0"/>
              </a:spcBef>
              <a:spcAft>
                <a:spcPts val="0"/>
              </a:spcAft>
              <a:buClr>
                <a:srgbClr val="FFFFFF"/>
              </a:buClr>
              <a:buSzPts val="1800"/>
              <a:buChar char="■"/>
            </a:pPr>
            <a:r>
              <a:rPr lang="en" sz="1800">
                <a:solidFill>
                  <a:srgbClr val="FFFFFF"/>
                </a:solidFill>
              </a:rPr>
              <a:t>Simple administrator interface</a:t>
            </a:r>
            <a:endParaRPr sz="1800">
              <a:solidFill>
                <a:srgbClr val="FFFFFF"/>
              </a:solidFill>
            </a:endParaRPr>
          </a:p>
          <a:p>
            <a:pPr marL="914400" lvl="1" indent="-342900" algn="l" rtl="0">
              <a:spcBef>
                <a:spcPts val="0"/>
              </a:spcBef>
              <a:spcAft>
                <a:spcPts val="0"/>
              </a:spcAft>
              <a:buClr>
                <a:srgbClr val="FFFFFF"/>
              </a:buClr>
              <a:buSzPts val="1800"/>
              <a:buChar char="○"/>
            </a:pPr>
            <a:r>
              <a:rPr lang="en" sz="1800">
                <a:solidFill>
                  <a:srgbClr val="FFFFFF"/>
                </a:solidFill>
              </a:rPr>
              <a:t>5-6 person development team</a:t>
            </a:r>
            <a:endParaRPr sz="1800">
              <a:solidFill>
                <a:srgbClr val="FFFFFF"/>
              </a:solidFill>
            </a:endParaRPr>
          </a:p>
          <a:p>
            <a:pPr marL="1371600" lvl="2" indent="-342900" algn="l" rtl="0">
              <a:spcBef>
                <a:spcPts val="0"/>
              </a:spcBef>
              <a:spcAft>
                <a:spcPts val="0"/>
              </a:spcAft>
              <a:buClr>
                <a:srgbClr val="FFFFFF"/>
              </a:buClr>
              <a:buSzPts val="1800"/>
              <a:buChar char="■"/>
            </a:pPr>
            <a:r>
              <a:rPr lang="en" sz="1800">
                <a:solidFill>
                  <a:srgbClr val="FFFFFF"/>
                </a:solidFill>
              </a:rPr>
              <a:t>Can finish project in a semester</a:t>
            </a:r>
            <a:endParaRPr sz="1800">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endParaRPr>
              <a:solidFill>
                <a:srgbClr val="FFFFFF"/>
              </a:solidFill>
            </a:endParaRPr>
          </a:p>
        </p:txBody>
      </p:sp>
      <p:pic>
        <p:nvPicPr>
          <p:cNvPr id="336" name="Google Shape;336;p22"/>
          <p:cNvPicPr preferRelativeResize="0"/>
          <p:nvPr/>
        </p:nvPicPr>
        <p:blipFill>
          <a:blip r:embed="rId3">
            <a:alphaModFix/>
          </a:blip>
          <a:stretch>
            <a:fillRect/>
          </a:stretch>
        </p:blipFill>
        <p:spPr>
          <a:xfrm>
            <a:off x="6470342" y="3874052"/>
            <a:ext cx="1461759" cy="509175"/>
          </a:xfrm>
          <a:prstGeom prst="rect">
            <a:avLst/>
          </a:prstGeom>
          <a:noFill/>
          <a:ln>
            <a:noFill/>
          </a:ln>
        </p:spPr>
      </p:pic>
      <p:pic>
        <p:nvPicPr>
          <p:cNvPr id="337" name="Google Shape;337;p22"/>
          <p:cNvPicPr preferRelativeResize="0"/>
          <p:nvPr/>
        </p:nvPicPr>
        <p:blipFill>
          <a:blip r:embed="rId4">
            <a:alphaModFix/>
          </a:blip>
          <a:stretch>
            <a:fillRect/>
          </a:stretch>
        </p:blipFill>
        <p:spPr>
          <a:xfrm>
            <a:off x="6315200" y="1794725"/>
            <a:ext cx="1772050" cy="177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1319975" y="2831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Economic Feasibility </a:t>
            </a:r>
            <a:endParaRPr>
              <a:solidFill>
                <a:srgbClr val="FFFFFF"/>
              </a:solidFill>
            </a:endParaRPr>
          </a:p>
        </p:txBody>
      </p:sp>
      <p:sp>
        <p:nvSpPr>
          <p:cNvPr id="343" name="Google Shape;343;p23"/>
          <p:cNvSpPr txBox="1">
            <a:spLocks noGrp="1"/>
          </p:cNvSpPr>
          <p:nvPr>
            <p:ph type="body" idx="1"/>
          </p:nvPr>
        </p:nvSpPr>
        <p:spPr>
          <a:xfrm>
            <a:off x="1125900" y="917925"/>
            <a:ext cx="70305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sz="1800">
                <a:solidFill>
                  <a:schemeClr val="lt1"/>
                </a:solidFill>
              </a:rPr>
              <a:t>Summary</a:t>
            </a:r>
            <a:endParaRPr sz="1800">
              <a:solidFill>
                <a:schemeClr val="lt1"/>
              </a:solidFill>
            </a:endParaRPr>
          </a:p>
          <a:p>
            <a:pPr marL="457200" lvl="0" indent="0" algn="l" rtl="0">
              <a:spcBef>
                <a:spcPts val="1600"/>
              </a:spcBef>
              <a:spcAft>
                <a:spcPts val="0"/>
              </a:spcAft>
              <a:buNone/>
            </a:pPr>
            <a:r>
              <a:rPr lang="en" sz="1800">
                <a:solidFill>
                  <a:schemeClr val="lt1"/>
                </a:solidFill>
              </a:rPr>
              <a:t>The economic feasibility assessment of the academic pathway optimization tool provides a granular understanding of how each individual cost will be in consideration on how this project will be built in terms of financials and economic budget. </a:t>
            </a:r>
            <a:endParaRPr sz="1800">
              <a:solidFill>
                <a:schemeClr val="lt1"/>
              </a:solidFill>
            </a:endParaRPr>
          </a:p>
          <a:p>
            <a:pPr marL="457200" lvl="0" indent="-342900" algn="l" rtl="0">
              <a:spcBef>
                <a:spcPts val="1600"/>
              </a:spcBef>
              <a:spcAft>
                <a:spcPts val="0"/>
              </a:spcAft>
              <a:buClr>
                <a:schemeClr val="lt1"/>
              </a:buClr>
              <a:buSzPts val="1800"/>
              <a:buChar char="●"/>
            </a:pPr>
            <a:r>
              <a:rPr lang="en" sz="1800">
                <a:solidFill>
                  <a:schemeClr val="lt1"/>
                </a:solidFill>
              </a:rPr>
              <a:t>Assumptions</a:t>
            </a:r>
            <a:endParaRPr sz="1800">
              <a:solidFill>
                <a:schemeClr val="lt1"/>
              </a:solidFill>
            </a:endParaRPr>
          </a:p>
          <a:p>
            <a:pPr marL="914400" lvl="1" indent="-342900" algn="l" rtl="0">
              <a:spcBef>
                <a:spcPts val="0"/>
              </a:spcBef>
              <a:spcAft>
                <a:spcPts val="0"/>
              </a:spcAft>
              <a:buClr>
                <a:schemeClr val="lt1"/>
              </a:buClr>
              <a:buSzPts val="1800"/>
              <a:buChar char="○"/>
            </a:pPr>
            <a:r>
              <a:rPr lang="en" sz="1800">
                <a:solidFill>
                  <a:schemeClr val="lt1"/>
                </a:solidFill>
              </a:rPr>
              <a:t>6-8 Person development team on a full time contract position over a year</a:t>
            </a:r>
            <a:endParaRPr sz="1800">
              <a:solidFill>
                <a:schemeClr val="lt1"/>
              </a:solidFill>
            </a:endParaRPr>
          </a:p>
          <a:p>
            <a:pPr marL="914400" lvl="1" indent="-342900" algn="l" rtl="0">
              <a:spcBef>
                <a:spcPts val="0"/>
              </a:spcBef>
              <a:spcAft>
                <a:spcPts val="0"/>
              </a:spcAft>
              <a:buClr>
                <a:schemeClr val="lt1"/>
              </a:buClr>
              <a:buSzPts val="1800"/>
              <a:buChar char="○"/>
            </a:pPr>
            <a:r>
              <a:rPr lang="en" sz="1800">
                <a:solidFill>
                  <a:schemeClr val="lt1"/>
                </a:solidFill>
              </a:rPr>
              <a:t>These cost all pertain to the timeline of 1 year</a:t>
            </a:r>
            <a:endParaRPr sz="1800">
              <a:solidFill>
                <a:schemeClr val="lt1"/>
              </a:solidFill>
            </a:endParaRPr>
          </a:p>
          <a:p>
            <a:pPr marL="914400" lvl="1" indent="-342900" algn="l" rtl="0">
              <a:spcBef>
                <a:spcPts val="0"/>
              </a:spcBef>
              <a:spcAft>
                <a:spcPts val="0"/>
              </a:spcAft>
              <a:buClr>
                <a:schemeClr val="lt1"/>
              </a:buClr>
              <a:buSzPts val="1800"/>
              <a:buChar char="○"/>
            </a:pPr>
            <a:r>
              <a:rPr lang="en" sz="1800">
                <a:solidFill>
                  <a:schemeClr val="lt1"/>
                </a:solidFill>
              </a:rPr>
              <a:t>Cost are being paid by sponsorship (UMBC)</a:t>
            </a:r>
            <a:endParaRPr sz="1800">
              <a:solidFill>
                <a:schemeClr val="lt1"/>
              </a:solidFill>
            </a:endParaRPr>
          </a:p>
          <a:p>
            <a:pPr marL="0" lvl="0" indent="0" algn="l" rtl="0">
              <a:spcBef>
                <a:spcPts val="1600"/>
              </a:spcBef>
              <a:spcAft>
                <a:spcPts val="0"/>
              </a:spcAft>
              <a:buNone/>
            </a:pPr>
            <a:endParaRPr sz="1200">
              <a:solidFill>
                <a:schemeClr val="lt1"/>
              </a:solidFill>
            </a:endParaRPr>
          </a:p>
          <a:p>
            <a:pPr marL="0" lvl="0" indent="0" algn="l" rtl="0">
              <a:spcBef>
                <a:spcPts val="1600"/>
              </a:spcBef>
              <a:spcAft>
                <a:spcPts val="0"/>
              </a:spcAft>
              <a:buNone/>
            </a:pPr>
            <a:endParaRPr sz="1200">
              <a:solidFill>
                <a:schemeClr val="lt1"/>
              </a:solidFill>
            </a:endParaRPr>
          </a:p>
          <a:p>
            <a:pPr marL="0" lvl="0" indent="0" algn="l" rtl="0">
              <a:spcBef>
                <a:spcPts val="1600"/>
              </a:spcBef>
              <a:spcAft>
                <a:spcPts val="1600"/>
              </a:spcAft>
              <a:buNone/>
            </a:pPr>
            <a:endParaRPr>
              <a:solidFill>
                <a:srgbClr val="FFFFFF"/>
              </a:solidFill>
            </a:endParaRPr>
          </a:p>
        </p:txBody>
      </p:sp>
      <p:pic>
        <p:nvPicPr>
          <p:cNvPr id="344" name="Google Shape;344;p23"/>
          <p:cNvPicPr preferRelativeResize="0"/>
          <p:nvPr/>
        </p:nvPicPr>
        <p:blipFill>
          <a:blip r:embed="rId3">
            <a:alphaModFix/>
          </a:blip>
          <a:stretch>
            <a:fillRect/>
          </a:stretch>
        </p:blipFill>
        <p:spPr>
          <a:xfrm>
            <a:off x="6566874" y="212475"/>
            <a:ext cx="1947800" cy="1140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48"/>
        <p:cNvGrpSpPr/>
        <p:nvPr/>
      </p:nvGrpSpPr>
      <p:grpSpPr>
        <a:xfrm>
          <a:off x="0" y="0"/>
          <a:ext cx="0" cy="0"/>
          <a:chOff x="0" y="0"/>
          <a:chExt cx="0" cy="0"/>
        </a:xfrm>
      </p:grpSpPr>
      <p:sp>
        <p:nvSpPr>
          <p:cNvPr id="349" name="Google Shape;349;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Development and Operational Cost</a:t>
            </a:r>
            <a:endParaRPr>
              <a:solidFill>
                <a:srgbClr val="FFFFFF"/>
              </a:solidFill>
            </a:endParaRPr>
          </a:p>
        </p:txBody>
      </p:sp>
      <p:pic>
        <p:nvPicPr>
          <p:cNvPr id="350" name="Google Shape;350;p24"/>
          <p:cNvPicPr preferRelativeResize="0"/>
          <p:nvPr/>
        </p:nvPicPr>
        <p:blipFill>
          <a:blip r:embed="rId3">
            <a:alphaModFix/>
          </a:blip>
          <a:stretch>
            <a:fillRect/>
          </a:stretch>
        </p:blipFill>
        <p:spPr>
          <a:xfrm>
            <a:off x="167700" y="1347100"/>
            <a:ext cx="7030500" cy="364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54"/>
        <p:cNvGrpSpPr/>
        <p:nvPr/>
      </p:nvGrpSpPr>
      <p:grpSpPr>
        <a:xfrm>
          <a:off x="0" y="0"/>
          <a:ext cx="0" cy="0"/>
          <a:chOff x="0" y="0"/>
          <a:chExt cx="0" cy="0"/>
        </a:xfrm>
      </p:grpSpPr>
      <p:sp>
        <p:nvSpPr>
          <p:cNvPr id="355" name="Google Shape;355;p25"/>
          <p:cNvSpPr txBox="1">
            <a:spLocks noGrp="1"/>
          </p:cNvSpPr>
          <p:nvPr>
            <p:ph type="title"/>
          </p:nvPr>
        </p:nvSpPr>
        <p:spPr>
          <a:xfrm>
            <a:off x="1320000" y="6355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Organizational Feasibility</a:t>
            </a:r>
            <a:endParaRPr>
              <a:solidFill>
                <a:srgbClr val="FFFFFF"/>
              </a:solidFill>
            </a:endParaRPr>
          </a:p>
        </p:txBody>
      </p:sp>
      <p:sp>
        <p:nvSpPr>
          <p:cNvPr id="356" name="Google Shape;356;p25"/>
          <p:cNvSpPr txBox="1">
            <a:spLocks noGrp="1"/>
          </p:cNvSpPr>
          <p:nvPr>
            <p:ph type="body" idx="1"/>
          </p:nvPr>
        </p:nvSpPr>
        <p:spPr>
          <a:xfrm>
            <a:off x="1263975" y="1634800"/>
            <a:ext cx="7030500" cy="278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b="1">
                <a:solidFill>
                  <a:srgbClr val="FFFFFF"/>
                </a:solidFill>
              </a:rPr>
              <a:t>Management prowess: </a:t>
            </a:r>
            <a:br>
              <a:rPr lang="en" sz="2400">
                <a:solidFill>
                  <a:srgbClr val="FFFFFF"/>
                </a:solidFill>
              </a:rPr>
            </a:br>
            <a:r>
              <a:rPr lang="en" sz="2400">
                <a:solidFill>
                  <a:srgbClr val="FFFFFF"/>
                </a:solidFill>
              </a:rPr>
              <a:t>There is a wide spread of experience and skills throughout the team that makes this a reasonable undertaking. In addition, the size of the project is manageable given the amount of members participating in the project.</a:t>
            </a:r>
            <a:endParaRPr sz="2400">
              <a:solidFill>
                <a:srgbClr val="FFFFFF"/>
              </a:solidFill>
            </a:endParaRPr>
          </a:p>
          <a:p>
            <a:pPr marL="0" lvl="0" indent="0" algn="l" rtl="0">
              <a:lnSpc>
                <a:spcPct val="100000"/>
              </a:lnSpc>
              <a:spcBef>
                <a:spcPts val="1600"/>
              </a:spcBef>
              <a:spcAft>
                <a:spcPts val="1600"/>
              </a:spcAft>
              <a:buNone/>
            </a:pPr>
            <a:br>
              <a:rPr lang="en">
                <a:solidFill>
                  <a:srgbClr val="FFFFFF"/>
                </a:solidFill>
              </a:rPr>
            </a:br>
            <a:endParaRPr>
              <a:solidFill>
                <a:srgbClr val="FFFFFF"/>
              </a:solidFill>
            </a:endParaRPr>
          </a:p>
        </p:txBody>
      </p:sp>
      <p:pic>
        <p:nvPicPr>
          <p:cNvPr id="357" name="Google Shape;357;p25"/>
          <p:cNvPicPr preferRelativeResize="0"/>
          <p:nvPr/>
        </p:nvPicPr>
        <p:blipFill>
          <a:blip r:embed="rId3">
            <a:alphaModFix/>
          </a:blip>
          <a:stretch>
            <a:fillRect/>
          </a:stretch>
        </p:blipFill>
        <p:spPr>
          <a:xfrm>
            <a:off x="6541625" y="258723"/>
            <a:ext cx="1752850" cy="1752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1"/>
        <p:cNvGrpSpPr/>
        <p:nvPr/>
      </p:nvGrpSpPr>
      <p:grpSpPr>
        <a:xfrm>
          <a:off x="0" y="0"/>
          <a:ext cx="0" cy="0"/>
          <a:chOff x="0" y="0"/>
          <a:chExt cx="0" cy="0"/>
        </a:xfrm>
      </p:grpSpPr>
      <p:sp>
        <p:nvSpPr>
          <p:cNvPr id="362" name="Google Shape;362;p26"/>
          <p:cNvSpPr txBox="1">
            <a:spLocks noGrp="1"/>
          </p:cNvSpPr>
          <p:nvPr>
            <p:ph type="title"/>
          </p:nvPr>
        </p:nvSpPr>
        <p:spPr>
          <a:xfrm>
            <a:off x="1311900" y="2751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Organizational Feasibility</a:t>
            </a:r>
            <a:endParaRPr>
              <a:solidFill>
                <a:srgbClr val="FFFFFF"/>
              </a:solidFill>
            </a:endParaRPr>
          </a:p>
        </p:txBody>
      </p:sp>
      <p:sp>
        <p:nvSpPr>
          <p:cNvPr id="363" name="Google Shape;363;p26"/>
          <p:cNvSpPr txBox="1">
            <a:spLocks noGrp="1"/>
          </p:cNvSpPr>
          <p:nvPr>
            <p:ph type="body" idx="1"/>
          </p:nvPr>
        </p:nvSpPr>
        <p:spPr>
          <a:xfrm>
            <a:off x="1175025" y="1233925"/>
            <a:ext cx="7030500" cy="338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br>
              <a:rPr lang="en">
                <a:solidFill>
                  <a:srgbClr val="FFFFFF"/>
                </a:solidFill>
              </a:rPr>
            </a:br>
            <a:r>
              <a:rPr lang="en" sz="2400" b="1">
                <a:solidFill>
                  <a:srgbClr val="FFFFFF"/>
                </a:solidFill>
              </a:rPr>
              <a:t>Resource Sufficiency: </a:t>
            </a:r>
            <a:br>
              <a:rPr lang="en" sz="2400">
                <a:solidFill>
                  <a:srgbClr val="FFFFFF"/>
                </a:solidFill>
              </a:rPr>
            </a:br>
            <a:r>
              <a:rPr lang="en" sz="2400">
                <a:solidFill>
                  <a:srgbClr val="FFFFFF"/>
                </a:solidFill>
              </a:rPr>
              <a:t>The real-world experience of members of the team is a large resource that provides large benefit. When identifying the most essential non-financial resources it can be seen that we have good sources of information when it comes to each aspect of application development and the project’s needs.</a:t>
            </a:r>
            <a:br>
              <a:rPr lang="en">
                <a:solidFill>
                  <a:srgbClr val="FFFFFF"/>
                </a:solidFill>
              </a:rPr>
            </a:b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7"/>
        <p:cNvGrpSpPr/>
        <p:nvPr/>
      </p:nvGrpSpPr>
      <p:grpSpPr>
        <a:xfrm>
          <a:off x="0" y="0"/>
          <a:ext cx="0" cy="0"/>
          <a:chOff x="0" y="0"/>
          <a:chExt cx="0" cy="0"/>
        </a:xfrm>
      </p:grpSpPr>
      <p:sp>
        <p:nvSpPr>
          <p:cNvPr id="368" name="Google Shape;368;p27"/>
          <p:cNvSpPr txBox="1">
            <a:spLocks noGrp="1"/>
          </p:cNvSpPr>
          <p:nvPr>
            <p:ph type="title"/>
          </p:nvPr>
        </p:nvSpPr>
        <p:spPr>
          <a:xfrm>
            <a:off x="1231625" y="4530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Organizational Feasibility Cont.</a:t>
            </a:r>
            <a:endParaRPr>
              <a:solidFill>
                <a:srgbClr val="FFFFFF"/>
              </a:solidFill>
            </a:endParaRPr>
          </a:p>
        </p:txBody>
      </p:sp>
      <p:sp>
        <p:nvSpPr>
          <p:cNvPr id="369" name="Google Shape;369;p27"/>
          <p:cNvSpPr txBox="1">
            <a:spLocks noGrp="1"/>
          </p:cNvSpPr>
          <p:nvPr>
            <p:ph type="body" idx="1"/>
          </p:nvPr>
        </p:nvSpPr>
        <p:spPr>
          <a:xfrm>
            <a:off x="1231625" y="1060600"/>
            <a:ext cx="7030500" cy="3987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solidFill>
                <a:srgbClr val="FFFFFF"/>
              </a:solidFill>
            </a:endParaRPr>
          </a:p>
          <a:p>
            <a:pPr marL="0" lvl="0" indent="0" algn="l" rtl="0">
              <a:lnSpc>
                <a:spcPct val="100000"/>
              </a:lnSpc>
              <a:spcBef>
                <a:spcPts val="1600"/>
              </a:spcBef>
              <a:spcAft>
                <a:spcPts val="0"/>
              </a:spcAft>
              <a:buNone/>
            </a:pPr>
            <a:r>
              <a:rPr lang="en" sz="2400" b="1">
                <a:solidFill>
                  <a:srgbClr val="FFFFFF"/>
                </a:solidFill>
              </a:rPr>
              <a:t>Strategic alignment:</a:t>
            </a:r>
            <a:br>
              <a:rPr lang="en" sz="2400">
                <a:solidFill>
                  <a:srgbClr val="FFFFFF"/>
                </a:solidFill>
              </a:rPr>
            </a:br>
            <a:r>
              <a:rPr lang="en" sz="2400">
                <a:solidFill>
                  <a:srgbClr val="FFFFFF"/>
                </a:solidFill>
              </a:rPr>
              <a:t>This project will help further UMBC’s goal of helping students graduate.  Our software will help guide students in their choice of major through a series of specialized survey questions.</a:t>
            </a:r>
            <a:endParaRPr sz="2400">
              <a:solidFill>
                <a:srgbClr val="FFFFFF"/>
              </a:solidFill>
            </a:endParaRPr>
          </a:p>
          <a:p>
            <a:pPr marL="0" lvl="0" indent="0" algn="l" rtl="0">
              <a:lnSpc>
                <a:spcPct val="100000"/>
              </a:lnSpc>
              <a:spcBef>
                <a:spcPts val="1600"/>
              </a:spcBef>
              <a:spcAft>
                <a:spcPts val="1600"/>
              </a:spcAft>
              <a:buNone/>
            </a:pPr>
            <a:r>
              <a:rPr lang="en" sz="2400" b="1">
                <a:solidFill>
                  <a:srgbClr val="FFFFFF"/>
                </a:solidFill>
              </a:rPr>
              <a:t>Target users: </a:t>
            </a:r>
            <a:r>
              <a:rPr lang="en" sz="2400">
                <a:solidFill>
                  <a:srgbClr val="FFFFFF"/>
                </a:solidFill>
              </a:rPr>
              <a:t>Incoming freshmen and other students unsure about what major they want to choose.</a:t>
            </a:r>
            <a:br>
              <a:rPr lang="en" sz="2400">
                <a:solidFill>
                  <a:srgbClr val="FFFFFF"/>
                </a:solidFill>
              </a:rPr>
            </a:b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Members and Roles</a:t>
            </a:r>
            <a:endParaRPr>
              <a:solidFill>
                <a:srgbClr val="FFFFFF"/>
              </a:solidFill>
            </a:endParaRPr>
          </a:p>
        </p:txBody>
      </p:sp>
      <p:sp>
        <p:nvSpPr>
          <p:cNvPr id="284" name="Google Shape;284;p14"/>
          <p:cNvSpPr txBox="1">
            <a:spLocks noGrp="1"/>
          </p:cNvSpPr>
          <p:nvPr>
            <p:ph type="body" idx="1"/>
          </p:nvPr>
        </p:nvSpPr>
        <p:spPr>
          <a:xfrm>
            <a:off x="1303800" y="1291500"/>
            <a:ext cx="7030500" cy="32400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Clr>
                <a:srgbClr val="000000"/>
              </a:buClr>
              <a:buSzPts val="1100"/>
              <a:buFont typeface="Arial"/>
              <a:buNone/>
            </a:pPr>
            <a:r>
              <a:rPr lang="en" sz="1400" b="1">
                <a:solidFill>
                  <a:srgbClr val="FFFFFF"/>
                </a:solidFill>
                <a:latin typeface="Arial"/>
                <a:ea typeface="Arial"/>
                <a:cs typeface="Arial"/>
                <a:sym typeface="Arial"/>
              </a:rPr>
              <a:t>Tanner Yatsko</a:t>
            </a:r>
            <a:r>
              <a:rPr lang="en" sz="1400">
                <a:solidFill>
                  <a:srgbClr val="FFFFFF"/>
                </a:solidFill>
                <a:latin typeface="Arial"/>
                <a:ea typeface="Arial"/>
                <a:cs typeface="Arial"/>
                <a:sym typeface="Arial"/>
              </a:rPr>
              <a:t> (Project Manager, Database Developer)</a:t>
            </a:r>
            <a:endParaRPr sz="1400">
              <a:solidFill>
                <a:srgbClr val="FFFFFF"/>
              </a:solidFill>
              <a:latin typeface="Arial"/>
              <a:ea typeface="Arial"/>
              <a:cs typeface="Arial"/>
              <a:sym typeface="Arial"/>
            </a:endParaRPr>
          </a:p>
          <a:p>
            <a:pPr marL="0" lvl="0" indent="0" algn="l" rtl="0">
              <a:lnSpc>
                <a:spcPct val="100000"/>
              </a:lnSpc>
              <a:spcBef>
                <a:spcPts val="1000"/>
              </a:spcBef>
              <a:spcAft>
                <a:spcPts val="0"/>
              </a:spcAft>
              <a:buClr>
                <a:srgbClr val="000000"/>
              </a:buClr>
              <a:buSzPts val="1100"/>
              <a:buFont typeface="Arial"/>
              <a:buNone/>
            </a:pPr>
            <a:r>
              <a:rPr lang="en" sz="1400" b="1">
                <a:solidFill>
                  <a:srgbClr val="FFFFFF"/>
                </a:solidFill>
                <a:latin typeface="Arial"/>
                <a:ea typeface="Arial"/>
                <a:cs typeface="Arial"/>
                <a:sym typeface="Arial"/>
              </a:rPr>
              <a:t>Paul Lyon</a:t>
            </a:r>
            <a:r>
              <a:rPr lang="en" sz="1400">
                <a:solidFill>
                  <a:srgbClr val="FFFFFF"/>
                </a:solidFill>
                <a:latin typeface="Arial"/>
                <a:ea typeface="Arial"/>
                <a:cs typeface="Arial"/>
                <a:sym typeface="Arial"/>
              </a:rPr>
              <a:t> (UI Developer, Front-End Developer, Presenter/Marketer)</a:t>
            </a:r>
            <a:endParaRPr sz="1400">
              <a:solidFill>
                <a:srgbClr val="FFFFFF"/>
              </a:solidFill>
              <a:latin typeface="Arial"/>
              <a:ea typeface="Arial"/>
              <a:cs typeface="Arial"/>
              <a:sym typeface="Arial"/>
            </a:endParaRPr>
          </a:p>
          <a:p>
            <a:pPr marL="0" lvl="0" indent="0" algn="l" rtl="0">
              <a:lnSpc>
                <a:spcPct val="100000"/>
              </a:lnSpc>
              <a:spcBef>
                <a:spcPts val="1000"/>
              </a:spcBef>
              <a:spcAft>
                <a:spcPts val="0"/>
              </a:spcAft>
              <a:buClr>
                <a:srgbClr val="000000"/>
              </a:buClr>
              <a:buSzPts val="1100"/>
              <a:buFont typeface="Arial"/>
              <a:buNone/>
            </a:pPr>
            <a:r>
              <a:rPr lang="en" sz="1400" b="1">
                <a:solidFill>
                  <a:srgbClr val="FFFFFF"/>
                </a:solidFill>
                <a:latin typeface="Arial"/>
                <a:ea typeface="Arial"/>
                <a:cs typeface="Arial"/>
                <a:sym typeface="Arial"/>
              </a:rPr>
              <a:t>Jas Singh</a:t>
            </a:r>
            <a:r>
              <a:rPr lang="en" sz="1400">
                <a:solidFill>
                  <a:srgbClr val="FFFFFF"/>
                </a:solidFill>
                <a:latin typeface="Arial"/>
                <a:ea typeface="Arial"/>
                <a:cs typeface="Arial"/>
                <a:sym typeface="Arial"/>
              </a:rPr>
              <a:t> (Product Manager, Presenter/Marketer)</a:t>
            </a:r>
            <a:endParaRPr sz="1400">
              <a:solidFill>
                <a:srgbClr val="FFFFFF"/>
              </a:solidFill>
              <a:latin typeface="Arial"/>
              <a:ea typeface="Arial"/>
              <a:cs typeface="Arial"/>
              <a:sym typeface="Arial"/>
            </a:endParaRPr>
          </a:p>
          <a:p>
            <a:pPr marL="0" lvl="0" indent="0" algn="l" rtl="0">
              <a:lnSpc>
                <a:spcPct val="100000"/>
              </a:lnSpc>
              <a:spcBef>
                <a:spcPts val="1000"/>
              </a:spcBef>
              <a:spcAft>
                <a:spcPts val="0"/>
              </a:spcAft>
              <a:buClr>
                <a:srgbClr val="000000"/>
              </a:buClr>
              <a:buSzPts val="1100"/>
              <a:buFont typeface="Arial"/>
              <a:buNone/>
            </a:pPr>
            <a:r>
              <a:rPr lang="en" sz="1400" b="1">
                <a:solidFill>
                  <a:srgbClr val="FFFFFF"/>
                </a:solidFill>
                <a:latin typeface="Arial"/>
                <a:ea typeface="Arial"/>
                <a:cs typeface="Arial"/>
                <a:sym typeface="Arial"/>
              </a:rPr>
              <a:t>Zach Jaquet</a:t>
            </a:r>
            <a:r>
              <a:rPr lang="en" sz="1400">
                <a:solidFill>
                  <a:srgbClr val="FFFFFF"/>
                </a:solidFill>
                <a:latin typeface="Arial"/>
                <a:ea typeface="Arial"/>
                <a:cs typeface="Arial"/>
                <a:sym typeface="Arial"/>
              </a:rPr>
              <a:t> (Front-End Developer)</a:t>
            </a:r>
            <a:endParaRPr sz="1400">
              <a:solidFill>
                <a:srgbClr val="FFFFFF"/>
              </a:solidFill>
              <a:latin typeface="Arial"/>
              <a:ea typeface="Arial"/>
              <a:cs typeface="Arial"/>
              <a:sym typeface="Arial"/>
            </a:endParaRPr>
          </a:p>
          <a:p>
            <a:pPr marL="0" lvl="0" indent="0" algn="l" rtl="0">
              <a:lnSpc>
                <a:spcPct val="100000"/>
              </a:lnSpc>
              <a:spcBef>
                <a:spcPts val="1000"/>
              </a:spcBef>
              <a:spcAft>
                <a:spcPts val="0"/>
              </a:spcAft>
              <a:buClr>
                <a:srgbClr val="000000"/>
              </a:buClr>
              <a:buSzPts val="1100"/>
              <a:buFont typeface="Arial"/>
              <a:buNone/>
            </a:pPr>
            <a:r>
              <a:rPr lang="en" sz="1400" b="1">
                <a:solidFill>
                  <a:srgbClr val="FFFFFF"/>
                </a:solidFill>
                <a:latin typeface="Arial"/>
                <a:ea typeface="Arial"/>
                <a:cs typeface="Arial"/>
                <a:sym typeface="Arial"/>
              </a:rPr>
              <a:t>Ben Wang</a:t>
            </a:r>
            <a:r>
              <a:rPr lang="en" sz="1400">
                <a:solidFill>
                  <a:srgbClr val="FFFFFF"/>
                </a:solidFill>
                <a:latin typeface="Arial"/>
                <a:ea typeface="Arial"/>
                <a:cs typeface="Arial"/>
                <a:sym typeface="Arial"/>
              </a:rPr>
              <a:t> (Business Analyst)</a:t>
            </a:r>
            <a:endParaRPr sz="1400">
              <a:solidFill>
                <a:srgbClr val="FFFFFF"/>
              </a:solidFill>
              <a:latin typeface="Arial"/>
              <a:ea typeface="Arial"/>
              <a:cs typeface="Arial"/>
              <a:sym typeface="Arial"/>
            </a:endParaRPr>
          </a:p>
          <a:p>
            <a:pPr marL="0" lvl="0" indent="0" algn="l" rtl="0">
              <a:lnSpc>
                <a:spcPct val="100000"/>
              </a:lnSpc>
              <a:spcBef>
                <a:spcPts val="1000"/>
              </a:spcBef>
              <a:spcAft>
                <a:spcPts val="0"/>
              </a:spcAft>
              <a:buClr>
                <a:srgbClr val="000000"/>
              </a:buClr>
              <a:buSzPts val="1100"/>
              <a:buFont typeface="Arial"/>
              <a:buNone/>
            </a:pPr>
            <a:r>
              <a:rPr lang="en" sz="1400" b="1">
                <a:solidFill>
                  <a:srgbClr val="FFFFFF"/>
                </a:solidFill>
                <a:latin typeface="Arial"/>
                <a:ea typeface="Arial"/>
                <a:cs typeface="Arial"/>
                <a:sym typeface="Arial"/>
              </a:rPr>
              <a:t>Densu Kurian</a:t>
            </a:r>
            <a:r>
              <a:rPr lang="en" sz="1400">
                <a:solidFill>
                  <a:srgbClr val="FFFFFF"/>
                </a:solidFill>
                <a:latin typeface="Arial"/>
                <a:ea typeface="Arial"/>
                <a:cs typeface="Arial"/>
                <a:sym typeface="Arial"/>
              </a:rPr>
              <a:t> (Business Analyst)</a:t>
            </a:r>
            <a:endParaRPr sz="1400">
              <a:solidFill>
                <a:srgbClr val="FFFFFF"/>
              </a:solidFill>
              <a:latin typeface="Arial"/>
              <a:ea typeface="Arial"/>
              <a:cs typeface="Arial"/>
              <a:sym typeface="Arial"/>
            </a:endParaRPr>
          </a:p>
          <a:p>
            <a:pPr marL="0" lvl="0" indent="0" algn="l" rtl="0">
              <a:lnSpc>
                <a:spcPct val="100000"/>
              </a:lnSpc>
              <a:spcBef>
                <a:spcPts val="1000"/>
              </a:spcBef>
              <a:spcAft>
                <a:spcPts val="0"/>
              </a:spcAft>
              <a:buClr>
                <a:srgbClr val="000000"/>
              </a:buClr>
              <a:buSzPts val="1100"/>
              <a:buFont typeface="Arial"/>
              <a:buNone/>
            </a:pPr>
            <a:r>
              <a:rPr lang="en" sz="1400" b="1">
                <a:solidFill>
                  <a:srgbClr val="FFFFFF"/>
                </a:solidFill>
                <a:latin typeface="Arial"/>
                <a:ea typeface="Arial"/>
                <a:cs typeface="Arial"/>
                <a:sym typeface="Arial"/>
              </a:rPr>
              <a:t>William Chanmugam</a:t>
            </a:r>
            <a:r>
              <a:rPr lang="en" sz="1400">
                <a:solidFill>
                  <a:srgbClr val="FFFFFF"/>
                </a:solidFill>
                <a:latin typeface="Arial"/>
                <a:ea typeface="Arial"/>
                <a:cs typeface="Arial"/>
                <a:sym typeface="Arial"/>
              </a:rPr>
              <a:t> (UI Developer)</a:t>
            </a:r>
            <a:endParaRPr sz="1400">
              <a:solidFill>
                <a:srgbClr val="FFFFFF"/>
              </a:solidFill>
              <a:latin typeface="Arial"/>
              <a:ea typeface="Arial"/>
              <a:cs typeface="Arial"/>
              <a:sym typeface="Arial"/>
            </a:endParaRPr>
          </a:p>
          <a:p>
            <a:pPr marL="0" lvl="0" indent="0" algn="l" rtl="0">
              <a:lnSpc>
                <a:spcPct val="100000"/>
              </a:lnSpc>
              <a:spcBef>
                <a:spcPts val="1000"/>
              </a:spcBef>
              <a:spcAft>
                <a:spcPts val="1000"/>
              </a:spcAft>
              <a:buClr>
                <a:srgbClr val="000000"/>
              </a:buClr>
              <a:buSzPts val="1100"/>
              <a:buFont typeface="Arial"/>
              <a:buNone/>
            </a:pPr>
            <a:r>
              <a:rPr lang="en" sz="1400" b="1">
                <a:solidFill>
                  <a:srgbClr val="FFFFFF"/>
                </a:solidFill>
                <a:latin typeface="Arial"/>
                <a:ea typeface="Arial"/>
                <a:cs typeface="Arial"/>
                <a:sym typeface="Arial"/>
              </a:rPr>
              <a:t>Niels Verhoeven</a:t>
            </a:r>
            <a:r>
              <a:rPr lang="en" sz="1400">
                <a:solidFill>
                  <a:srgbClr val="FFFFFF"/>
                </a:solidFill>
                <a:latin typeface="Arial"/>
                <a:ea typeface="Arial"/>
                <a:cs typeface="Arial"/>
                <a:sym typeface="Arial"/>
              </a:rPr>
              <a:t> (Full-Stack Developer)</a:t>
            </a:r>
            <a:endParaRPr sz="1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Overview of Project</a:t>
            </a:r>
            <a:endParaRPr>
              <a:solidFill>
                <a:srgbClr val="FFFFFF"/>
              </a:solidFill>
            </a:endParaRPr>
          </a:p>
        </p:txBody>
      </p:sp>
      <p:sp>
        <p:nvSpPr>
          <p:cNvPr id="290" name="Google Shape;290;p15"/>
          <p:cNvSpPr txBox="1">
            <a:spLocks noGrp="1"/>
          </p:cNvSpPr>
          <p:nvPr>
            <p:ph type="body" idx="1"/>
          </p:nvPr>
        </p:nvSpPr>
        <p:spPr>
          <a:xfrm>
            <a:off x="325250" y="1503600"/>
            <a:ext cx="7030500" cy="2541600"/>
          </a:xfrm>
          <a:prstGeom prst="rect">
            <a:avLst/>
          </a:prstGeom>
        </p:spPr>
        <p:txBody>
          <a:bodyPr spcFirstLastPara="1" wrap="square" lIns="91425" tIns="91425" rIns="91425" bIns="91425" anchor="t" anchorCtr="0">
            <a:noAutofit/>
          </a:bodyPr>
          <a:lstStyle/>
          <a:p>
            <a:pPr marL="457200" lvl="0" indent="-342900" algn="l" rtl="0">
              <a:lnSpc>
                <a:spcPct val="138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College students have a hard time deciding</a:t>
            </a:r>
            <a:endParaRPr sz="1800">
              <a:solidFill>
                <a:srgbClr val="FFFFFF"/>
              </a:solidFill>
              <a:latin typeface="Arial"/>
              <a:ea typeface="Arial"/>
              <a:cs typeface="Arial"/>
              <a:sym typeface="Arial"/>
            </a:endParaRPr>
          </a:p>
          <a:p>
            <a:pPr marL="0" lvl="0" indent="0" algn="l" rtl="0">
              <a:lnSpc>
                <a:spcPct val="138000"/>
              </a:lnSpc>
              <a:spcBef>
                <a:spcPts val="0"/>
              </a:spcBef>
              <a:spcAft>
                <a:spcPts val="0"/>
              </a:spcAft>
              <a:buNone/>
            </a:pPr>
            <a:r>
              <a:rPr lang="en" sz="1800">
                <a:solidFill>
                  <a:srgbClr val="FFFFFF"/>
                </a:solidFill>
                <a:latin typeface="Arial"/>
                <a:ea typeface="Arial"/>
                <a:cs typeface="Arial"/>
                <a:sym typeface="Arial"/>
              </a:rPr>
              <a:t> 	what major and academic programs they want to select. </a:t>
            </a:r>
            <a:endParaRPr sz="1800">
              <a:solidFill>
                <a:srgbClr val="FFFFFF"/>
              </a:solidFill>
              <a:latin typeface="Arial"/>
              <a:ea typeface="Arial"/>
              <a:cs typeface="Arial"/>
              <a:sym typeface="Arial"/>
            </a:endParaRPr>
          </a:p>
          <a:p>
            <a:pPr marL="457200" lvl="0" indent="-342900" algn="l" rtl="0">
              <a:lnSpc>
                <a:spcPct val="138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Using multiple inputs such as interests, desired course load, desired income level, and difficulty, students can be provided with optimal majors and general requirement courses that best fit their preferences. </a:t>
            </a:r>
            <a:endParaRPr sz="1800">
              <a:solidFill>
                <a:srgbClr val="FFFFFF"/>
              </a:solidFill>
              <a:latin typeface="Arial"/>
              <a:ea typeface="Arial"/>
              <a:cs typeface="Arial"/>
              <a:sym typeface="Arial"/>
            </a:endParaRPr>
          </a:p>
          <a:p>
            <a:pPr marL="457200" lvl="0" indent="-342900" algn="l" rtl="0">
              <a:lnSpc>
                <a:spcPct val="138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Students will also be provided with the courses and professors that give them the highest probability of graduating. </a:t>
            </a:r>
            <a:endParaRPr sz="1800">
              <a:solidFill>
                <a:srgbClr val="FFFFFF"/>
              </a:solidFill>
            </a:endParaRPr>
          </a:p>
        </p:txBody>
      </p:sp>
      <p:pic>
        <p:nvPicPr>
          <p:cNvPr id="291" name="Google Shape;291;p15"/>
          <p:cNvPicPr preferRelativeResize="0"/>
          <p:nvPr/>
        </p:nvPicPr>
        <p:blipFill>
          <a:blip r:embed="rId3">
            <a:alphaModFix/>
          </a:blip>
          <a:stretch>
            <a:fillRect/>
          </a:stretch>
        </p:blipFill>
        <p:spPr>
          <a:xfrm>
            <a:off x="6948042" y="507150"/>
            <a:ext cx="1386250" cy="160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Project Sponsor</a:t>
            </a:r>
            <a:endParaRPr>
              <a:solidFill>
                <a:srgbClr val="FFFFFF"/>
              </a:solidFill>
            </a:endParaRPr>
          </a:p>
        </p:txBody>
      </p:sp>
      <p:sp>
        <p:nvSpPr>
          <p:cNvPr id="297" name="Google Shape;297;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400" b="1">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rgbClr val="000000"/>
              </a:buClr>
              <a:buSzPts val="1100"/>
              <a:buFont typeface="Arial"/>
              <a:buNone/>
            </a:pPr>
            <a:r>
              <a:rPr lang="en" sz="1800">
                <a:solidFill>
                  <a:srgbClr val="FFFFFF"/>
                </a:solidFill>
                <a:latin typeface="Arial"/>
                <a:ea typeface="Arial"/>
                <a:cs typeface="Arial"/>
                <a:sym typeface="Arial"/>
              </a:rPr>
              <a:t>Organization: University of Maryland, Baltimore County (UMBC)</a:t>
            </a:r>
            <a:endParaRPr sz="1800">
              <a:solidFill>
                <a:srgbClr val="FFFFFF"/>
              </a:solidFill>
              <a:latin typeface="Arial"/>
              <a:ea typeface="Arial"/>
              <a:cs typeface="Arial"/>
              <a:sym typeface="Arial"/>
            </a:endParaRPr>
          </a:p>
          <a:p>
            <a:pPr marL="0" lvl="0" indent="0" algn="l" rtl="0">
              <a:lnSpc>
                <a:spcPct val="150000"/>
              </a:lnSpc>
              <a:spcBef>
                <a:spcPts val="0"/>
              </a:spcBef>
              <a:spcAft>
                <a:spcPts val="0"/>
              </a:spcAft>
              <a:buClr>
                <a:srgbClr val="000000"/>
              </a:buClr>
              <a:buSzPts val="1100"/>
              <a:buFont typeface="Arial"/>
              <a:buNone/>
            </a:pPr>
            <a:r>
              <a:rPr lang="en" sz="1800">
                <a:solidFill>
                  <a:srgbClr val="FFFFFF"/>
                </a:solidFill>
                <a:latin typeface="Arial"/>
                <a:ea typeface="Arial"/>
                <a:cs typeface="Arial"/>
                <a:sym typeface="Arial"/>
              </a:rPr>
              <a:t>Address: 1000 Hilltop Circle, Baltimore, MD 21250</a:t>
            </a:r>
            <a:endParaRPr sz="1800">
              <a:solidFill>
                <a:srgbClr val="FFFFFF"/>
              </a:solidFill>
              <a:latin typeface="Arial"/>
              <a:ea typeface="Arial"/>
              <a:cs typeface="Arial"/>
              <a:sym typeface="Arial"/>
            </a:endParaRPr>
          </a:p>
          <a:p>
            <a:pPr marL="0" lvl="0" indent="0" algn="l" rtl="0">
              <a:lnSpc>
                <a:spcPct val="150000"/>
              </a:lnSpc>
              <a:spcBef>
                <a:spcPts val="0"/>
              </a:spcBef>
              <a:spcAft>
                <a:spcPts val="0"/>
              </a:spcAft>
              <a:buClr>
                <a:srgbClr val="000000"/>
              </a:buClr>
              <a:buSzPts val="1100"/>
              <a:buFont typeface="Arial"/>
              <a:buNone/>
            </a:pPr>
            <a:r>
              <a:rPr lang="en" sz="1800">
                <a:solidFill>
                  <a:srgbClr val="FFFFFF"/>
                </a:solidFill>
                <a:latin typeface="Arial"/>
                <a:ea typeface="Arial"/>
                <a:cs typeface="Arial"/>
                <a:sym typeface="Arial"/>
              </a:rPr>
              <a:t>Phone: (410) 455-1000</a:t>
            </a:r>
            <a:endParaRPr sz="1800">
              <a:solidFill>
                <a:srgbClr val="FFFFFF"/>
              </a:solidFill>
              <a:latin typeface="Arial"/>
              <a:ea typeface="Arial"/>
              <a:cs typeface="Arial"/>
              <a:sym typeface="Arial"/>
            </a:endParaRPr>
          </a:p>
          <a:p>
            <a:pPr marL="0" lvl="0" indent="0" algn="l" rtl="0">
              <a:lnSpc>
                <a:spcPct val="150000"/>
              </a:lnSpc>
              <a:spcBef>
                <a:spcPts val="0"/>
              </a:spcBef>
              <a:spcAft>
                <a:spcPts val="0"/>
              </a:spcAft>
              <a:buClr>
                <a:srgbClr val="000000"/>
              </a:buClr>
              <a:buSzPts val="1100"/>
              <a:buFont typeface="Arial"/>
              <a:buNone/>
            </a:pPr>
            <a:r>
              <a:rPr lang="en" sz="1800">
                <a:solidFill>
                  <a:srgbClr val="FFFFFF"/>
                </a:solidFill>
                <a:latin typeface="Arial"/>
                <a:ea typeface="Arial"/>
                <a:cs typeface="Arial"/>
                <a:sym typeface="Arial"/>
              </a:rPr>
              <a:t>Email: admissions@umbc.edu</a:t>
            </a:r>
            <a:endParaRPr sz="1800">
              <a:solidFill>
                <a:srgbClr val="FFFFFF"/>
              </a:solidFill>
              <a:latin typeface="Arial"/>
              <a:ea typeface="Arial"/>
              <a:cs typeface="Arial"/>
              <a:sym typeface="Arial"/>
            </a:endParaRPr>
          </a:p>
        </p:txBody>
      </p:sp>
      <p:pic>
        <p:nvPicPr>
          <p:cNvPr id="298" name="Google Shape;298;p16"/>
          <p:cNvPicPr preferRelativeResize="0"/>
          <p:nvPr/>
        </p:nvPicPr>
        <p:blipFill>
          <a:blip r:embed="rId3">
            <a:alphaModFix/>
          </a:blip>
          <a:stretch>
            <a:fillRect/>
          </a:stretch>
        </p:blipFill>
        <p:spPr>
          <a:xfrm>
            <a:off x="5313350" y="541942"/>
            <a:ext cx="2406225" cy="135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1942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Systems Request </a:t>
            </a:r>
            <a:endParaRPr>
              <a:solidFill>
                <a:srgbClr val="FFFFFF"/>
              </a:solidFill>
            </a:endParaRPr>
          </a:p>
        </p:txBody>
      </p:sp>
      <p:sp>
        <p:nvSpPr>
          <p:cNvPr id="304" name="Google Shape;304;p17"/>
          <p:cNvSpPr txBox="1">
            <a:spLocks noGrp="1"/>
          </p:cNvSpPr>
          <p:nvPr>
            <p:ph type="body" idx="1"/>
          </p:nvPr>
        </p:nvSpPr>
        <p:spPr>
          <a:xfrm>
            <a:off x="1303800" y="1270000"/>
            <a:ext cx="7030500" cy="34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solidFill>
                  <a:schemeClr val="lt1"/>
                </a:solidFill>
              </a:rPr>
              <a:t>Business Opportunity</a:t>
            </a:r>
            <a:r>
              <a:rPr lang="en" sz="2400" b="1">
                <a:solidFill>
                  <a:schemeClr val="lt1"/>
                </a:solidFill>
              </a:rPr>
              <a:t>: </a:t>
            </a:r>
            <a:endParaRPr sz="2400" b="1">
              <a:solidFill>
                <a:schemeClr val="lt1"/>
              </a:solidFill>
            </a:endParaRPr>
          </a:p>
          <a:p>
            <a:pPr marL="0" lvl="0" indent="0" algn="l" rtl="0">
              <a:spcBef>
                <a:spcPts val="0"/>
              </a:spcBef>
              <a:spcAft>
                <a:spcPts val="0"/>
              </a:spcAft>
              <a:buNone/>
            </a:pPr>
            <a:r>
              <a:rPr lang="en" sz="2400">
                <a:solidFill>
                  <a:schemeClr val="lt1"/>
                </a:solidFill>
              </a:rPr>
              <a:t>A service/application can be developed that can provide a more personal look into offered majors, course paths, and associated difficulties. It can get a feel for what a student wants and likes about certain programs to allow them to decide for themselves. Providing this type service will be able to take loads of work off of school staff.</a:t>
            </a:r>
            <a:endParaRPr sz="2400">
              <a:solidFill>
                <a:schemeClr val="lt1"/>
              </a:solidFill>
            </a:endParaRPr>
          </a:p>
          <a:p>
            <a:pPr marL="0" lvl="0" indent="0" algn="l" rtl="0">
              <a:spcBef>
                <a:spcPts val="0"/>
              </a:spcBef>
              <a:spcAft>
                <a:spcPts val="0"/>
              </a:spcAft>
              <a:buNone/>
            </a:pPr>
            <a:endParaRPr sz="14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75" y="2023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Systems Request </a:t>
            </a:r>
            <a:endParaRPr>
              <a:solidFill>
                <a:srgbClr val="FFFFFF"/>
              </a:solidFill>
            </a:endParaRPr>
          </a:p>
        </p:txBody>
      </p:sp>
      <p:sp>
        <p:nvSpPr>
          <p:cNvPr id="310" name="Google Shape;310;p18"/>
          <p:cNvSpPr txBox="1">
            <a:spLocks noGrp="1"/>
          </p:cNvSpPr>
          <p:nvPr>
            <p:ph type="body" idx="1"/>
          </p:nvPr>
        </p:nvSpPr>
        <p:spPr>
          <a:xfrm>
            <a:off x="1303875" y="864750"/>
            <a:ext cx="7614600" cy="34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solidFill>
                  <a:schemeClr val="lt1"/>
                </a:solidFill>
              </a:rPr>
              <a:t>Business Objectives</a:t>
            </a:r>
            <a:r>
              <a:rPr lang="en" sz="2400" b="1">
                <a:solidFill>
                  <a:schemeClr val="lt1"/>
                </a:solidFill>
              </a:rPr>
              <a:t>: </a:t>
            </a:r>
            <a:endParaRPr sz="2400" b="1">
              <a:solidFill>
                <a:schemeClr val="lt1"/>
              </a:solidFill>
            </a:endParaRPr>
          </a:p>
          <a:p>
            <a:pPr marL="0" lvl="0" indent="0" algn="l" rtl="0">
              <a:spcBef>
                <a:spcPts val="0"/>
              </a:spcBef>
              <a:spcAft>
                <a:spcPts val="0"/>
              </a:spcAft>
              <a:buNone/>
            </a:pPr>
            <a:r>
              <a:rPr lang="en" sz="2400">
                <a:solidFill>
                  <a:schemeClr val="lt1"/>
                </a:solidFill>
              </a:rPr>
              <a:t>It is the full intention to provide the student with an interactive application that allows the student to ask questions, research, and map out a major/minors that is right for them and also provide them with the direction on how to complete the associated programs. With this application showing which courses would be recommended for the students to select the easiest, yet most rewarding course path.</a:t>
            </a:r>
            <a:endParaRPr sz="2400">
              <a:solidFill>
                <a:schemeClr val="lt1"/>
              </a:solidFill>
            </a:endParaRPr>
          </a:p>
          <a:p>
            <a:pPr marL="0" lvl="0" indent="0" algn="l" rtl="0">
              <a:spcBef>
                <a:spcPts val="0"/>
              </a:spcBef>
              <a:spcAft>
                <a:spcPts val="0"/>
              </a:spcAft>
              <a:buClr>
                <a:srgbClr val="000000"/>
              </a:buClr>
              <a:buSzPts val="1100"/>
              <a:buFont typeface="Arial"/>
              <a:buNone/>
            </a:pP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2103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Systems Request </a:t>
            </a:r>
            <a:endParaRPr>
              <a:solidFill>
                <a:srgbClr val="FFFFFF"/>
              </a:solidFill>
            </a:endParaRPr>
          </a:p>
        </p:txBody>
      </p:sp>
      <p:sp>
        <p:nvSpPr>
          <p:cNvPr id="316" name="Google Shape;316;p19"/>
          <p:cNvSpPr txBox="1">
            <a:spLocks noGrp="1"/>
          </p:cNvSpPr>
          <p:nvPr>
            <p:ph type="body" idx="1"/>
          </p:nvPr>
        </p:nvSpPr>
        <p:spPr>
          <a:xfrm>
            <a:off x="1303800" y="501675"/>
            <a:ext cx="7128000" cy="34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2400" b="1" u="sng">
                <a:solidFill>
                  <a:schemeClr val="lt1"/>
                </a:solidFill>
              </a:rPr>
              <a:t>Background</a:t>
            </a:r>
            <a:r>
              <a:rPr lang="en" sz="2400" b="1">
                <a:solidFill>
                  <a:schemeClr val="lt1"/>
                </a:solidFill>
              </a:rPr>
              <a:t>: </a:t>
            </a:r>
            <a:endParaRPr sz="2400" b="1">
              <a:solidFill>
                <a:schemeClr val="lt1"/>
              </a:solidFill>
            </a:endParaRPr>
          </a:p>
          <a:p>
            <a:pPr marL="0" lvl="0" indent="0" algn="l" rtl="0">
              <a:spcBef>
                <a:spcPts val="0"/>
              </a:spcBef>
              <a:spcAft>
                <a:spcPts val="0"/>
              </a:spcAft>
              <a:buClr>
                <a:srgbClr val="000000"/>
              </a:buClr>
              <a:buSzPts val="1100"/>
              <a:buFont typeface="Arial"/>
              <a:buNone/>
            </a:pPr>
            <a:r>
              <a:rPr lang="en" sz="2400">
                <a:solidFill>
                  <a:schemeClr val="lt1"/>
                </a:solidFill>
              </a:rPr>
              <a:t>Students looking to continue their education into college must decide on a major/minors, selecting course paths in order to graduate in a reasonable timeframe. UMBC Admissions Office provides a service in helping students select those majors and also the course paths. While these services are offered, students also have their motives as to the majors they would consider (interests, potential salary, difficulty, etc.).</a:t>
            </a:r>
            <a:endParaRPr sz="2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971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System Request Cont.</a:t>
            </a:r>
            <a:endParaRPr>
              <a:solidFill>
                <a:srgbClr val="FFFFFF"/>
              </a:solidFill>
            </a:endParaRPr>
          </a:p>
        </p:txBody>
      </p:sp>
      <p:sp>
        <p:nvSpPr>
          <p:cNvPr id="322" name="Google Shape;322;p20"/>
          <p:cNvSpPr txBox="1">
            <a:spLocks noGrp="1"/>
          </p:cNvSpPr>
          <p:nvPr>
            <p:ph type="body" idx="1"/>
          </p:nvPr>
        </p:nvSpPr>
        <p:spPr>
          <a:xfrm>
            <a:off x="1303800" y="732700"/>
            <a:ext cx="7030500" cy="30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chemeClr val="lt1"/>
                </a:solidFill>
              </a:rPr>
              <a:t>Project Sponsor</a:t>
            </a:r>
            <a:r>
              <a:rPr lang="en" sz="1800" b="1">
                <a:solidFill>
                  <a:schemeClr val="lt1"/>
                </a:solidFill>
              </a:rPr>
              <a:t>:</a:t>
            </a:r>
            <a:r>
              <a:rPr lang="en" sz="1800">
                <a:solidFill>
                  <a:schemeClr val="lt1"/>
                </a:solidFill>
              </a:rPr>
              <a:t> UMBC’s systems finance department </a:t>
            </a:r>
            <a:endParaRPr sz="1800">
              <a:solidFill>
                <a:schemeClr val="lt1"/>
              </a:solidFill>
            </a:endParaRPr>
          </a:p>
          <a:p>
            <a:pPr marL="0" lvl="0" indent="0" algn="l" rtl="0">
              <a:spcBef>
                <a:spcPts val="1600"/>
              </a:spcBef>
              <a:spcAft>
                <a:spcPts val="0"/>
              </a:spcAft>
              <a:buNone/>
            </a:pPr>
            <a:r>
              <a:rPr lang="en" sz="1800" b="1" u="sng">
                <a:solidFill>
                  <a:schemeClr val="lt1"/>
                </a:solidFill>
              </a:rPr>
              <a:t>Business need</a:t>
            </a:r>
            <a:r>
              <a:rPr lang="en" sz="1800">
                <a:solidFill>
                  <a:schemeClr val="lt1"/>
                </a:solidFill>
              </a:rPr>
              <a:t>: Increase access to information and give students a resource to see what is best for them</a:t>
            </a:r>
            <a:endParaRPr sz="1800">
              <a:solidFill>
                <a:schemeClr val="lt1"/>
              </a:solidFill>
            </a:endParaRPr>
          </a:p>
          <a:p>
            <a:pPr marL="0" lvl="0" indent="0" algn="l" rtl="0">
              <a:spcBef>
                <a:spcPts val="1600"/>
              </a:spcBef>
              <a:spcAft>
                <a:spcPts val="0"/>
              </a:spcAft>
              <a:buNone/>
            </a:pPr>
            <a:r>
              <a:rPr lang="en" sz="1800" b="1" u="sng">
                <a:solidFill>
                  <a:schemeClr val="lt1"/>
                </a:solidFill>
              </a:rPr>
              <a:t>Business Requirements</a:t>
            </a:r>
            <a:r>
              <a:rPr lang="en" sz="1800">
                <a:solidFill>
                  <a:schemeClr val="lt1"/>
                </a:solidFill>
              </a:rPr>
              <a:t>: Capture student demographics and include search capabilities for each field</a:t>
            </a:r>
            <a:endParaRPr sz="1800">
              <a:solidFill>
                <a:schemeClr val="lt1"/>
              </a:solidFill>
            </a:endParaRPr>
          </a:p>
          <a:p>
            <a:pPr marL="0" lvl="0" indent="0" algn="l" rtl="0">
              <a:spcBef>
                <a:spcPts val="1600"/>
              </a:spcBef>
              <a:spcAft>
                <a:spcPts val="0"/>
              </a:spcAft>
              <a:buNone/>
            </a:pPr>
            <a:r>
              <a:rPr lang="en" sz="1800" b="1" u="sng">
                <a:solidFill>
                  <a:schemeClr val="lt1"/>
                </a:solidFill>
              </a:rPr>
              <a:t>Business Value</a:t>
            </a:r>
            <a:r>
              <a:rPr lang="en" sz="1800">
                <a:solidFill>
                  <a:schemeClr val="lt1"/>
                </a:solidFill>
              </a:rPr>
              <a:t>: Reduction of people switching majors, reduction of “undecided” majors, Increase in graduation rate, decrease in debt of students overall</a:t>
            </a:r>
            <a:endParaRPr sz="1800">
              <a:solidFill>
                <a:schemeClr val="lt1"/>
              </a:solidFill>
            </a:endParaRPr>
          </a:p>
          <a:p>
            <a:pPr marL="0" lvl="0" indent="0" algn="l" rtl="0">
              <a:spcBef>
                <a:spcPts val="1600"/>
              </a:spcBef>
              <a:spcAft>
                <a:spcPts val="0"/>
              </a:spcAft>
              <a:buNone/>
            </a:pPr>
            <a:r>
              <a:rPr lang="en" sz="1800" b="1" u="sng">
                <a:solidFill>
                  <a:schemeClr val="lt1"/>
                </a:solidFill>
              </a:rPr>
              <a:t>Special Issues and Constraints</a:t>
            </a:r>
            <a:r>
              <a:rPr lang="en" sz="1800" b="1">
                <a:solidFill>
                  <a:schemeClr val="lt1"/>
                </a:solidFill>
              </a:rPr>
              <a:t>:</a:t>
            </a:r>
            <a:r>
              <a:rPr lang="en" sz="1800">
                <a:solidFill>
                  <a:schemeClr val="lt1"/>
                </a:solidFill>
              </a:rPr>
              <a:t> Need a lot of stats and information, need to be updated frequently and as per the need of each college or university </a:t>
            </a:r>
            <a:endParaRPr sz="1800">
              <a:solidFill>
                <a:schemeClr val="lt1"/>
              </a:solidFill>
            </a:endParaRPr>
          </a:p>
          <a:p>
            <a:pPr marL="0" lvl="0" indent="0" algn="l" rtl="0">
              <a:spcBef>
                <a:spcPts val="1600"/>
              </a:spcBef>
              <a:spcAft>
                <a:spcPts val="1600"/>
              </a:spcAft>
              <a:buNone/>
            </a:pP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Feasibility Analysis</a:t>
            </a:r>
            <a:endParaRPr>
              <a:solidFill>
                <a:srgbClr val="FFFFFF"/>
              </a:solidFill>
            </a:endParaRPr>
          </a:p>
        </p:txBody>
      </p:sp>
      <p:sp>
        <p:nvSpPr>
          <p:cNvPr id="328" name="Google Shape;328;p21"/>
          <p:cNvSpPr txBox="1">
            <a:spLocks noGrp="1"/>
          </p:cNvSpPr>
          <p:nvPr>
            <p:ph type="body" idx="1"/>
          </p:nvPr>
        </p:nvSpPr>
        <p:spPr>
          <a:xfrm>
            <a:off x="1256175" y="1484825"/>
            <a:ext cx="7030500" cy="30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endParaRPr>
          </a:p>
          <a:p>
            <a:pPr marL="0" lvl="0" indent="0" algn="l" rtl="0">
              <a:spcBef>
                <a:spcPts val="1600"/>
              </a:spcBef>
              <a:spcAft>
                <a:spcPts val="1600"/>
              </a:spcAft>
              <a:buNone/>
            </a:pPr>
            <a:endParaRPr>
              <a:solidFill>
                <a:schemeClr val="lt1"/>
              </a:solidFill>
            </a:endParaRPr>
          </a:p>
        </p:txBody>
      </p:sp>
      <p:pic>
        <p:nvPicPr>
          <p:cNvPr id="329" name="Google Shape;329;p21"/>
          <p:cNvPicPr preferRelativeResize="0"/>
          <p:nvPr/>
        </p:nvPicPr>
        <p:blipFill>
          <a:blip r:embed="rId3">
            <a:alphaModFix/>
          </a:blip>
          <a:stretch>
            <a:fillRect/>
          </a:stretch>
        </p:blipFill>
        <p:spPr>
          <a:xfrm>
            <a:off x="2372518" y="1298650"/>
            <a:ext cx="4797829" cy="33551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576</Words>
  <Application>Microsoft Office PowerPoint</Application>
  <PresentationFormat>On-screen Show (16:9)</PresentationFormat>
  <Paragraphs>70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Maven Pro</vt:lpstr>
      <vt:lpstr>Nunito</vt:lpstr>
      <vt:lpstr>Arial</vt:lpstr>
      <vt:lpstr>Times New Roman</vt:lpstr>
      <vt:lpstr>Momentum</vt:lpstr>
      <vt:lpstr>Academic Pathway Optimization</vt:lpstr>
      <vt:lpstr>Members and Roles</vt:lpstr>
      <vt:lpstr>Overview of Project</vt:lpstr>
      <vt:lpstr>Project Sponsor</vt:lpstr>
      <vt:lpstr>Systems Request </vt:lpstr>
      <vt:lpstr>Systems Request </vt:lpstr>
      <vt:lpstr>Systems Request </vt:lpstr>
      <vt:lpstr>System Request Cont.</vt:lpstr>
      <vt:lpstr>Feasibility Analysis</vt:lpstr>
      <vt:lpstr>Technical Feasibility</vt:lpstr>
      <vt:lpstr>Economic Feasibility </vt:lpstr>
      <vt:lpstr>Development and Operational Cost</vt:lpstr>
      <vt:lpstr>Organizational Feasibility</vt:lpstr>
      <vt:lpstr>Organizational Feasibility</vt:lpstr>
      <vt:lpstr>Organizational Feasibility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Pathway Optimization</dc:title>
  <cp:lastModifiedBy>Paul</cp:lastModifiedBy>
  <cp:revision>1</cp:revision>
  <dcterms:modified xsi:type="dcterms:W3CDTF">2019-02-21T03:10:49Z</dcterms:modified>
</cp:coreProperties>
</file>