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42" r:id="rId5"/>
    <p:sldId id="359" r:id="rId6"/>
    <p:sldId id="382" r:id="rId7"/>
    <p:sldId id="373" r:id="rId8"/>
    <p:sldId id="375" r:id="rId9"/>
    <p:sldId id="383" r:id="rId10"/>
    <p:sldId id="384" r:id="rId11"/>
    <p:sldId id="385" r:id="rId12"/>
    <p:sldId id="386" r:id="rId13"/>
    <p:sldId id="376" r:id="rId14"/>
    <p:sldId id="378" r:id="rId15"/>
    <p:sldId id="388" r:id="rId16"/>
    <p:sldId id="387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80" r:id="rId28"/>
    <p:sldId id="372" r:id="rId29"/>
    <p:sldId id="3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8384D-1AAE-4C48-8681-5C9C7BE5678A}" v="3" dt="2024-07-25T08:25:42.829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4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8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2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8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0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37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71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2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ON412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Understanding Key Network Types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Key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Internet: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Publicly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public usage</a:t>
            </a:r>
          </a:p>
          <a:p>
            <a:r>
              <a:rPr lang="en-US" dirty="0"/>
              <a:t>Intranet: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and restricted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organizational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and controlled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Extranet: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with controlled external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external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and controlled environment</a:t>
            </a:r>
          </a:p>
          <a:p>
            <a:r>
              <a:rPr lang="en-US" dirty="0"/>
              <a:t>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to a specific physical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resource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and controlled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Use Cases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Internet: Public websites, online services,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Intranet: Internal communication, document sharing, employee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Extranet: Partner collaboration, supply chain management, customer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LAN: Home networking, office networking, school networking.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4DF12763-62E7-B5A1-58FD-46BC091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7" y="1275588"/>
            <a:ext cx="4361905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 Local Area Network (LAN)?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6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Local Area Network (LAN)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network that interconnects computers within a limited area such as a residence, school, or office building.</a:t>
            </a:r>
          </a:p>
          <a:p>
            <a:r>
              <a:rPr lang="en-US" dirty="0"/>
              <a:t>Accessibility: Restricted to a specific physical location.</a:t>
            </a:r>
          </a:p>
          <a:p>
            <a:r>
              <a:rPr lang="en-US" dirty="0"/>
              <a:t>Purpose: To enable resource sharing (e.g., files, printers, internet access) among devices within the same area.</a:t>
            </a:r>
          </a:p>
          <a:p>
            <a:r>
              <a:rPr lang="en-US" dirty="0"/>
              <a:t>Examples: Home networks, office networks, school networks.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 Personal Area Network (PAN)?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2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Personal Area Network (PAN)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network for connecting devices within the range of an individual person, typically within a range of 10 meters.</a:t>
            </a:r>
          </a:p>
          <a:p>
            <a:r>
              <a:rPr lang="en-US" dirty="0"/>
              <a:t>Accessibility: Limited to personal devices.</a:t>
            </a:r>
          </a:p>
          <a:p>
            <a:r>
              <a:rPr lang="en-US" dirty="0"/>
              <a:t>Purpose: To connect personal devices such as smartphones, tablets, and laptops.</a:t>
            </a:r>
          </a:p>
          <a:p>
            <a:r>
              <a:rPr lang="en-US" dirty="0"/>
              <a:t>Examples: Bluetooth connections, personal hotspots.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2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 Campus Area Network (CAN)?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7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Campus Area Network (CAN)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network that connects multiple LANs within a limited geographical area, such as a university campus or corporate campus.</a:t>
            </a:r>
          </a:p>
          <a:p>
            <a:r>
              <a:rPr lang="en-US" dirty="0"/>
              <a:t>Accessibility: Restricted to the campus area.</a:t>
            </a:r>
          </a:p>
          <a:p>
            <a:r>
              <a:rPr lang="en-US" dirty="0"/>
              <a:t>Purpose: To connect various departments or buildings within the campus.</a:t>
            </a:r>
          </a:p>
          <a:p>
            <a:r>
              <a:rPr lang="en-US" dirty="0"/>
              <a:t>Examples: University networks, corporate campus networks.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5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 Metropolitan Area Network (MAN)?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0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Metropolitan Area Network (MAN)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network that spans a city or a large campus, connecting multiple LANs.</a:t>
            </a:r>
          </a:p>
          <a:p>
            <a:r>
              <a:rPr lang="en-US" dirty="0"/>
              <a:t>Accessibility: Covers a larger area than a LAN but smaller than a WAN.</a:t>
            </a:r>
          </a:p>
          <a:p>
            <a:r>
              <a:rPr lang="en-US" dirty="0"/>
              <a:t>Purpose: To connect users and resources in a geographic area larger than a LAN.</a:t>
            </a:r>
          </a:p>
          <a:p>
            <a:r>
              <a:rPr lang="en-US" dirty="0"/>
              <a:t>Examples: City-wide networks, cable TV networks.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2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Differentiating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Types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 Wide Area Network (WAN)?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Wide Area Network (WAN)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network that covers a broad area (e.g., any network whose communications links cross metropolitan, regional, or national boundaries).</a:t>
            </a:r>
          </a:p>
          <a:p>
            <a:r>
              <a:rPr lang="en-US" dirty="0"/>
              <a:t>Accessibility: Can span cities, countries, or even continents.</a:t>
            </a:r>
          </a:p>
          <a:p>
            <a:r>
              <a:rPr lang="en-US" dirty="0"/>
              <a:t>Purpose: To connect multiple LANs and MANs.</a:t>
            </a:r>
          </a:p>
          <a:p>
            <a:r>
              <a:rPr lang="en-US" dirty="0"/>
              <a:t>Examples: The Internet, corporate networks spanning multiple locations.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Key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458602" y="2474810"/>
            <a:ext cx="4015098" cy="3528397"/>
          </a:xfrm>
        </p:spPr>
        <p:txBody>
          <a:bodyPr/>
          <a:lstStyle/>
          <a:p>
            <a:r>
              <a:rPr lang="en-US" sz="1400" dirty="0"/>
              <a:t>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Limited to a specific physical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Internal resource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and controlled environment</a:t>
            </a:r>
          </a:p>
          <a:p>
            <a:r>
              <a:rPr lang="en-US" sz="1400" dirty="0"/>
              <a:t>PAN: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small range (up to 10 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 device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and controlled by the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13639" y="2474809"/>
            <a:ext cx="4227332" cy="3528397"/>
          </a:xfrm>
        </p:spPr>
        <p:txBody>
          <a:bodyPr/>
          <a:lstStyle/>
          <a:p>
            <a:r>
              <a:rPr lang="en-US" sz="1400" dirty="0"/>
              <a:t>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Limited to a campus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multiple LANs within the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and controlled environment</a:t>
            </a:r>
          </a:p>
          <a:p>
            <a:r>
              <a:rPr lang="en-US" sz="1400" dirty="0"/>
              <a:t>MAN: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Covers a city or large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multiple 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but requires more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E90B74-C347-CD42-2635-C553CF5B7645}"/>
              </a:ext>
            </a:extLst>
          </p:cNvPr>
          <p:cNvSpPr txBox="1">
            <a:spLocks/>
          </p:cNvSpPr>
          <p:nvPr/>
        </p:nvSpPr>
        <p:spPr>
          <a:xfrm>
            <a:off x="8803260" y="2474808"/>
            <a:ext cx="4227332" cy="3528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Covers large geographical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multiple LANs and 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but complex to manage</a:t>
            </a:r>
          </a:p>
        </p:txBody>
      </p:sp>
    </p:spTree>
    <p:extLst>
      <p:ext uri="{BB962C8B-B14F-4D97-AF65-F5344CB8AC3E}">
        <p14:creationId xmlns:p14="http://schemas.microsoft.com/office/powerpoint/2010/main" val="198707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Use Cases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LAN: Home networking, office networking, school networking.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PAN: Personal device connectivity, Bluetooth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CAN: University networks, corporate campus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MAN: City-wide networks, cable TV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WAN: The Internet, corporate networks spanning multiple locations.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A diagram of different types of circles&#10;&#10;Description automatically generated">
            <a:extLst>
              <a:ext uri="{FF2B5EF4-FFF2-40B4-BE49-F238E27FC236}">
                <a16:creationId xmlns:a16="http://schemas.microsoft.com/office/drawing/2014/main" id="{E6EECC12-049F-6372-004E-8FA0995C7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7" y="1073214"/>
            <a:ext cx="4711572" cy="47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4690027" cy="3427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Internet: Generally less secure; relies on individual users and organizations to implement security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Intranet: More secure; controlled access and internal security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Extranet: Secure but requires careful management of external access.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096000" y="2465388"/>
            <a:ext cx="5153025" cy="34274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LAN: Secure within the physical location; requires proper network security measures.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PAN: Secure but limited to personal control.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CAN: Secure within the campus; requires proper network security measures.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MAN: Secure but requires more management due to larger area.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WAN: Secure but complex to manage due to large geographical coverage.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pPr algn="l"/>
            <a:r>
              <a:rPr lang="en-US" cap="all" spc="300" dirty="0">
                <a:latin typeface="+mj-lt"/>
                <a:cs typeface="Biome Light" panose="020B0303030204020804" pitchFamily="34" charset="0"/>
              </a:rPr>
              <a:t>Summary:</a:t>
            </a:r>
          </a:p>
          <a:p>
            <a:pPr marL="283464" lvl="1" indent="-283464">
              <a:buFont typeface="Wingdings" panose="05000000000000000000" pitchFamily="2" charset="2"/>
              <a:buChar char="Ø"/>
            </a:pPr>
            <a:r>
              <a:rPr lang="en-US" sz="1400" dirty="0">
                <a:cs typeface="Biome" panose="020B0503030204020804" pitchFamily="34" charset="0"/>
              </a:rPr>
              <a:t>We have explored the definitions, purposes, and key differences between the Internet, Intranets, Extranets, and various network types (LAN, PAN, CAN, MAN, WAN).</a:t>
            </a:r>
          </a:p>
          <a:p>
            <a:pPr marL="283464" lvl="1" indent="-283464">
              <a:buFont typeface="Wingdings" panose="05000000000000000000" pitchFamily="2" charset="2"/>
              <a:buChar char="Ø"/>
            </a:pPr>
            <a:r>
              <a:rPr lang="en-US" sz="1400" dirty="0">
                <a:cs typeface="Biome" panose="020B0503030204020804" pitchFamily="34" charset="0"/>
              </a:rPr>
              <a:t>Each network type serves a specific purpose and has unique characteristics that make it suitable for different scenarios.</a:t>
            </a:r>
          </a:p>
          <a:p>
            <a:pPr marL="283464" lvl="1" indent="-283464">
              <a:buFont typeface="Wingdings" panose="05000000000000000000" pitchFamily="2" charset="2"/>
              <a:buChar char="Ø"/>
            </a:pPr>
            <a:r>
              <a:rPr lang="en-US" sz="1400" dirty="0">
                <a:cs typeface="Biome" panose="020B0503030204020804" pitchFamily="34" charset="0"/>
              </a:rPr>
              <a:t>Understanding these differences is crucial for effective network management and ensuring security.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sz="6000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Let's open the floor for any questions you may have…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definitions and purposes of the Internet, Intranets, Extranets, and various network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key differences between these network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Recognize the use cases and security considerations for each network type.</a:t>
            </a:r>
          </a:p>
        </p:txBody>
      </p:sp>
    </p:spTree>
    <p:extLst>
      <p:ext uri="{BB962C8B-B14F-4D97-AF65-F5344CB8AC3E}">
        <p14:creationId xmlns:p14="http://schemas.microsoft.com/office/powerpoint/2010/main" val="133785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the Internet?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the Internet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global network connecting millions of private, public, academic, business, and government networks.</a:t>
            </a:r>
          </a:p>
          <a:p>
            <a:r>
              <a:rPr lang="en-US" dirty="0"/>
              <a:t>Accessibility: Publicly accessible to anyone with an internet connection.</a:t>
            </a:r>
          </a:p>
          <a:p>
            <a:r>
              <a:rPr lang="en-US" dirty="0"/>
              <a:t>Purpose: To share information and resources globally.</a:t>
            </a:r>
          </a:p>
          <a:p>
            <a:r>
              <a:rPr lang="en-US" dirty="0"/>
              <a:t>Examples: Websites, email, social media platforms.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an Intranet?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the Intranet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private network accessible only to an organization’s employees.</a:t>
            </a:r>
          </a:p>
          <a:p>
            <a:r>
              <a:rPr lang="en-US" dirty="0"/>
              <a:t>Accessibility: Restricted to internal users within an organization.</a:t>
            </a:r>
          </a:p>
          <a:p>
            <a:r>
              <a:rPr lang="en-US" dirty="0"/>
              <a:t>Purpose: To share information and resources within the organization.</a:t>
            </a:r>
          </a:p>
          <a:p>
            <a:r>
              <a:rPr lang="en-US" dirty="0"/>
              <a:t>Examples: Internal websites, company portals, HR systems.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an Extranet?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5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Defining the Extranet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A private network that allows controlled access to external users.</a:t>
            </a:r>
          </a:p>
          <a:p>
            <a:r>
              <a:rPr lang="en-US" dirty="0"/>
              <a:t>Accessibility: Accessible to selected external users (e.g., partners, suppliers).</a:t>
            </a:r>
          </a:p>
          <a:p>
            <a:r>
              <a:rPr lang="en-US" dirty="0"/>
              <a:t>Purpose: To share information and collaborate with external stakeholders.</a:t>
            </a:r>
          </a:p>
          <a:p>
            <a:r>
              <a:rPr lang="en-US" dirty="0"/>
              <a:t>Examples: Partner portals, supplier networks, customer extranets.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323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cc861e-c474-4965-8036-62b80a9253c8" xsi:nil="true"/>
    <lcf76f155ced4ddcb4097134ff3c332f xmlns="904dd025-bc05-4597-9509-6fc10e43f7c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9E8BBBDCC2C40B6A35F053ADD9970" ma:contentTypeVersion="14" ma:contentTypeDescription="Create a new document." ma:contentTypeScope="" ma:versionID="049eca41acdf33ddc3b337c6a5daf4c4">
  <xsd:schema xmlns:xsd="http://www.w3.org/2001/XMLSchema" xmlns:xs="http://www.w3.org/2001/XMLSchema" xmlns:p="http://schemas.microsoft.com/office/2006/metadata/properties" xmlns:ns2="904dd025-bc05-4597-9509-6fc10e43f7c1" xmlns:ns3="d8cc861e-c474-4965-8036-62b80a9253c8" targetNamespace="http://schemas.microsoft.com/office/2006/metadata/properties" ma:root="true" ma:fieldsID="744229e075b0cf3a49f012f9de1dca99" ns2:_="" ns3:_="">
    <xsd:import namespace="904dd025-bc05-4597-9509-6fc10e43f7c1"/>
    <xsd:import namespace="d8cc861e-c474-4965-8036-62b80a9253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dd025-bc05-4597-9509-6fc10e43f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8659fb2-b048-4a03-9597-72c8c0ef97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c861e-c474-4965-8036-62b80a9253c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b279332-33dd-4f95-8318-f7aa21cf86e7}" ma:internalName="TaxCatchAll" ma:showField="CatchAllData" ma:web="d8cc861e-c474-4965-8036-62b80a9253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02cae297-af56-4094-bfa8-bd29300052c8"/>
    <ds:schemaRef ds:uri="4cbd64ba-9930-41f5-b4a6-1cedb19f594a"/>
  </ds:schemaRefs>
</ds:datastoreItem>
</file>

<file path=customXml/itemProps3.xml><?xml version="1.0" encoding="utf-8"?>
<ds:datastoreItem xmlns:ds="http://schemas.openxmlformats.org/officeDocument/2006/customXml" ds:itemID="{40B19D16-08E0-42A8-B170-611E22000993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{57D1B4F9-693F-4DD0-8544-F7299CB2F28A}tf11936837_win32</Template>
  <TotalTime>74</TotalTime>
  <Words>1079</Words>
  <Application>Microsoft Office PowerPoint</Application>
  <PresentationFormat>Widescreen</PresentationFormat>
  <Paragraphs>181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Nova</vt:lpstr>
      <vt:lpstr>Biome</vt:lpstr>
      <vt:lpstr>Calibri</vt:lpstr>
      <vt:lpstr>Wingdings</vt:lpstr>
      <vt:lpstr>Custom</vt:lpstr>
      <vt:lpstr>ON412</vt:lpstr>
      <vt:lpstr>Agenda</vt:lpstr>
      <vt:lpstr>Outcomes</vt:lpstr>
      <vt:lpstr>Open question</vt:lpstr>
      <vt:lpstr>Defining the Internet</vt:lpstr>
      <vt:lpstr>Open question</vt:lpstr>
      <vt:lpstr>Defining the Intranet</vt:lpstr>
      <vt:lpstr>Open question</vt:lpstr>
      <vt:lpstr>Defining the Extranet</vt:lpstr>
      <vt:lpstr>Key Differences</vt:lpstr>
      <vt:lpstr>Use Cases</vt:lpstr>
      <vt:lpstr>Open question</vt:lpstr>
      <vt:lpstr>Defining Local Area Network (LAN)</vt:lpstr>
      <vt:lpstr>Open question</vt:lpstr>
      <vt:lpstr>Defining Personal Area Network (PAN)</vt:lpstr>
      <vt:lpstr>Open question</vt:lpstr>
      <vt:lpstr>Defining Campus Area Network (CAN)</vt:lpstr>
      <vt:lpstr>Open question</vt:lpstr>
      <vt:lpstr>Defining Metropolitan Area Network (MAN)</vt:lpstr>
      <vt:lpstr>Open question</vt:lpstr>
      <vt:lpstr>Defining Wide Area Network (WAN)</vt:lpstr>
      <vt:lpstr>Key Differences</vt:lpstr>
      <vt:lpstr>Use Cases</vt:lpstr>
      <vt:lpstr>Security Considerations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Tiaan Bezuidenhout</dc:creator>
  <cp:lastModifiedBy>Tiaan Bezuidenhout</cp:lastModifiedBy>
  <cp:revision>3</cp:revision>
  <dcterms:created xsi:type="dcterms:W3CDTF">2024-07-25T07:45:35Z</dcterms:created>
  <dcterms:modified xsi:type="dcterms:W3CDTF">2024-07-30T07:20:42Z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0x010100A669E8BBBDCC2C40B6A35F053ADD9970</vt:lpwstr>
  </property>
</Properties>
</file>