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8" r:id="rId6"/>
    <p:sldId id="1243" r:id="rId7"/>
    <p:sldId id="1242" r:id="rId8"/>
    <p:sldId id="1245" r:id="rId9"/>
    <p:sldId id="1249" r:id="rId10"/>
    <p:sldId id="1334" r:id="rId11"/>
    <p:sldId id="1335" r:id="rId12"/>
    <p:sldId id="1336" r:id="rId13"/>
    <p:sldId id="1337" r:id="rId14"/>
    <p:sldId id="1339" r:id="rId15"/>
    <p:sldId id="1338" r:id="rId16"/>
    <p:sldId id="1340" r:id="rId17"/>
    <p:sldId id="1341" r:id="rId18"/>
    <p:sldId id="1342" r:id="rId19"/>
    <p:sldId id="1326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8"/>
            <p14:sldId id="1243"/>
            <p14:sldId id="1242"/>
            <p14:sldId id="1245"/>
            <p14:sldId id="1249"/>
            <p14:sldId id="1334"/>
            <p14:sldId id="1335"/>
            <p14:sldId id="1336"/>
            <p14:sldId id="1337"/>
            <p14:sldId id="1339"/>
            <p14:sldId id="1338"/>
            <p14:sldId id="1340"/>
            <p14:sldId id="1341"/>
            <p14:sldId id="1342"/>
            <p14:sldId id="1326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25252"/>
    <a:srgbClr val="0078D7"/>
    <a:srgbClr val="B4009E"/>
    <a:srgbClr val="E3008C"/>
    <a:srgbClr val="107C10"/>
    <a:srgbClr val="004B50"/>
    <a:srgbClr val="D83B01"/>
    <a:srgbClr val="5C005C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5" autoAdjust="0"/>
    <p:restoredTop sz="84514" autoAdjust="0"/>
  </p:normalViewPr>
  <p:slideViewPr>
    <p:cSldViewPr>
      <p:cViewPr varScale="1">
        <p:scale>
          <a:sx n="135" d="100"/>
          <a:sy n="135" d="100"/>
        </p:scale>
        <p:origin x="45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11/23/2016 12:15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11/23/2016 12:15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3EB11B5-CB56-41DC-8ACC-D502B5C632C9}" type="datetime8">
              <a:rPr lang="en-US" smtClean="0"/>
              <a:t>11/23/2016 12:15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D6E7993-B201-49D2-AF87-E638F3459757}" type="datetime8">
              <a:rPr lang="en-US" smtClean="0"/>
              <a:t>11/23/2016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12:43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3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12:43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12:44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9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11/23/2016 12:15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11/23/2016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0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D4CA61E-3907-43A5-AEB3-71CAFB85E482}" type="datetime8">
              <a:rPr lang="en-US" smtClean="0"/>
              <a:t>11/23/2016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D6E7993-B201-49D2-AF87-E638F3459757}" type="datetime8">
              <a:rPr lang="en-US" smtClean="0"/>
              <a:t>11/23/2016 12:15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5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JJ: Adjective</a:t>
            </a:r>
          </a:p>
          <a:p>
            <a:r>
              <a:rPr lang="en-US" dirty="0"/>
              <a:t>RB: Adverb</a:t>
            </a:r>
          </a:p>
          <a:p>
            <a:r>
              <a:rPr lang="en-US" dirty="0"/>
              <a:t>VB: Verb</a:t>
            </a:r>
          </a:p>
          <a:p>
            <a:r>
              <a:rPr lang="en-US" dirty="0"/>
              <a:t>NN</a:t>
            </a:r>
            <a:r>
              <a:rPr lang="en-US"/>
              <a:t>: Noun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3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12:36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0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9B1EC9-7680-4AFF-908F-9D29F2665FCA}" type="datetime8">
              <a:rPr lang="en-US" smtClean="0"/>
              <a:t>11/23/2016 12:42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3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0"/>
            <a:ext cx="12436464" cy="699551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49143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49143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432021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479425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0"/>
            <a:ext cx="12436464" cy="6995511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 bwMode="auto">
          <a:xfrm>
            <a:off x="272986" y="2494588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49458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4323368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/en-us/text-analytics-ap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rd.springer.com/chapter/10.1007%2F978-3-319-18117-2_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Hani Amr</a:t>
            </a:r>
          </a:p>
          <a:p>
            <a:r>
              <a:rPr lang="en-US" dirty="0"/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results</a:t>
            </a:r>
          </a:p>
        </p:txBody>
      </p:sp>
    </p:spTree>
    <p:extLst>
      <p:ext uri="{BB962C8B-B14F-4D97-AF65-F5344CB8AC3E}">
        <p14:creationId xmlns:p14="http://schemas.microsoft.com/office/powerpoint/2010/main" val="16085135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Subjectivity Classifier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162050"/>
            <a:ext cx="72675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Classifier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7" y="1214472"/>
            <a:ext cx="71628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39" y="2259012"/>
            <a:ext cx="9077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4638" y="1135062"/>
            <a:ext cx="11887200" cy="195745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Microsoft Cognitive Services (Text Analytics API):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https://www.microsoft.com/cognitive-services/en-us/text-analytics-api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  <a:latin typeface="Segoe UI Light (Headings)"/>
                <a:sym typeface="Wingdings" panose="05000000000000000000" pitchFamily="2" charset="2"/>
              </a:rPr>
              <a:t>Publication: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  <a:hlinkClick r:id="rId4"/>
              </a:rPr>
              <a:t>http://rd.springer.com/chapter/10.1007%2F978-3-319-18117-2_7</a:t>
            </a:r>
            <a:r>
              <a:rPr lang="en-US" dirty="0">
                <a:sym typeface="Wingdings" panose="05000000000000000000" pitchFamily="2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84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62760"/>
          </a:xfrm>
        </p:spPr>
        <p:txBody>
          <a:bodyPr/>
          <a:lstStyle/>
          <a:p>
            <a:r>
              <a:rPr lang="en-US" dirty="0"/>
              <a:t>Datasets: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Classifiers:</a:t>
            </a:r>
          </a:p>
          <a:p>
            <a:pPr lvl="1"/>
            <a:r>
              <a:rPr lang="en-US" dirty="0"/>
              <a:t>Two-class logistic regression</a:t>
            </a:r>
          </a:p>
          <a:p>
            <a:pPr lvl="1"/>
            <a:endParaRPr lang="en-US" dirty="0"/>
          </a:p>
          <a:p>
            <a:r>
              <a:rPr lang="en-US" dirty="0"/>
              <a:t>Technology:</a:t>
            </a:r>
          </a:p>
          <a:p>
            <a:pPr lvl="1"/>
            <a:r>
              <a:rPr lang="en-US" dirty="0"/>
              <a:t>Azure Machine Learning Studio, R,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14" y="2009929"/>
            <a:ext cx="8877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426578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Cleaning text: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Change negation words (not, cannot, never, etc.) to “not”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Remove numbers, Unicode characters, URLs and stop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Replace more than 2 consecutive characters by only 2 (i.e. </a:t>
            </a:r>
            <a:r>
              <a:rPr lang="en-US" dirty="0" err="1"/>
              <a:t>heeeey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heey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Replace emoticons by their polarity (i.e. :=)  </a:t>
            </a:r>
            <a:r>
              <a:rPr lang="en-US" dirty="0" err="1">
                <a:sym typeface="Wingdings" panose="05000000000000000000" pitchFamily="2" charset="2"/>
              </a:rPr>
              <a:t>positive_emoticon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  <a:latin typeface="Segoe UI Light (Headings)"/>
              </a:rPr>
              <a:t>Stemming using Porter’s algorithm</a:t>
            </a:r>
          </a:p>
          <a:p>
            <a:pPr lvl="1"/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  <a:latin typeface="Segoe UI Light (Headings)"/>
              </a:rPr>
              <a:t>Tokenization using CMU tokenizer</a:t>
            </a:r>
            <a:endParaRPr lang="en-US" sz="3200" dirty="0">
              <a:latin typeface="Segoe UI Light (Headings)"/>
            </a:endParaRPr>
          </a:p>
          <a:p>
            <a:endParaRPr lang="en-US" sz="32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840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approach</a:t>
            </a:r>
            <a:br>
              <a:rPr lang="en-US" dirty="0"/>
            </a:br>
            <a:endParaRPr lang="en-US" sz="40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321" y="2278062"/>
            <a:ext cx="8458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features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288078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N-Grams: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Uni/bigrams using binary word presence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Apply Log Likelihood scoring to select the top 20K </a:t>
            </a:r>
            <a:r>
              <a:rPr lang="en-US" dirty="0" err="1"/>
              <a:t>ngrams</a:t>
            </a:r>
            <a:endParaRPr lang="en-US" dirty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  <a:latin typeface="Segoe UI Light (Headings)"/>
              </a:rPr>
              <a:t>Example:</a:t>
            </a:r>
            <a:endParaRPr lang="en-US" sz="3200" dirty="0">
              <a:latin typeface="Segoe UI Light (Headings)"/>
            </a:endParaRPr>
          </a:p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30215"/>
              </p:ext>
            </p:extLst>
          </p:nvPr>
        </p:nvGraphicFramePr>
        <p:xfrm>
          <a:off x="3650192" y="3421062"/>
          <a:ext cx="513609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>
                  <a:extLst>
                    <a:ext uri="{9D8B030D-6E8A-4147-A177-3AD203B41FA5}">
                      <a16:colId xmlns:a16="http://schemas.microsoft.com/office/drawing/2014/main" val="1560192680"/>
                    </a:ext>
                  </a:extLst>
                </a:gridCol>
                <a:gridCol w="2568046">
                  <a:extLst>
                    <a:ext uri="{9D8B030D-6E8A-4147-A177-3AD203B41FA5}">
                      <a16:colId xmlns:a16="http://schemas.microsoft.com/office/drawing/2014/main" val="26530576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0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235.0607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200.4914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positive_emoticon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167.5600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0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111.5650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0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106.3451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0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7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91.9482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90.7155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</a:t>
            </a:r>
            <a:r>
              <a:rPr lang="en-US" dirty="0"/>
              <a:t>-Features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4638" y="1227844"/>
            <a:ext cx="11887200" cy="5343001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Polar features: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(+/-) POS (JJ, RB, VB, NN)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negation words, positive words, negative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positive and negative emoticons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(+/-) hashtags and capitalized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For POS JJ, RB, VB, NN, sum of polarity scores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Sum of prior polarity for all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  <a:latin typeface="Segoe UI Light (Headings)"/>
              </a:rPr>
              <a:t>Non-polar features:</a:t>
            </a:r>
            <a:endParaRPr lang="en-US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JJ, RB, VB, NN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slangs, Latin alphabets, dictionary words,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hashtags, URLs, mentions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Percentage of capitalized text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Exclamation, capitalized text</a:t>
            </a:r>
          </a:p>
        </p:txBody>
      </p:sp>
    </p:spTree>
    <p:extLst>
      <p:ext uri="{BB962C8B-B14F-4D97-AF65-F5344CB8AC3E}">
        <p14:creationId xmlns:p14="http://schemas.microsoft.com/office/powerpoint/2010/main" val="37741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Specific Word Embedding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4638" y="1021453"/>
            <a:ext cx="11887200" cy="323780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RNN trained on 10M auto-labeled tweets using emoticons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For each tweet, calculate the mean/min/max and generate a feature vector of size 150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Example: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u="sng" dirty="0">
                <a:sym typeface="Wingdings" panose="05000000000000000000" pitchFamily="2" charset="2"/>
              </a:rPr>
              <a:t>Tweet</a:t>
            </a:r>
            <a:r>
              <a:rPr lang="en-US" dirty="0">
                <a:sym typeface="Wingdings" panose="05000000000000000000" pitchFamily="2" charset="2"/>
              </a:rPr>
              <a:t>: good day everyone!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47337"/>
              </p:ext>
            </p:extLst>
          </p:nvPr>
        </p:nvGraphicFramePr>
        <p:xfrm>
          <a:off x="1341437" y="3512502"/>
          <a:ext cx="10363201" cy="15849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12136">
                  <a:extLst>
                    <a:ext uri="{9D8B030D-6E8A-4147-A177-3AD203B41FA5}">
                      <a16:colId xmlns:a16="http://schemas.microsoft.com/office/drawing/2014/main" val="364096664"/>
                    </a:ext>
                  </a:extLst>
                </a:gridCol>
                <a:gridCol w="1145684">
                  <a:extLst>
                    <a:ext uri="{9D8B030D-6E8A-4147-A177-3AD203B41FA5}">
                      <a16:colId xmlns:a16="http://schemas.microsoft.com/office/drawing/2014/main" val="847784016"/>
                    </a:ext>
                  </a:extLst>
                </a:gridCol>
                <a:gridCol w="1062987">
                  <a:extLst>
                    <a:ext uri="{9D8B030D-6E8A-4147-A177-3AD203B41FA5}">
                      <a16:colId xmlns:a16="http://schemas.microsoft.com/office/drawing/2014/main" val="543556514"/>
                    </a:ext>
                  </a:extLst>
                </a:gridCol>
                <a:gridCol w="1156836">
                  <a:extLst>
                    <a:ext uri="{9D8B030D-6E8A-4147-A177-3AD203B41FA5}">
                      <a16:colId xmlns:a16="http://schemas.microsoft.com/office/drawing/2014/main" val="260094555"/>
                    </a:ext>
                  </a:extLst>
                </a:gridCol>
                <a:gridCol w="1150332">
                  <a:extLst>
                    <a:ext uri="{9D8B030D-6E8A-4147-A177-3AD203B41FA5}">
                      <a16:colId xmlns:a16="http://schemas.microsoft.com/office/drawing/2014/main" val="3164533807"/>
                    </a:ext>
                  </a:extLst>
                </a:gridCol>
                <a:gridCol w="1062059">
                  <a:extLst>
                    <a:ext uri="{9D8B030D-6E8A-4147-A177-3AD203B41FA5}">
                      <a16:colId xmlns:a16="http://schemas.microsoft.com/office/drawing/2014/main" val="2525805943"/>
                    </a:ext>
                  </a:extLst>
                </a:gridCol>
                <a:gridCol w="1128959">
                  <a:extLst>
                    <a:ext uri="{9D8B030D-6E8A-4147-A177-3AD203B41FA5}">
                      <a16:colId xmlns:a16="http://schemas.microsoft.com/office/drawing/2014/main" val="1308562038"/>
                    </a:ext>
                  </a:extLst>
                </a:gridCol>
                <a:gridCol w="1119669">
                  <a:extLst>
                    <a:ext uri="{9D8B030D-6E8A-4147-A177-3AD203B41FA5}">
                      <a16:colId xmlns:a16="http://schemas.microsoft.com/office/drawing/2014/main" val="301393610"/>
                    </a:ext>
                  </a:extLst>
                </a:gridCol>
                <a:gridCol w="924539">
                  <a:extLst>
                    <a:ext uri="{9D8B030D-6E8A-4147-A177-3AD203B41FA5}">
                      <a16:colId xmlns:a16="http://schemas.microsoft.com/office/drawing/2014/main" val="2285791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good   </a:t>
                      </a:r>
                      <a:endParaRPr lang="en-US" sz="28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0.1059199</a:t>
                      </a:r>
                      <a:endParaRPr lang="en-US" sz="16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0.5693018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0.813515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1.189322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-2.537077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1.463798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-0.5817627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-1.51455</a:t>
                      </a:r>
                      <a:endParaRPr lang="en-US" sz="16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4941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day</a:t>
                      </a:r>
                      <a:endParaRPr lang="en-US" sz="28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0.06825718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0.754171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-0.4899379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-0.7972742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-1.958613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0.5648658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0.3248749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-1.03408</a:t>
                      </a:r>
                      <a:endParaRPr lang="en-US" sz="16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29991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everyone</a:t>
                      </a:r>
                      <a:endParaRPr lang="en-US" sz="28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-1.861807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1.930682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1.772654</a:t>
                      </a:r>
                      <a:endParaRPr lang="en-US" sz="16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0.3432329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-3.497849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-0.1420933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0.7691697</a:t>
                      </a:r>
                      <a:endParaRPr lang="en-US" sz="160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-0.06457</a:t>
                      </a:r>
                      <a:endParaRPr lang="en-US" sz="1600" dirty="0">
                        <a:solidFill>
                          <a:srgbClr val="525051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6857258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77567"/>
              </p:ext>
            </p:extLst>
          </p:nvPr>
        </p:nvGraphicFramePr>
        <p:xfrm>
          <a:off x="1341436" y="5173662"/>
          <a:ext cx="10363200" cy="15849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26444">
                  <a:extLst>
                    <a:ext uri="{9D8B030D-6E8A-4147-A177-3AD203B41FA5}">
                      <a16:colId xmlns:a16="http://schemas.microsoft.com/office/drawing/2014/main" val="2624040663"/>
                    </a:ext>
                  </a:extLst>
                </a:gridCol>
                <a:gridCol w="1153627">
                  <a:extLst>
                    <a:ext uri="{9D8B030D-6E8A-4147-A177-3AD203B41FA5}">
                      <a16:colId xmlns:a16="http://schemas.microsoft.com/office/drawing/2014/main" val="990906183"/>
                    </a:ext>
                  </a:extLst>
                </a:gridCol>
                <a:gridCol w="1200013">
                  <a:extLst>
                    <a:ext uri="{9D8B030D-6E8A-4147-A177-3AD203B41FA5}">
                      <a16:colId xmlns:a16="http://schemas.microsoft.com/office/drawing/2014/main" val="470611898"/>
                    </a:ext>
                  </a:extLst>
                </a:gridCol>
                <a:gridCol w="1200013">
                  <a:extLst>
                    <a:ext uri="{9D8B030D-6E8A-4147-A177-3AD203B41FA5}">
                      <a16:colId xmlns:a16="http://schemas.microsoft.com/office/drawing/2014/main" val="1920278535"/>
                    </a:ext>
                  </a:extLst>
                </a:gridCol>
                <a:gridCol w="1200013">
                  <a:extLst>
                    <a:ext uri="{9D8B030D-6E8A-4147-A177-3AD203B41FA5}">
                      <a16:colId xmlns:a16="http://schemas.microsoft.com/office/drawing/2014/main" val="1610562406"/>
                    </a:ext>
                  </a:extLst>
                </a:gridCol>
                <a:gridCol w="1153627">
                  <a:extLst>
                    <a:ext uri="{9D8B030D-6E8A-4147-A177-3AD203B41FA5}">
                      <a16:colId xmlns:a16="http://schemas.microsoft.com/office/drawing/2014/main" val="1907366676"/>
                    </a:ext>
                  </a:extLst>
                </a:gridCol>
                <a:gridCol w="1200013">
                  <a:extLst>
                    <a:ext uri="{9D8B030D-6E8A-4147-A177-3AD203B41FA5}">
                      <a16:colId xmlns:a16="http://schemas.microsoft.com/office/drawing/2014/main" val="270493809"/>
                    </a:ext>
                  </a:extLst>
                </a:gridCol>
                <a:gridCol w="1200013">
                  <a:extLst>
                    <a:ext uri="{9D8B030D-6E8A-4147-A177-3AD203B41FA5}">
                      <a16:colId xmlns:a16="http://schemas.microsoft.com/office/drawing/2014/main" val="1697194385"/>
                    </a:ext>
                  </a:extLst>
                </a:gridCol>
                <a:gridCol w="1029437">
                  <a:extLst>
                    <a:ext uri="{9D8B030D-6E8A-4147-A177-3AD203B41FA5}">
                      <a16:colId xmlns:a16="http://schemas.microsoft.com/office/drawing/2014/main" val="1239304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-0.56254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1.084718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0.698744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0.245094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-2.66451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0.628857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0.170761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-0.87107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46910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min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-1.86181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0.569302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-0.48994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-0.79727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-3.49785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-0.14209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-0.58176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-1.51456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133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max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0.10592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1.930682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1.772654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1.189322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-1.95861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1.463798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0.76917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-0.06457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2094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NRC Features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57246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gradFill>
                <a:gsLst>
                  <a:gs pos="2917">
                    <a:schemeClr val="tx2"/>
                  </a:gs>
                  <a:gs pos="30000">
                    <a:schemeClr val="tx2"/>
                  </a:gs>
                </a:gsLst>
                <a:lin ang="5400000" scaled="0"/>
              </a:gradFill>
              <a:latin typeface="Segoe UI (Body)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4638" y="1135062"/>
            <a:ext cx="11887200" cy="595855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Counting features: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All-caps words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Number of occurrences of each POS tag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Number of hashtags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 of elongated words (i.e. </a:t>
            </a:r>
            <a:r>
              <a:rPr lang="en-US" dirty="0" err="1">
                <a:sym typeface="Wingdings" panose="05000000000000000000" pitchFamily="2" charset="2"/>
              </a:rPr>
              <a:t>heey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Number of negated contexts (i.e. I don’t like Arsenal today!)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Presence in the pre-defined clusters (provided by CMU POS tagger)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Punctuation: contiguous sequences of exclamation marks, questions marks or both</a:t>
            </a:r>
          </a:p>
          <a:p>
            <a:pPr lvl="1"/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  <a:latin typeface="Segoe UI Light (Headings)"/>
                <a:sym typeface="Wingdings" panose="05000000000000000000" pitchFamily="2" charset="2"/>
              </a:rPr>
              <a:t>Lexicon features: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Lexicon features for all tokens in the tweet, each POS, hashtags and all-caps. For each token w, calculate the following:</a:t>
            </a:r>
          </a:p>
          <a:p>
            <a:pPr marL="914400" lvl="3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Total count of tokens with score(</a:t>
            </a:r>
            <a:r>
              <a:rPr lang="en-US" dirty="0" err="1">
                <a:sym typeface="Wingdings" panose="05000000000000000000" pitchFamily="2" charset="2"/>
              </a:rPr>
              <a:t>w,p</a:t>
            </a:r>
            <a:r>
              <a:rPr lang="en-US" dirty="0">
                <a:sym typeface="Wingdings" panose="05000000000000000000" pitchFamily="2" charset="2"/>
              </a:rPr>
              <a:t>) &gt; 0</a:t>
            </a:r>
          </a:p>
          <a:p>
            <a:pPr marL="914400" lvl="3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Total score for all tokens</a:t>
            </a:r>
          </a:p>
          <a:p>
            <a:pPr marL="914400" lvl="3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Maximal score among all tokens</a:t>
            </a:r>
          </a:p>
          <a:p>
            <a:pPr marL="914400" lvl="3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Score of the last token where score(</a:t>
            </a:r>
            <a:r>
              <a:rPr lang="en-US" dirty="0" err="1">
                <a:sym typeface="Wingdings" panose="05000000000000000000" pitchFamily="2" charset="2"/>
              </a:rPr>
              <a:t>w,p</a:t>
            </a:r>
            <a:r>
              <a:rPr lang="en-US" dirty="0">
                <a:sym typeface="Wingdings" panose="05000000000000000000" pitchFamily="2" charset="2"/>
              </a:rPr>
              <a:t>) &gt; 0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49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7.potx" id="{E44CDCFF-569A-499A-9940-048498FF8D58}" vid="{A1069A24-B40C-44EC-91E6-4116FFBD0FD8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7.potx" id="{E44CDCFF-569A-499A-9940-048498FF8D58}" vid="{F34E6248-A445-409B-8095-6B02056439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7F4CF9-F78A-44CC-A3DD-BB8B8C121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Brand_template_16-9_Business_BLUE_2016_7</Template>
  <TotalTime>1386</TotalTime>
  <Words>690</Words>
  <Application>Microsoft Office PowerPoint</Application>
  <PresentationFormat>Custom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(Body)</vt:lpstr>
      <vt:lpstr>Segoe UI Light</vt:lpstr>
      <vt:lpstr>Segoe UI Light (Headings)</vt:lpstr>
      <vt:lpstr>Wingdings</vt:lpstr>
      <vt:lpstr>WHITE TEMPLATE</vt:lpstr>
      <vt:lpstr>COLOR TEMPLATE</vt:lpstr>
      <vt:lpstr>Sentiment Analysis Study</vt:lpstr>
      <vt:lpstr>Overview</vt:lpstr>
      <vt:lpstr>Data Preprocessing</vt:lpstr>
      <vt:lpstr>Pipeline approach </vt:lpstr>
      <vt:lpstr>Feature extraction</vt:lpstr>
      <vt:lpstr>Baseline features</vt:lpstr>
      <vt:lpstr>Senti-Features</vt:lpstr>
      <vt:lpstr>Sentiment Specific Word Embedding</vt:lpstr>
      <vt:lpstr>NRC Features</vt:lpstr>
      <vt:lpstr>Experimentation results</vt:lpstr>
      <vt:lpstr>Subjectivity Classifier</vt:lpstr>
      <vt:lpstr>Polarity Classifier</vt:lpstr>
      <vt:lpstr>Ensemble</vt:lpstr>
      <vt:lpstr>Resources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Study</dc:title>
  <dc:subject>&lt;Speech title here&gt;</dc:subject>
  <dc:creator>Hani Amr</dc:creator>
  <cp:keywords/>
  <dc:description>Template: Maryfj_x000d_
Formatting:_x000d_
Audience Type:</dc:description>
  <cp:lastModifiedBy>Hani Amr</cp:lastModifiedBy>
  <cp:revision>11</cp:revision>
  <dcterms:created xsi:type="dcterms:W3CDTF">2016-11-23T12:15:57Z</dcterms:created>
  <dcterms:modified xsi:type="dcterms:W3CDTF">2016-11-24T11:22:54Z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