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Lst>
  <p:sldSz cy="5143500" cx="9144000"/>
  <p:notesSz cx="6858000" cy="9144000"/>
  <p:embeddedFontLst>
    <p:embeddedFont>
      <p:font typeface="Cantata One"/>
      <p:regular r:id="rId54"/>
    </p:embeddedFont>
    <p:embeddedFont>
      <p:font typeface="Old Standard TT"/>
      <p:regular r:id="rId55"/>
      <p:bold r:id="rId56"/>
      <p:italic r:id="rId5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slide" Target="slides/slide47.xml"/><Relationship Id="rId50" Type="http://schemas.openxmlformats.org/officeDocument/2006/relationships/slide" Target="slides/slide46.xml"/><Relationship Id="rId53" Type="http://schemas.openxmlformats.org/officeDocument/2006/relationships/slide" Target="slides/slide49.xml"/><Relationship Id="rId52" Type="http://schemas.openxmlformats.org/officeDocument/2006/relationships/slide" Target="slides/slide48.xml"/><Relationship Id="rId11" Type="http://schemas.openxmlformats.org/officeDocument/2006/relationships/slide" Target="slides/slide7.xml"/><Relationship Id="rId55" Type="http://schemas.openxmlformats.org/officeDocument/2006/relationships/font" Target="fonts/OldStandardTT-regular.fntdata"/><Relationship Id="rId10" Type="http://schemas.openxmlformats.org/officeDocument/2006/relationships/slide" Target="slides/slide6.xml"/><Relationship Id="rId54" Type="http://schemas.openxmlformats.org/officeDocument/2006/relationships/font" Target="fonts/CantataOne-regular.fntdata"/><Relationship Id="rId13" Type="http://schemas.openxmlformats.org/officeDocument/2006/relationships/slide" Target="slides/slide9.xml"/><Relationship Id="rId57" Type="http://schemas.openxmlformats.org/officeDocument/2006/relationships/font" Target="fonts/OldStandardTT-italic.fntdata"/><Relationship Id="rId12" Type="http://schemas.openxmlformats.org/officeDocument/2006/relationships/slide" Target="slides/slide8.xml"/><Relationship Id="rId56" Type="http://schemas.openxmlformats.org/officeDocument/2006/relationships/font" Target="fonts/OldStandardTT-bold.fntdata"/><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3aa9c9ea3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3aa9c9ea3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Great talking to some of you at lunch. I’m Cyd &amp; one of my core practices as a senior UX person is having conversations with designers who want help. Sometimes project help, sometimes career help, sometimes office-politics help. I hear all kinds of stories and one that I hear often is a story of a really strong designer with maybe 5, 10, 12 years of experience, who’s doing great work at a company that doesn’t have very clear development paths for designers, because it’s not the company’s focus. </a:t>
            </a:r>
            <a:r>
              <a:rPr lang="en">
                <a:solidFill>
                  <a:schemeClr val="dk1"/>
                </a:solidFill>
              </a:rPr>
              <a:t>Sometimes they’re the top designer (or maybe the top designer of their discipline) in their company, sometimes they’re the only designer. </a:t>
            </a:r>
            <a:r>
              <a:rPr lang="en"/>
              <a:t>This person is usually taking on a lot of responsibility, &amp; to do their job well and grow, they need to figure out how to do more with design, and how to have more influence. DOES THIS RESONATE?   It’s a career stage where there’s a bend in the path and it’s hard to see around.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45977e8eda_0_2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45977e8eda_0_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very common interview question and one where you won’t do well if you don’t have answers. But not just an interview question - someone will hear something about design and ask. Or someone in your group will want clear guidance on something you’re an expert on. The</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514c86397183c5c6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514c86397183c5c6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 mapped my own here. (describe)</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45977e8eda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45977e8eda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45977e8eda_0_3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45977e8eda_0_3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really important part here, for forming strong, considered opinions, is why. Is it a bad practice? Was it implemented poorly? Was the context not right? How do you think it might work under different conditions.</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45977e8eda_0_4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45977e8eda_0_4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Can you critique a design hero? I’ll pick on Jared, since he already knows I disagree.</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45977e8eda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45977e8eda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You won’t have to stop being a practitioner, but you will almost inevitably find yourself doing less of the easy tasks where you have the highest, most comfortable competence. Because you’re needed for the harder tasks.</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45977e8eda_0_2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45977e8eda_0_2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You’re fluent not just in multiple ways to do something, but in how to make the choice.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45977e8eda_0_2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45977e8eda_0_2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45977e8eda_0_3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45977e8eda_0_3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45977e8eda_0_3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45977e8eda_0_3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45977e8eda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45977e8eda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One of the questions people always ask is “do I have to move to management”.There’s often a lot of worry about stopping being a practitioner and moving to management. </a:t>
            </a:r>
            <a:endParaRPr/>
          </a:p>
          <a:p>
            <a:pPr indent="0" lvl="0" marL="0" rtl="0" algn="l">
              <a:spcBef>
                <a:spcPts val="0"/>
              </a:spcBef>
              <a:spcAft>
                <a:spcPts val="0"/>
              </a:spcAft>
              <a:buNone/>
            </a:pPr>
            <a:r>
              <a:rPr lang="en"/>
              <a:t>-The kind of seniority I’m talking about doesn’t have to mean moving to “management” though it can. </a:t>
            </a:r>
            <a:endParaRPr/>
          </a:p>
          <a:p>
            <a:pPr indent="0" lvl="0" marL="0" rtl="0" algn="l">
              <a:spcBef>
                <a:spcPts val="0"/>
              </a:spcBef>
              <a:spcAft>
                <a:spcPts val="0"/>
              </a:spcAft>
              <a:buNone/>
            </a:pPr>
            <a:r>
              <a:rPr lang="en"/>
              <a:t>-I have a huge personal appreciation for management practice and how important it is to a team, but that’s not what I’m here to talk about today.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-You can also have management responsibilities like hiring and firing and accountability for budget, without being considered senior in the way I’m talking about.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45977e8eda_0_3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45977e8eda_0_3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45977e8eda_0_5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45977e8eda_0_5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45977e8eda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45977e8eda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45977e8eda_0_2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45977e8eda_0_2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I’ve said that, for me, this may be the most meaningful part of my current practice. I’ve been here long enough to think a lot about the kind of design I want to see in the world, and the kind of design field we need to be. This is the way I can help with that.</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45977e8eda_0_4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45977e8eda_0_4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Making choices.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45977e8eda_0_3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45977e8eda_0_3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45977e8eda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45977e8eda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Clr>
                <a:schemeClr val="dk1"/>
              </a:buClr>
              <a:buSzPts val="1100"/>
              <a:buChar char="-"/>
            </a:pPr>
            <a:r>
              <a:rPr lang="en">
                <a:solidFill>
                  <a:schemeClr val="dk1"/>
                </a:solidFill>
              </a:rPr>
              <a:t>While you may be the highest ranked designer or researcher in your organization, no one leads alone.</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45977e8eda_0_2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45977e8eda_0_2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Clr>
                <a:schemeClr val="dk1"/>
              </a:buClr>
              <a:buSzPts val="1100"/>
              <a:buChar char="-"/>
            </a:pPr>
            <a:r>
              <a:rPr lang="en">
                <a:solidFill>
                  <a:schemeClr val="dk1"/>
                </a:solidFill>
              </a:rPr>
              <a:t>While you may be the highest ranked designer or researcher in your organization, no one leads alone.</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45977e8eda_0_4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45977e8eda_0_4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1" marL="914400" rtl="0" algn="l">
              <a:lnSpc>
                <a:spcPct val="115000"/>
              </a:lnSpc>
              <a:spcBef>
                <a:spcPts val="0"/>
              </a:spcBef>
              <a:spcAft>
                <a:spcPts val="0"/>
              </a:spcAft>
              <a:buClr>
                <a:schemeClr val="dk1"/>
              </a:buClr>
              <a:buSzPts val="1100"/>
              <a:buChar char="-"/>
            </a:pPr>
            <a:r>
              <a:rPr lang="en">
                <a:solidFill>
                  <a:schemeClr val="dk1"/>
                </a:solidFill>
              </a:rPr>
              <a:t>IN SHORT: you’ll be co-leading with people from vastly different practice and leadership perspectives</a:t>
            </a:r>
            <a:endParaRPr>
              <a:solidFill>
                <a:schemeClr val="dk1"/>
              </a:solidFill>
            </a:endParaRPr>
          </a:p>
          <a:p>
            <a:pPr indent="-298450" lvl="2" marL="1371600" rtl="0" algn="l">
              <a:lnSpc>
                <a:spcPct val="115000"/>
              </a:lnSpc>
              <a:spcBef>
                <a:spcPts val="0"/>
              </a:spcBef>
              <a:spcAft>
                <a:spcPts val="0"/>
              </a:spcAft>
              <a:buClr>
                <a:schemeClr val="dk1"/>
              </a:buClr>
              <a:buSzPts val="1100"/>
              <a:buChar char="-"/>
            </a:pPr>
            <a:r>
              <a:rPr lang="en">
                <a:solidFill>
                  <a:schemeClr val="dk1"/>
                </a:solidFill>
              </a:rPr>
              <a:t>What’s your responsibility to “your” people, and to design?</a:t>
            </a:r>
            <a:endParaRPr>
              <a:solidFill>
                <a:schemeClr val="dk1"/>
              </a:solidFill>
            </a:endParaRPr>
          </a:p>
          <a:p>
            <a:pPr indent="0" lvl="0" marL="1371600" rtl="0" algn="l">
              <a:lnSpc>
                <a:spcPct val="115000"/>
              </a:lnSpc>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45977e8eda_0_4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45977e8eda_0_4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a:solidFill>
                <a:schemeClr val="dk1"/>
              </a:solidFill>
            </a:endParaRPr>
          </a:p>
          <a:p>
            <a:pPr indent="-298450" lvl="2" marL="1371600" rtl="0" algn="l">
              <a:lnSpc>
                <a:spcPct val="115000"/>
              </a:lnSpc>
              <a:spcBef>
                <a:spcPts val="0"/>
              </a:spcBef>
              <a:spcAft>
                <a:spcPts val="0"/>
              </a:spcAft>
              <a:buClr>
                <a:schemeClr val="dk1"/>
              </a:buClr>
              <a:buSzPts val="1100"/>
              <a:buChar char="-"/>
            </a:pPr>
            <a:r>
              <a:rPr lang="en">
                <a:solidFill>
                  <a:schemeClr val="dk1"/>
                </a:solidFill>
              </a:rPr>
              <a:t>What’s your responsibility to “your” people, and to design?</a:t>
            </a:r>
            <a:endParaRPr>
              <a:solidFill>
                <a:schemeClr val="dk1"/>
              </a:solidFill>
            </a:endParaRPr>
          </a:p>
          <a:p>
            <a:pPr indent="-298450" lvl="2" marL="1371600" rtl="0" algn="l">
              <a:lnSpc>
                <a:spcPct val="115000"/>
              </a:lnSpc>
              <a:spcBef>
                <a:spcPts val="0"/>
              </a:spcBef>
              <a:spcAft>
                <a:spcPts val="0"/>
              </a:spcAft>
              <a:buClr>
                <a:schemeClr val="dk1"/>
              </a:buClr>
              <a:buSzPts val="1100"/>
              <a:buChar char="-"/>
            </a:pPr>
            <a:r>
              <a:rPr lang="en">
                <a:solidFill>
                  <a:schemeClr val="dk1"/>
                </a:solidFill>
              </a:rPr>
              <a:t>The up &amp; down, bi-directional nature of leadership in orgs</a:t>
            </a:r>
            <a:endParaRPr>
              <a:solidFill>
                <a:schemeClr val="dk1"/>
              </a:solidFill>
            </a:endParaRPr>
          </a:p>
          <a:p>
            <a:pPr indent="-298450" lvl="2" marL="1371600" rtl="0" algn="l">
              <a:lnSpc>
                <a:spcPct val="115000"/>
              </a:lnSpc>
              <a:spcBef>
                <a:spcPts val="0"/>
              </a:spcBef>
              <a:spcAft>
                <a:spcPts val="0"/>
              </a:spcAft>
              <a:buClr>
                <a:schemeClr val="dk1"/>
              </a:buClr>
              <a:buSzPts val="1100"/>
              <a:buChar char="-"/>
            </a:pPr>
            <a:r>
              <a:rPr lang="en">
                <a:solidFill>
                  <a:schemeClr val="dk1"/>
                </a:solidFill>
              </a:rPr>
              <a:t>How to advocate for design from a win-win perspective</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45977e8eda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45977e8eda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Because software development, service design...almost everything worth doing - is collaborative these days, there’s no being senior without having a large influence on people. And there’s no getting there without the ability to lead through influence rather than authority.</a:t>
            </a:r>
            <a:endParaRPr/>
          </a:p>
          <a:p>
            <a:pPr indent="-317500" lvl="0" marL="457200" rtl="0" algn="l">
              <a:spcBef>
                <a:spcPts val="0"/>
              </a:spcBef>
              <a:spcAft>
                <a:spcPts val="0"/>
              </a:spcAft>
              <a:buSzPts val="1400"/>
              <a:buChar char="-"/>
            </a:pPr>
            <a:r>
              <a:rPr lang="en"/>
              <a:t>The biggest things you can influence as a designer is what design tasks your group takes on and how you accomplish them, and how you relate to collaborators outside the design team. There are very few companies where design is assumed - we’re always representing it.</a:t>
            </a:r>
            <a:endParaRPr/>
          </a:p>
          <a:p>
            <a:pPr indent="-317500" lvl="0" marL="457200" rtl="0" algn="l">
              <a:spcBef>
                <a:spcPts val="0"/>
              </a:spcBef>
              <a:spcAft>
                <a:spcPts val="0"/>
              </a:spcAft>
              <a:buSzPts val="1400"/>
              <a:buChar char="-"/>
            </a:pPr>
            <a:r>
              <a:rPr lang="en"/>
              <a:t>If your company is interested enough in design, they may want to show you off to the world to prove their strength or to recruit.</a:t>
            </a:r>
            <a:endParaRPr/>
          </a:p>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45977e8eda_0_3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7" name="Google Shape;367;g45977e8eda_0_3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45977e8eda_0_6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45977e8eda_0_6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45977e8eda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9" name="Google Shape;379;g45977e8eda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45977e8eda_0_2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45977e8eda_0_2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Communities of practice...</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g45977e8eda_0_3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1" name="Google Shape;391;g45977e8eda_0_3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g45977e8eda_0_3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8" name="Google Shape;408;g45977e8eda_0_3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g45977e8eda_0_3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0" name="Google Shape;430;g45977e8eda_0_3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g45977e8eda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6" name="Google Shape;436;g45977e8eda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one is a little bit scary, and I want to proceed with the acknowledgement that being public isn’t always safe for everyone. Our industry strongly favors it though. And there are options that are public in different ways.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g45977e8eda_0_2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2" name="Google Shape;442;g45977e8eda_0_2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g45977e8eda_0_3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9" name="Google Shape;449;g45977e8eda_0_3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Clr>
                <a:schemeClr val="dk1"/>
              </a:buClr>
              <a:buSzPts val="1100"/>
              <a:buChar char="-"/>
            </a:pPr>
            <a:r>
              <a:rPr lang="en">
                <a:solidFill>
                  <a:schemeClr val="dk1"/>
                </a:solidFill>
              </a:rPr>
              <a:t>This signals a lot of things in communicating about my level and interests, and whether “the” (some) community regards me as an expert about some things. </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Every speaker on the program has this (check) &amp; it’s a larger or smaller part of their work depending on their specific goals (I speak relatively little compared to the other folks you’re seeing today) “I’m a relatively junior speaker”?</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I’ll be honest, I don’t particularly like that this is close to required for serious design seniority (and I know a few people who manage not to do it, so it’s not absolute) but if it’s going to be required, I want to see a greater range of people doing it than we have now</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(as I said, that’s one reason I mentor at this level)</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45977e8eda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45977e8eda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 someone who has made it over the hump into that senior status, I have to say it’s awfully nice. Impt: you can get another job.</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 name="Shape 453"/>
        <p:cNvGrpSpPr/>
        <p:nvPr/>
      </p:nvGrpSpPr>
      <p:grpSpPr>
        <a:xfrm>
          <a:off x="0" y="0"/>
          <a:ext cx="0" cy="0"/>
          <a:chOff x="0" y="0"/>
          <a:chExt cx="0" cy="0"/>
        </a:xfrm>
      </p:grpSpPr>
      <p:sp>
        <p:nvSpPr>
          <p:cNvPr id="454" name="Google Shape;454;g45977e8eda_0_4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5" name="Google Shape;455;g45977e8eda_0_4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is not just for the purpose of possibly leaving your job. This is for perspective checks.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5" name="Shape 525"/>
        <p:cNvGrpSpPr/>
        <p:nvPr/>
      </p:nvGrpSpPr>
      <p:grpSpPr>
        <a:xfrm>
          <a:off x="0" y="0"/>
          <a:ext cx="0" cy="0"/>
          <a:chOff x="0" y="0"/>
          <a:chExt cx="0" cy="0"/>
        </a:xfrm>
      </p:grpSpPr>
      <p:sp>
        <p:nvSpPr>
          <p:cNvPr id="526" name="Google Shape;526;g45977e8eda_0_5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7" name="Google Shape;527;g45977e8eda_0_5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2" name="Shape 552"/>
        <p:cNvGrpSpPr/>
        <p:nvPr/>
      </p:nvGrpSpPr>
      <p:grpSpPr>
        <a:xfrm>
          <a:off x="0" y="0"/>
          <a:ext cx="0" cy="0"/>
          <a:chOff x="0" y="0"/>
          <a:chExt cx="0" cy="0"/>
        </a:xfrm>
      </p:grpSpPr>
      <p:sp>
        <p:nvSpPr>
          <p:cNvPr id="553" name="Google Shape;553;g45977e8eda_0_3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4" name="Google Shape;554;g45977e8eda_0_3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8" name="Shape 558"/>
        <p:cNvGrpSpPr/>
        <p:nvPr/>
      </p:nvGrpSpPr>
      <p:grpSpPr>
        <a:xfrm>
          <a:off x="0" y="0"/>
          <a:ext cx="0" cy="0"/>
          <a:chOff x="0" y="0"/>
          <a:chExt cx="0" cy="0"/>
        </a:xfrm>
      </p:grpSpPr>
      <p:sp>
        <p:nvSpPr>
          <p:cNvPr id="559" name="Google Shape;559;g45977e8eda_0_5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0" name="Google Shape;560;g45977e8eda_0_5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this is all a lot. It’s not intended to be a 2 week process, of course, but it can seem like it’s hard to make time to do this growth work while doing your job. So I’d like to conclude with a few steps you could take in the very near future.</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4" name="Shape 564"/>
        <p:cNvGrpSpPr/>
        <p:nvPr/>
      </p:nvGrpSpPr>
      <p:grpSpPr>
        <a:xfrm>
          <a:off x="0" y="0"/>
          <a:ext cx="0" cy="0"/>
          <a:chOff x="0" y="0"/>
          <a:chExt cx="0" cy="0"/>
        </a:xfrm>
      </p:grpSpPr>
      <p:sp>
        <p:nvSpPr>
          <p:cNvPr id="565" name="Google Shape;565;g45977e8eda_0_5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6" name="Google Shape;566;g45977e8eda_0_5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Last line: no one leads alone, no one advances alone. It could be your boss, if they have the power and you have a good relationship.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0" name="Shape 570"/>
        <p:cNvGrpSpPr/>
        <p:nvPr/>
      </p:nvGrpSpPr>
      <p:grpSpPr>
        <a:xfrm>
          <a:off x="0" y="0"/>
          <a:ext cx="0" cy="0"/>
          <a:chOff x="0" y="0"/>
          <a:chExt cx="0" cy="0"/>
        </a:xfrm>
      </p:grpSpPr>
      <p:sp>
        <p:nvSpPr>
          <p:cNvPr id="571" name="Google Shape;571;g45977e8eda_0_6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2" name="Google Shape;572;g45977e8eda_0_6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6" name="Shape 576"/>
        <p:cNvGrpSpPr/>
        <p:nvPr/>
      </p:nvGrpSpPr>
      <p:grpSpPr>
        <a:xfrm>
          <a:off x="0" y="0"/>
          <a:ext cx="0" cy="0"/>
          <a:chOff x="0" y="0"/>
          <a:chExt cx="0" cy="0"/>
        </a:xfrm>
      </p:grpSpPr>
      <p:sp>
        <p:nvSpPr>
          <p:cNvPr id="577" name="Google Shape;577;g45977e8eda_0_6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8" name="Google Shape;578;g45977e8eda_0_6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path, or one path, through to the greater impact and freedom looks like leveling up this set of capabilities. None of them are technical design, but you’ll need them to do technical design at the next level(?)</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8" name="Shape 588"/>
        <p:cNvGrpSpPr/>
        <p:nvPr/>
      </p:nvGrpSpPr>
      <p:grpSpPr>
        <a:xfrm>
          <a:off x="0" y="0"/>
          <a:ext cx="0" cy="0"/>
          <a:chOff x="0" y="0"/>
          <a:chExt cx="0" cy="0"/>
        </a:xfrm>
      </p:grpSpPr>
      <p:sp>
        <p:nvSpPr>
          <p:cNvPr id="589" name="Google Shape;589;g45977e8eda_0_3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0" name="Google Shape;590;g45977e8eda_0_3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Regardless of your specific skillset, everybody wants to hire this kind of person, everybody wants to work with this kind of person, everybody is glad to listen and dialog with this kind of person. You’ll have a bigger impact, and more freedom.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4" name="Shape 594"/>
        <p:cNvGrpSpPr/>
        <p:nvPr/>
      </p:nvGrpSpPr>
      <p:grpSpPr>
        <a:xfrm>
          <a:off x="0" y="0"/>
          <a:ext cx="0" cy="0"/>
          <a:chOff x="0" y="0"/>
          <a:chExt cx="0" cy="0"/>
        </a:xfrm>
      </p:grpSpPr>
      <p:sp>
        <p:nvSpPr>
          <p:cNvPr id="595" name="Google Shape;595;g45977e8eda_0_3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6" name="Google Shape;596;g45977e8eda_0_3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0" name="Shape 600"/>
        <p:cNvGrpSpPr/>
        <p:nvPr/>
      </p:nvGrpSpPr>
      <p:grpSpPr>
        <a:xfrm>
          <a:off x="0" y="0"/>
          <a:ext cx="0" cy="0"/>
          <a:chOff x="0" y="0"/>
          <a:chExt cx="0" cy="0"/>
        </a:xfrm>
      </p:grpSpPr>
      <p:sp>
        <p:nvSpPr>
          <p:cNvPr id="601" name="Google Shape;601;g45977e8eda_0_2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2" name="Google Shape;602;g45977e8eda_0_2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45977e8eda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45977e8eda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It doesn’t happen automatically - while the steps are pretty clear in the beginning of a career there’s no switch at 8 years or 12, or after X amount of time as an individual contributor, or after some particular achievement.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45977e8eda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45977e8eda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There’s a way through, it’s just that the path takes a little bend. You already know that you’re not alone; let’s talk about how to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45977e8eda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45977e8eda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Part of the difficulty is that you can have all the capabilities needed for these roles, but in order to get them, the capabilities have to be obvious to others, usually people in power.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45977e8ed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45977e8ed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Sometimes at earlier stages where you have less power, it can be dangerous to be opinionated.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45977e8eda_0_1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45977e8eda_0_1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 name="Google Shape;11;p2"/>
          <p:cNvCxnSpPr/>
          <p:nvPr/>
        </p:nvCxnSpPr>
        <p:spPr>
          <a:xfrm>
            <a:off x="641934" y="3597500"/>
            <a:ext cx="390300" cy="0"/>
          </a:xfrm>
          <a:prstGeom prst="straightConnector1">
            <a:avLst/>
          </a:prstGeom>
          <a:noFill/>
          <a:ln cap="flat" cmpd="sng" w="28575">
            <a:solidFill>
              <a:schemeClr val="accent1"/>
            </a:solidFill>
            <a:prstDash val="solid"/>
            <a:round/>
            <a:headEnd len="sm" w="sm" type="none"/>
            <a:tailEnd len="sm" w="sm" type="none"/>
          </a:ln>
        </p:spPr>
      </p:cxnSp>
      <p:sp>
        <p:nvSpPr>
          <p:cNvPr id="12" name="Google Shape;12;p2"/>
          <p:cNvSpPr txBox="1"/>
          <p:nvPr>
            <p:ph type="ctrTitle"/>
          </p:nvPr>
        </p:nvSpPr>
        <p:spPr>
          <a:xfrm>
            <a:off x="512700" y="1893300"/>
            <a:ext cx="8118600" cy="1522800"/>
          </a:xfrm>
          <a:prstGeom prst="rect">
            <a:avLst/>
          </a:prstGeom>
        </p:spPr>
        <p:txBody>
          <a:bodyPr anchorCtr="0" anchor="b" bIns="91425" lIns="91425" spcFirstLastPara="1" rIns="91425" wrap="square" tIns="91425">
            <a:noAutofit/>
          </a:bodyPr>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p:txBody>
      </p:sp>
      <p:sp>
        <p:nvSpPr>
          <p:cNvPr id="13" name="Google Shape;13;p2"/>
          <p:cNvSpPr txBox="1"/>
          <p:nvPr>
            <p:ph idx="1" type="subTitle"/>
          </p:nvPr>
        </p:nvSpPr>
        <p:spPr>
          <a:xfrm>
            <a:off x="512700" y="3840639"/>
            <a:ext cx="8118600" cy="7875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039650"/>
            <a:ext cx="8520600" cy="2106300"/>
          </a:xfrm>
          <a:prstGeom prst="rect">
            <a:avLst/>
          </a:prstGeom>
        </p:spPr>
        <p:txBody>
          <a:bodyPr anchorCtr="0" anchor="b" bIns="91425" lIns="91425" spcFirstLastPara="1" rIns="91425" wrap="square" tIns="91425">
            <a:no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1"/>
        </a:solidFill>
      </p:bgPr>
    </p:bg>
    <p:spTree>
      <p:nvGrpSpPr>
        <p:cNvPr id="15" name="Shape 15"/>
        <p:cNvGrpSpPr/>
        <p:nvPr/>
      </p:nvGrpSpPr>
      <p:grpSpPr>
        <a:xfrm>
          <a:off x="0" y="0"/>
          <a:ext cx="0" cy="0"/>
          <a:chOff x="0" y="0"/>
          <a:chExt cx="0" cy="0"/>
        </a:xfrm>
      </p:grpSpPr>
      <p:sp>
        <p:nvSpPr>
          <p:cNvPr id="16" name="Google Shape;16;p3"/>
          <p:cNvSpPr txBox="1"/>
          <p:nvPr>
            <p:ph type="title"/>
          </p:nvPr>
        </p:nvSpPr>
        <p:spPr>
          <a:xfrm>
            <a:off x="512700" y="1893300"/>
            <a:ext cx="8118600" cy="1522800"/>
          </a:xfrm>
          <a:prstGeom prst="rect">
            <a:avLst/>
          </a:prstGeom>
        </p:spPr>
        <p:txBody>
          <a:bodyPr anchorCtr="0" anchor="b" bIns="91425" lIns="91425" spcFirstLastPara="1" rIns="91425" wrap="square" tIns="91425">
            <a:noAutofit/>
          </a:bodyPr>
          <a:lstStyle>
            <a:lvl1pPr lvl="0">
              <a:spcBef>
                <a:spcPts val="0"/>
              </a:spcBef>
              <a:spcAft>
                <a:spcPts val="0"/>
              </a:spcAft>
              <a:buClr>
                <a:srgbClr val="000000"/>
              </a:buClr>
              <a:buSzPts val="6000"/>
              <a:buNone/>
              <a:defRPr sz="6000">
                <a:solidFill>
                  <a:srgbClr val="000000"/>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cxnSp>
        <p:nvCxnSpPr>
          <p:cNvPr id="18" name="Google Shape;18;p3"/>
          <p:cNvCxnSpPr/>
          <p:nvPr/>
        </p:nvCxnSpPr>
        <p:spPr>
          <a:xfrm>
            <a:off x="641934" y="3597500"/>
            <a:ext cx="390300" cy="0"/>
          </a:xfrm>
          <a:prstGeom prst="straightConnector1">
            <a:avLst/>
          </a:prstGeom>
          <a:noFill/>
          <a:ln cap="flat" cmpd="sng" w="28575">
            <a:solidFill>
              <a:srgbClr val="A0147B"/>
            </a:solidFill>
            <a:prstDash val="solid"/>
            <a:round/>
            <a:headEnd len="sm" w="sm" type="none"/>
            <a:tailEnd len="sm" w="sm" type="none"/>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292625"/>
            <a:ext cx="8520600" cy="6132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71675"/>
            <a:ext cx="3999900" cy="3397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71675"/>
            <a:ext cx="3999900" cy="3397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rgbClr val="3C78D8"/>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3735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accent1"/>
              </a:buClr>
              <a:buSzPts val="5400"/>
              <a:buFont typeface="Cantata One"/>
              <a:buNone/>
              <a:defRPr sz="5400">
                <a:solidFill>
                  <a:schemeClr val="accent1"/>
                </a:solidFill>
                <a:latin typeface="Cantata One"/>
                <a:ea typeface="Cantata One"/>
                <a:cs typeface="Cantata One"/>
                <a:sym typeface="Cantata One"/>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p:txBody>
      </p:sp>
      <p:sp>
        <p:nvSpPr>
          <p:cNvPr id="38" name="Google Shape;38;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686400" cy="0"/>
          </a:xfrm>
          <a:prstGeom prst="straightConnector1">
            <a:avLst/>
          </a:prstGeom>
          <a:noFill/>
          <a:ln cap="flat" cmpd="sng" w="19050">
            <a:solidFill>
              <a:schemeClr val="lt2"/>
            </a:solidFill>
            <a:prstDash val="solid"/>
            <a:round/>
            <a:headEnd len="sm" w="sm" type="none"/>
            <a:tailEnd len="sm" w="sm" type="none"/>
          </a:ln>
        </p:spPr>
      </p:cxnSp>
      <p:sp>
        <p:nvSpPr>
          <p:cNvPr id="42" name="Google Shape;42;p9"/>
          <p:cNvSpPr txBox="1"/>
          <p:nvPr>
            <p:ph type="title"/>
          </p:nvPr>
        </p:nvSpPr>
        <p:spPr>
          <a:xfrm>
            <a:off x="265500" y="1382350"/>
            <a:ext cx="4045200" cy="13332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p:txBody>
      </p:sp>
      <p:sp>
        <p:nvSpPr>
          <p:cNvPr id="43" name="Google Shape;43;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accent1"/>
              </a:buClr>
              <a:buSzPts val="1800"/>
              <a:buChar char="●"/>
              <a:defRPr>
                <a:solidFill>
                  <a:schemeClr val="accent1"/>
                </a:solidFill>
              </a:defRPr>
            </a:lvl1pPr>
            <a:lvl2pPr indent="-317500" lvl="1" marL="914400">
              <a:spcBef>
                <a:spcPts val="1600"/>
              </a:spcBef>
              <a:spcAft>
                <a:spcPts val="0"/>
              </a:spcAft>
              <a:buClr>
                <a:schemeClr val="accent1"/>
              </a:buClr>
              <a:buSzPts val="1400"/>
              <a:buChar char="○"/>
              <a:defRPr>
                <a:solidFill>
                  <a:schemeClr val="accent1"/>
                </a:solidFill>
              </a:defRPr>
            </a:lvl2pPr>
            <a:lvl3pPr indent="-317500" lvl="2" marL="1371600">
              <a:spcBef>
                <a:spcPts val="1600"/>
              </a:spcBef>
              <a:spcAft>
                <a:spcPts val="0"/>
              </a:spcAft>
              <a:buClr>
                <a:schemeClr val="accent1"/>
              </a:buClr>
              <a:buSzPts val="1400"/>
              <a:buChar char="■"/>
              <a:defRPr>
                <a:solidFill>
                  <a:schemeClr val="accent1"/>
                </a:solidFill>
              </a:defRPr>
            </a:lvl3pPr>
            <a:lvl4pPr indent="-317500" lvl="3" marL="1828800">
              <a:spcBef>
                <a:spcPts val="1600"/>
              </a:spcBef>
              <a:spcAft>
                <a:spcPts val="0"/>
              </a:spcAft>
              <a:buClr>
                <a:schemeClr val="accent1"/>
              </a:buClr>
              <a:buSzPts val="1400"/>
              <a:buChar char="●"/>
              <a:defRPr>
                <a:solidFill>
                  <a:schemeClr val="accent1"/>
                </a:solidFill>
              </a:defRPr>
            </a:lvl4pPr>
            <a:lvl5pPr indent="-317500" lvl="4" marL="2286000">
              <a:spcBef>
                <a:spcPts val="1600"/>
              </a:spcBef>
              <a:spcAft>
                <a:spcPts val="0"/>
              </a:spcAft>
              <a:buClr>
                <a:schemeClr val="accent1"/>
              </a:buClr>
              <a:buSzPts val="1400"/>
              <a:buChar char="○"/>
              <a:defRPr>
                <a:solidFill>
                  <a:schemeClr val="accent1"/>
                </a:solidFill>
              </a:defRPr>
            </a:lvl5pPr>
            <a:lvl6pPr indent="-317500" lvl="5" marL="2743200">
              <a:spcBef>
                <a:spcPts val="1600"/>
              </a:spcBef>
              <a:spcAft>
                <a:spcPts val="0"/>
              </a:spcAft>
              <a:buClr>
                <a:schemeClr val="accent1"/>
              </a:buClr>
              <a:buSzPts val="1400"/>
              <a:buChar char="■"/>
              <a:defRPr>
                <a:solidFill>
                  <a:schemeClr val="accent1"/>
                </a:solidFill>
              </a:defRPr>
            </a:lvl6pPr>
            <a:lvl7pPr indent="-317500" lvl="6" marL="3200400">
              <a:spcBef>
                <a:spcPts val="1600"/>
              </a:spcBef>
              <a:spcAft>
                <a:spcPts val="0"/>
              </a:spcAft>
              <a:buClr>
                <a:schemeClr val="accent1"/>
              </a:buClr>
              <a:buSzPts val="1400"/>
              <a:buChar char="●"/>
              <a:defRPr>
                <a:solidFill>
                  <a:schemeClr val="accent1"/>
                </a:solidFill>
              </a:defRPr>
            </a:lvl7pPr>
            <a:lvl8pPr indent="-317500" lvl="7" marL="3657600">
              <a:spcBef>
                <a:spcPts val="1600"/>
              </a:spcBef>
              <a:spcAft>
                <a:spcPts val="0"/>
              </a:spcAft>
              <a:buClr>
                <a:schemeClr val="accent1"/>
              </a:buClr>
              <a:buSzPts val="1400"/>
              <a:buChar char="○"/>
              <a:defRPr>
                <a:solidFill>
                  <a:schemeClr val="accent1"/>
                </a:solidFill>
              </a:defRPr>
            </a:lvl8pPr>
            <a:lvl9pPr indent="-317500" lvl="8" marL="4114800">
              <a:spcBef>
                <a:spcPts val="1600"/>
              </a:spcBef>
              <a:spcAft>
                <a:spcPts val="1600"/>
              </a:spcAft>
              <a:buClr>
                <a:schemeClr val="accent1"/>
              </a:buClr>
              <a:buSzPts val="1400"/>
              <a:buChar char="■"/>
              <a:defRPr>
                <a:solidFill>
                  <a:schemeClr val="accent1"/>
                </a:solidFill>
              </a:defRPr>
            </a:lvl9pPr>
          </a:lstStyle>
          <a:p/>
        </p:txBody>
      </p:sp>
      <p:sp>
        <p:nvSpPr>
          <p:cNvPr id="45" name="Google Shape;45;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8" name="Google Shape;48;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perback">
    <p:bg>
      <p:bgPr>
        <a:solidFill>
          <a:schemeClr val="accen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Cantata One"/>
              <a:buNone/>
              <a:defRPr sz="3000">
                <a:solidFill>
                  <a:schemeClr val="dk1"/>
                </a:solidFill>
                <a:latin typeface="Cantata One"/>
                <a:ea typeface="Cantata One"/>
                <a:cs typeface="Cantata One"/>
                <a:sym typeface="Cantata One"/>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p:txBody>
      </p:sp>
      <p:sp>
        <p:nvSpPr>
          <p:cNvPr id="7" name="Google Shape;7;p1"/>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Cantata One"/>
              <a:buChar char="●"/>
              <a:defRPr sz="1800">
                <a:solidFill>
                  <a:schemeClr val="dk1"/>
                </a:solidFill>
                <a:latin typeface="Cantata One"/>
                <a:ea typeface="Cantata One"/>
                <a:cs typeface="Cantata One"/>
                <a:sym typeface="Cantata One"/>
              </a:defRPr>
            </a:lvl1pPr>
            <a:lvl2pPr indent="-317500" lvl="1" marL="914400">
              <a:lnSpc>
                <a:spcPct val="115000"/>
              </a:lnSpc>
              <a:spcBef>
                <a:spcPts val="1600"/>
              </a:spcBef>
              <a:spcAft>
                <a:spcPts val="0"/>
              </a:spcAft>
              <a:buClr>
                <a:schemeClr val="dk1"/>
              </a:buClr>
              <a:buSzPts val="1400"/>
              <a:buFont typeface="Cantata One"/>
              <a:buChar char="○"/>
              <a:defRPr>
                <a:solidFill>
                  <a:schemeClr val="dk1"/>
                </a:solidFill>
                <a:latin typeface="Cantata One"/>
                <a:ea typeface="Cantata One"/>
                <a:cs typeface="Cantata One"/>
                <a:sym typeface="Cantata One"/>
              </a:defRPr>
            </a:lvl2pPr>
            <a:lvl3pPr indent="-317500" lvl="2" marL="1371600">
              <a:lnSpc>
                <a:spcPct val="115000"/>
              </a:lnSpc>
              <a:spcBef>
                <a:spcPts val="1600"/>
              </a:spcBef>
              <a:spcAft>
                <a:spcPts val="0"/>
              </a:spcAft>
              <a:buClr>
                <a:schemeClr val="dk1"/>
              </a:buClr>
              <a:buSzPts val="1400"/>
              <a:buFont typeface="Cantata One"/>
              <a:buChar char="■"/>
              <a:defRPr>
                <a:solidFill>
                  <a:schemeClr val="dk1"/>
                </a:solidFill>
                <a:latin typeface="Cantata One"/>
                <a:ea typeface="Cantata One"/>
                <a:cs typeface="Cantata One"/>
                <a:sym typeface="Cantata One"/>
              </a:defRPr>
            </a:lvl3pPr>
            <a:lvl4pPr indent="-317500" lvl="3" marL="1828800">
              <a:lnSpc>
                <a:spcPct val="115000"/>
              </a:lnSpc>
              <a:spcBef>
                <a:spcPts val="1600"/>
              </a:spcBef>
              <a:spcAft>
                <a:spcPts val="0"/>
              </a:spcAft>
              <a:buClr>
                <a:schemeClr val="dk1"/>
              </a:buClr>
              <a:buSzPts val="1400"/>
              <a:buFont typeface="Cantata One"/>
              <a:buChar char="●"/>
              <a:defRPr>
                <a:solidFill>
                  <a:schemeClr val="dk1"/>
                </a:solidFill>
                <a:latin typeface="Cantata One"/>
                <a:ea typeface="Cantata One"/>
                <a:cs typeface="Cantata One"/>
                <a:sym typeface="Cantata One"/>
              </a:defRPr>
            </a:lvl4pPr>
            <a:lvl5pPr indent="-317500" lvl="4" marL="2286000">
              <a:lnSpc>
                <a:spcPct val="115000"/>
              </a:lnSpc>
              <a:spcBef>
                <a:spcPts val="1600"/>
              </a:spcBef>
              <a:spcAft>
                <a:spcPts val="0"/>
              </a:spcAft>
              <a:buClr>
                <a:schemeClr val="dk1"/>
              </a:buClr>
              <a:buSzPts val="1400"/>
              <a:buFont typeface="Cantata One"/>
              <a:buChar char="○"/>
              <a:defRPr>
                <a:solidFill>
                  <a:schemeClr val="dk1"/>
                </a:solidFill>
                <a:latin typeface="Cantata One"/>
                <a:ea typeface="Cantata One"/>
                <a:cs typeface="Cantata One"/>
                <a:sym typeface="Cantata One"/>
              </a:defRPr>
            </a:lvl5pPr>
            <a:lvl6pPr indent="-317500" lvl="5" marL="2743200">
              <a:lnSpc>
                <a:spcPct val="115000"/>
              </a:lnSpc>
              <a:spcBef>
                <a:spcPts val="1600"/>
              </a:spcBef>
              <a:spcAft>
                <a:spcPts val="0"/>
              </a:spcAft>
              <a:buClr>
                <a:schemeClr val="dk1"/>
              </a:buClr>
              <a:buSzPts val="1400"/>
              <a:buFont typeface="Cantata One"/>
              <a:buChar char="■"/>
              <a:defRPr>
                <a:solidFill>
                  <a:schemeClr val="dk1"/>
                </a:solidFill>
                <a:latin typeface="Cantata One"/>
                <a:ea typeface="Cantata One"/>
                <a:cs typeface="Cantata One"/>
                <a:sym typeface="Cantata One"/>
              </a:defRPr>
            </a:lvl6pPr>
            <a:lvl7pPr indent="-317500" lvl="6" marL="3200400">
              <a:lnSpc>
                <a:spcPct val="115000"/>
              </a:lnSpc>
              <a:spcBef>
                <a:spcPts val="1600"/>
              </a:spcBef>
              <a:spcAft>
                <a:spcPts val="0"/>
              </a:spcAft>
              <a:buClr>
                <a:schemeClr val="dk1"/>
              </a:buClr>
              <a:buSzPts val="1400"/>
              <a:buFont typeface="Cantata One"/>
              <a:buChar char="●"/>
              <a:defRPr>
                <a:solidFill>
                  <a:schemeClr val="dk1"/>
                </a:solidFill>
                <a:latin typeface="Cantata One"/>
                <a:ea typeface="Cantata One"/>
                <a:cs typeface="Cantata One"/>
                <a:sym typeface="Cantata One"/>
              </a:defRPr>
            </a:lvl7pPr>
            <a:lvl8pPr indent="-317500" lvl="7" marL="3657600">
              <a:lnSpc>
                <a:spcPct val="115000"/>
              </a:lnSpc>
              <a:spcBef>
                <a:spcPts val="1600"/>
              </a:spcBef>
              <a:spcAft>
                <a:spcPts val="0"/>
              </a:spcAft>
              <a:buClr>
                <a:schemeClr val="dk1"/>
              </a:buClr>
              <a:buSzPts val="1400"/>
              <a:buFont typeface="Cantata One"/>
              <a:buChar char="○"/>
              <a:defRPr>
                <a:solidFill>
                  <a:schemeClr val="dk1"/>
                </a:solidFill>
                <a:latin typeface="Cantata One"/>
                <a:ea typeface="Cantata One"/>
                <a:cs typeface="Cantata One"/>
                <a:sym typeface="Cantata One"/>
              </a:defRPr>
            </a:lvl8pPr>
            <a:lvl9pPr indent="-317500" lvl="8" marL="4114800">
              <a:lnSpc>
                <a:spcPct val="115000"/>
              </a:lnSpc>
              <a:spcBef>
                <a:spcPts val="1600"/>
              </a:spcBef>
              <a:spcAft>
                <a:spcPts val="1600"/>
              </a:spcAft>
              <a:buClr>
                <a:schemeClr val="dk1"/>
              </a:buClr>
              <a:buSzPts val="1400"/>
              <a:buFont typeface="Cantata One"/>
              <a:buChar char="■"/>
              <a:defRPr>
                <a:solidFill>
                  <a:schemeClr val="dk1"/>
                </a:solidFill>
                <a:latin typeface="Cantata One"/>
                <a:ea typeface="Cantata One"/>
                <a:cs typeface="Cantata One"/>
                <a:sym typeface="Cantata One"/>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9.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9.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idx="4294967295" type="title"/>
          </p:nvPr>
        </p:nvSpPr>
        <p:spPr>
          <a:xfrm>
            <a:off x="4749800" y="55450"/>
            <a:ext cx="4546500" cy="4146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6000">
                <a:latin typeface="Cantata One"/>
                <a:ea typeface="Cantata One"/>
                <a:cs typeface="Cantata One"/>
                <a:sym typeface="Cantata One"/>
              </a:rPr>
              <a:t>Getting</a:t>
            </a:r>
            <a:r>
              <a:rPr lang="en" sz="3600">
                <a:latin typeface="Cantata One"/>
                <a:ea typeface="Cantata One"/>
                <a:cs typeface="Cantata One"/>
                <a:sym typeface="Cantata One"/>
              </a:rPr>
              <a:t> to</a:t>
            </a:r>
            <a:r>
              <a:rPr lang="en" sz="7200">
                <a:latin typeface="Cantata One"/>
                <a:ea typeface="Cantata One"/>
                <a:cs typeface="Cantata One"/>
                <a:sym typeface="Cantata One"/>
              </a:rPr>
              <a:t> </a:t>
            </a:r>
            <a:r>
              <a:rPr lang="en" sz="6000">
                <a:latin typeface="Cantata One"/>
                <a:ea typeface="Cantata One"/>
                <a:cs typeface="Cantata One"/>
                <a:sym typeface="Cantata One"/>
              </a:rPr>
              <a:t>Senior</a:t>
            </a:r>
            <a:r>
              <a:rPr lang="en" sz="3600">
                <a:latin typeface="Cantata One"/>
                <a:ea typeface="Cantata One"/>
                <a:cs typeface="Cantata One"/>
                <a:sym typeface="Cantata One"/>
              </a:rPr>
              <a:t> in</a:t>
            </a:r>
            <a:r>
              <a:rPr lang="en" sz="7200">
                <a:latin typeface="Cantata One"/>
                <a:ea typeface="Cantata One"/>
                <a:cs typeface="Cantata One"/>
                <a:sym typeface="Cantata One"/>
              </a:rPr>
              <a:t> </a:t>
            </a:r>
            <a:r>
              <a:rPr lang="en" sz="12000">
                <a:latin typeface="Cantata One"/>
                <a:ea typeface="Cantata One"/>
                <a:cs typeface="Cantata One"/>
                <a:sym typeface="Cantata One"/>
              </a:rPr>
              <a:t>UX</a:t>
            </a:r>
            <a:endParaRPr sz="12000">
              <a:latin typeface="Cantata One"/>
              <a:ea typeface="Cantata One"/>
              <a:cs typeface="Cantata One"/>
              <a:sym typeface="Cantata One"/>
            </a:endParaRPr>
          </a:p>
          <a:p>
            <a:pPr indent="0" lvl="0" marL="0" rtl="0" algn="l">
              <a:spcBef>
                <a:spcPts val="0"/>
              </a:spcBef>
              <a:spcAft>
                <a:spcPts val="0"/>
              </a:spcAft>
              <a:buNone/>
            </a:pPr>
            <a:r>
              <a:rPr lang="en">
                <a:solidFill>
                  <a:schemeClr val="accent1"/>
                </a:solidFill>
                <a:highlight>
                  <a:srgbClr val="3C78D8"/>
                </a:highlight>
                <a:latin typeface="Cantata One"/>
                <a:ea typeface="Cantata One"/>
                <a:cs typeface="Cantata One"/>
                <a:sym typeface="Cantata One"/>
              </a:rPr>
              <a:t>Cyd Harrell, UI23</a:t>
            </a:r>
            <a:endParaRPr>
              <a:solidFill>
                <a:schemeClr val="accent1"/>
              </a:solidFill>
              <a:highlight>
                <a:srgbClr val="3C78D8"/>
              </a:highlight>
              <a:latin typeface="Cantata One"/>
              <a:ea typeface="Cantata One"/>
              <a:cs typeface="Cantata One"/>
              <a:sym typeface="Cantata One"/>
            </a:endParaRPr>
          </a:p>
        </p:txBody>
      </p:sp>
      <p:pic>
        <p:nvPicPr>
          <p:cNvPr id="60" name="Google Shape;60;p13"/>
          <p:cNvPicPr preferRelativeResize="0"/>
          <p:nvPr/>
        </p:nvPicPr>
        <p:blipFill>
          <a:blip r:embed="rId3">
            <a:alphaModFix/>
          </a:blip>
          <a:stretch>
            <a:fillRect/>
          </a:stretch>
        </p:blipFill>
        <p:spPr>
          <a:xfrm>
            <a:off x="427750" y="136075"/>
            <a:ext cx="3689649" cy="4878049"/>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2"/>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a:t>
            </a:r>
            <a:r>
              <a:rPr lang="en"/>
              <a:t> </a:t>
            </a:r>
            <a:r>
              <a:rPr b="1" lang="en"/>
              <a:t>your approach</a:t>
            </a:r>
            <a:r>
              <a:rPr lang="en"/>
              <a:t> to ____________</a:t>
            </a:r>
            <a:endParaRPr/>
          </a:p>
        </p:txBody>
      </p:sp>
      <p:grpSp>
        <p:nvGrpSpPr>
          <p:cNvPr id="164" name="Google Shape;164;p22"/>
          <p:cNvGrpSpPr/>
          <p:nvPr/>
        </p:nvGrpSpPr>
        <p:grpSpPr>
          <a:xfrm>
            <a:off x="1743196" y="3435700"/>
            <a:ext cx="2130300" cy="995800"/>
            <a:chOff x="1743196" y="3435700"/>
            <a:chExt cx="2130300" cy="995800"/>
          </a:xfrm>
        </p:grpSpPr>
        <p:sp>
          <p:nvSpPr>
            <p:cNvPr id="165" name="Google Shape;165;p22"/>
            <p:cNvSpPr/>
            <p:nvPr/>
          </p:nvSpPr>
          <p:spPr>
            <a:xfrm>
              <a:off x="1838798" y="3435700"/>
              <a:ext cx="1834800" cy="853500"/>
            </a:xfrm>
            <a:prstGeom prst="doubleWave">
              <a:avLst>
                <a:gd fmla="val 6256" name="adj1"/>
                <a:gd fmla="val 249" name="adj2"/>
              </a:avLst>
            </a:prstGeom>
            <a:solidFill>
              <a:srgbClr val="FFFFFF"/>
            </a:solidFill>
            <a:ln cap="flat" cmpd="sng" w="19050">
              <a:solidFill>
                <a:srgbClr val="1155C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2"/>
            <p:cNvSpPr txBox="1"/>
            <p:nvPr/>
          </p:nvSpPr>
          <p:spPr>
            <a:xfrm>
              <a:off x="1743196" y="3578000"/>
              <a:ext cx="2130300" cy="853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2400">
                  <a:solidFill>
                    <a:schemeClr val="dk1"/>
                  </a:solidFill>
                  <a:latin typeface="Cantata One"/>
                  <a:ea typeface="Cantata One"/>
                  <a:cs typeface="Cantata One"/>
                  <a:sym typeface="Cantata One"/>
                </a:rPr>
                <a:t> </a:t>
              </a:r>
              <a:r>
                <a:rPr b="1" lang="en" sz="2400">
                  <a:solidFill>
                    <a:schemeClr val="dk1"/>
                  </a:solidFill>
                  <a:latin typeface="Cantata One"/>
                  <a:ea typeface="Cantata One"/>
                  <a:cs typeface="Cantata One"/>
                  <a:sym typeface="Cantata One"/>
                </a:rPr>
                <a:t>personas?</a:t>
              </a:r>
              <a:endParaRPr/>
            </a:p>
          </p:txBody>
        </p:sp>
      </p:grpSp>
      <p:grpSp>
        <p:nvGrpSpPr>
          <p:cNvPr id="167" name="Google Shape;167;p22"/>
          <p:cNvGrpSpPr/>
          <p:nvPr/>
        </p:nvGrpSpPr>
        <p:grpSpPr>
          <a:xfrm>
            <a:off x="1079650" y="2404325"/>
            <a:ext cx="3009900" cy="995800"/>
            <a:chOff x="1104900" y="2073850"/>
            <a:chExt cx="3009900" cy="995800"/>
          </a:xfrm>
        </p:grpSpPr>
        <p:sp>
          <p:nvSpPr>
            <p:cNvPr id="168" name="Google Shape;168;p22"/>
            <p:cNvSpPr/>
            <p:nvPr/>
          </p:nvSpPr>
          <p:spPr>
            <a:xfrm>
              <a:off x="1200500" y="2073850"/>
              <a:ext cx="2781300" cy="853500"/>
            </a:xfrm>
            <a:prstGeom prst="doubleWave">
              <a:avLst>
                <a:gd fmla="val 6256" name="adj1"/>
                <a:gd fmla="val 249" name="adj2"/>
              </a:avLst>
            </a:prstGeom>
            <a:solidFill>
              <a:srgbClr val="FFFFFF"/>
            </a:solidFill>
            <a:ln cap="flat" cmpd="sng" w="19050">
              <a:solidFill>
                <a:srgbClr val="1155C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22"/>
            <p:cNvSpPr txBox="1"/>
            <p:nvPr/>
          </p:nvSpPr>
          <p:spPr>
            <a:xfrm>
              <a:off x="1104900" y="2216150"/>
              <a:ext cx="3009900" cy="853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2400">
                  <a:solidFill>
                    <a:schemeClr val="dk1"/>
                  </a:solidFill>
                  <a:latin typeface="Cantata One"/>
                  <a:ea typeface="Cantata One"/>
                  <a:cs typeface="Cantata One"/>
                  <a:sym typeface="Cantata One"/>
                </a:rPr>
                <a:t> </a:t>
              </a:r>
              <a:r>
                <a:rPr b="1" lang="en" sz="2400">
                  <a:solidFill>
                    <a:schemeClr val="dk1"/>
                  </a:solidFill>
                  <a:latin typeface="Cantata One"/>
                  <a:ea typeface="Cantata One"/>
                  <a:cs typeface="Cantata One"/>
                  <a:sym typeface="Cantata One"/>
                </a:rPr>
                <a:t>design systems</a:t>
              </a:r>
              <a:r>
                <a:rPr b="1" lang="en" sz="2400">
                  <a:solidFill>
                    <a:schemeClr val="dk1"/>
                  </a:solidFill>
                  <a:latin typeface="Cantata One"/>
                  <a:ea typeface="Cantata One"/>
                  <a:cs typeface="Cantata One"/>
                  <a:sym typeface="Cantata One"/>
                </a:rPr>
                <a:t>?</a:t>
              </a:r>
              <a:endParaRPr/>
            </a:p>
          </p:txBody>
        </p:sp>
      </p:grpSp>
      <p:grpSp>
        <p:nvGrpSpPr>
          <p:cNvPr id="170" name="Google Shape;170;p22"/>
          <p:cNvGrpSpPr/>
          <p:nvPr/>
        </p:nvGrpSpPr>
        <p:grpSpPr>
          <a:xfrm>
            <a:off x="6083050" y="2454875"/>
            <a:ext cx="2463900" cy="995800"/>
            <a:chOff x="5626100" y="2296100"/>
            <a:chExt cx="2463900" cy="995800"/>
          </a:xfrm>
        </p:grpSpPr>
        <p:sp>
          <p:nvSpPr>
            <p:cNvPr id="171" name="Google Shape;171;p22"/>
            <p:cNvSpPr/>
            <p:nvPr/>
          </p:nvSpPr>
          <p:spPr>
            <a:xfrm>
              <a:off x="5721701" y="2296100"/>
              <a:ext cx="2304600" cy="853500"/>
            </a:xfrm>
            <a:prstGeom prst="doubleWave">
              <a:avLst>
                <a:gd fmla="val 6256" name="adj1"/>
                <a:gd fmla="val 249" name="adj2"/>
              </a:avLst>
            </a:prstGeom>
            <a:solidFill>
              <a:srgbClr val="FFFFFF"/>
            </a:solidFill>
            <a:ln cap="flat" cmpd="sng" w="19050">
              <a:solidFill>
                <a:srgbClr val="1155C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22"/>
            <p:cNvSpPr txBox="1"/>
            <p:nvPr/>
          </p:nvSpPr>
          <p:spPr>
            <a:xfrm>
              <a:off x="5626100" y="2438400"/>
              <a:ext cx="2463900" cy="853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2400">
                  <a:solidFill>
                    <a:schemeClr val="dk1"/>
                  </a:solidFill>
                  <a:latin typeface="Cantata One"/>
                  <a:ea typeface="Cantata One"/>
                  <a:cs typeface="Cantata One"/>
                  <a:sym typeface="Cantata One"/>
                </a:rPr>
                <a:t> </a:t>
              </a:r>
              <a:r>
                <a:rPr b="1" lang="en" sz="2400">
                  <a:solidFill>
                    <a:schemeClr val="dk1"/>
                  </a:solidFill>
                  <a:latin typeface="Cantata One"/>
                  <a:ea typeface="Cantata One"/>
                  <a:cs typeface="Cantata One"/>
                  <a:sym typeface="Cantata One"/>
                </a:rPr>
                <a:t>accessibility</a:t>
              </a:r>
              <a:r>
                <a:rPr b="1" lang="en" sz="2400">
                  <a:solidFill>
                    <a:schemeClr val="dk1"/>
                  </a:solidFill>
                  <a:latin typeface="Cantata One"/>
                  <a:ea typeface="Cantata One"/>
                  <a:cs typeface="Cantata One"/>
                  <a:sym typeface="Cantata One"/>
                </a:rPr>
                <a:t>?</a:t>
              </a:r>
              <a:endParaRPr/>
            </a:p>
          </p:txBody>
        </p:sp>
      </p:grpSp>
      <p:grpSp>
        <p:nvGrpSpPr>
          <p:cNvPr id="173" name="Google Shape;173;p22"/>
          <p:cNvGrpSpPr/>
          <p:nvPr/>
        </p:nvGrpSpPr>
        <p:grpSpPr>
          <a:xfrm>
            <a:off x="4241799" y="2404325"/>
            <a:ext cx="1689000" cy="995800"/>
            <a:chOff x="1384299" y="3149600"/>
            <a:chExt cx="1689000" cy="995800"/>
          </a:xfrm>
        </p:grpSpPr>
        <p:sp>
          <p:nvSpPr>
            <p:cNvPr id="174" name="Google Shape;174;p22"/>
            <p:cNvSpPr/>
            <p:nvPr/>
          </p:nvSpPr>
          <p:spPr>
            <a:xfrm>
              <a:off x="1479900" y="3149600"/>
              <a:ext cx="1479300" cy="853500"/>
            </a:xfrm>
            <a:prstGeom prst="doubleWave">
              <a:avLst>
                <a:gd fmla="val 6256" name="adj1"/>
                <a:gd fmla="val 249" name="adj2"/>
              </a:avLst>
            </a:prstGeom>
            <a:solidFill>
              <a:srgbClr val="FFFFFF"/>
            </a:solidFill>
            <a:ln cap="flat" cmpd="sng" w="19050">
              <a:solidFill>
                <a:srgbClr val="1155C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22"/>
            <p:cNvSpPr txBox="1"/>
            <p:nvPr/>
          </p:nvSpPr>
          <p:spPr>
            <a:xfrm>
              <a:off x="1384299" y="3291900"/>
              <a:ext cx="1689000" cy="853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2400">
                  <a:solidFill>
                    <a:schemeClr val="dk1"/>
                  </a:solidFill>
                  <a:latin typeface="Cantata One"/>
                  <a:ea typeface="Cantata One"/>
                  <a:cs typeface="Cantata One"/>
                  <a:sym typeface="Cantata One"/>
                </a:rPr>
                <a:t> </a:t>
              </a:r>
              <a:r>
                <a:rPr b="1" lang="en" sz="2400">
                  <a:solidFill>
                    <a:schemeClr val="dk1"/>
                  </a:solidFill>
                  <a:latin typeface="Cantata One"/>
                  <a:ea typeface="Cantata One"/>
                  <a:cs typeface="Cantata One"/>
                  <a:sym typeface="Cantata One"/>
                </a:rPr>
                <a:t>sprints</a:t>
              </a:r>
              <a:r>
                <a:rPr b="1" lang="en" sz="2400">
                  <a:solidFill>
                    <a:schemeClr val="dk1"/>
                  </a:solidFill>
                  <a:latin typeface="Cantata One"/>
                  <a:ea typeface="Cantata One"/>
                  <a:cs typeface="Cantata One"/>
                  <a:sym typeface="Cantata One"/>
                </a:rPr>
                <a:t>?</a:t>
              </a:r>
              <a:endParaRPr/>
            </a:p>
          </p:txBody>
        </p:sp>
      </p:grpSp>
      <p:grpSp>
        <p:nvGrpSpPr>
          <p:cNvPr id="176" name="Google Shape;176;p22"/>
          <p:cNvGrpSpPr/>
          <p:nvPr/>
        </p:nvGrpSpPr>
        <p:grpSpPr>
          <a:xfrm>
            <a:off x="4946650" y="1372950"/>
            <a:ext cx="3600300" cy="995800"/>
            <a:chOff x="3067050" y="1068150"/>
            <a:chExt cx="3600300" cy="995800"/>
          </a:xfrm>
        </p:grpSpPr>
        <p:sp>
          <p:nvSpPr>
            <p:cNvPr id="177" name="Google Shape;177;p22"/>
            <p:cNvSpPr/>
            <p:nvPr/>
          </p:nvSpPr>
          <p:spPr>
            <a:xfrm>
              <a:off x="3162650" y="1068150"/>
              <a:ext cx="3415800" cy="853500"/>
            </a:xfrm>
            <a:prstGeom prst="doubleWave">
              <a:avLst>
                <a:gd fmla="val 6256" name="adj1"/>
                <a:gd fmla="val 249" name="adj2"/>
              </a:avLst>
            </a:prstGeom>
            <a:solidFill>
              <a:srgbClr val="FFFFFF"/>
            </a:solidFill>
            <a:ln cap="flat" cmpd="sng" w="19050">
              <a:solidFill>
                <a:srgbClr val="1155C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22"/>
            <p:cNvSpPr txBox="1"/>
            <p:nvPr/>
          </p:nvSpPr>
          <p:spPr>
            <a:xfrm>
              <a:off x="3067050" y="1210450"/>
              <a:ext cx="3600300" cy="853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2400">
                  <a:solidFill>
                    <a:schemeClr val="dk1"/>
                  </a:solidFill>
                  <a:latin typeface="Cantata One"/>
                  <a:ea typeface="Cantata One"/>
                  <a:cs typeface="Cantata One"/>
                  <a:sym typeface="Cantata One"/>
                </a:rPr>
                <a:t> </a:t>
              </a:r>
              <a:r>
                <a:rPr b="1" lang="en" sz="2400">
                  <a:solidFill>
                    <a:schemeClr val="dk1"/>
                  </a:solidFill>
                  <a:latin typeface="Cantata One"/>
                  <a:ea typeface="Cantata One"/>
                  <a:cs typeface="Cantata One"/>
                  <a:sym typeface="Cantata One"/>
                </a:rPr>
                <a:t>research</a:t>
              </a:r>
              <a:r>
                <a:rPr b="1" lang="en" sz="2400">
                  <a:solidFill>
                    <a:schemeClr val="dk1"/>
                  </a:solidFill>
                  <a:latin typeface="Cantata One"/>
                  <a:ea typeface="Cantata One"/>
                  <a:cs typeface="Cantata One"/>
                  <a:sym typeface="Cantata One"/>
                </a:rPr>
                <a:t> recruiting?</a:t>
              </a:r>
              <a:endParaRPr/>
            </a:p>
          </p:txBody>
        </p:sp>
      </p:grpSp>
      <p:grpSp>
        <p:nvGrpSpPr>
          <p:cNvPr id="179" name="Google Shape;179;p22"/>
          <p:cNvGrpSpPr/>
          <p:nvPr/>
        </p:nvGrpSpPr>
        <p:grpSpPr>
          <a:xfrm>
            <a:off x="3974950" y="3435700"/>
            <a:ext cx="4572000" cy="995800"/>
            <a:chOff x="5257800" y="3375600"/>
            <a:chExt cx="4572000" cy="995800"/>
          </a:xfrm>
        </p:grpSpPr>
        <p:sp>
          <p:nvSpPr>
            <p:cNvPr id="180" name="Google Shape;180;p22"/>
            <p:cNvSpPr/>
            <p:nvPr/>
          </p:nvSpPr>
          <p:spPr>
            <a:xfrm>
              <a:off x="5337049" y="3375600"/>
              <a:ext cx="4403700" cy="853500"/>
            </a:xfrm>
            <a:prstGeom prst="doubleWave">
              <a:avLst>
                <a:gd fmla="val 6256" name="adj1"/>
                <a:gd fmla="val 249" name="adj2"/>
              </a:avLst>
            </a:prstGeom>
            <a:solidFill>
              <a:srgbClr val="FFFFFF"/>
            </a:solidFill>
            <a:ln cap="flat" cmpd="sng" w="19050">
              <a:solidFill>
                <a:srgbClr val="1155C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22"/>
            <p:cNvSpPr txBox="1"/>
            <p:nvPr/>
          </p:nvSpPr>
          <p:spPr>
            <a:xfrm>
              <a:off x="5257800" y="3517900"/>
              <a:ext cx="4572000" cy="853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2400">
                  <a:solidFill>
                    <a:schemeClr val="dk1"/>
                  </a:solidFill>
                  <a:latin typeface="Cantata One"/>
                  <a:ea typeface="Cantata One"/>
                  <a:cs typeface="Cantata One"/>
                  <a:sym typeface="Cantata One"/>
                </a:rPr>
                <a:t> </a:t>
              </a:r>
              <a:r>
                <a:rPr b="1" lang="en" sz="2400">
                  <a:solidFill>
                    <a:schemeClr val="dk1"/>
                  </a:solidFill>
                  <a:latin typeface="Cantata One"/>
                  <a:ea typeface="Cantata One"/>
                  <a:cs typeface="Cantata One"/>
                  <a:sym typeface="Cantata One"/>
                </a:rPr>
                <a:t>working with engineering</a:t>
              </a:r>
              <a:r>
                <a:rPr b="1" lang="en" sz="2400">
                  <a:solidFill>
                    <a:schemeClr val="dk1"/>
                  </a:solidFill>
                  <a:latin typeface="Cantata One"/>
                  <a:ea typeface="Cantata One"/>
                  <a:cs typeface="Cantata One"/>
                  <a:sym typeface="Cantata One"/>
                </a:rPr>
                <a:t>?</a:t>
              </a:r>
              <a:endParaRPr/>
            </a:p>
          </p:txBody>
        </p:sp>
      </p:grpSp>
      <p:grpSp>
        <p:nvGrpSpPr>
          <p:cNvPr id="182" name="Google Shape;182;p22"/>
          <p:cNvGrpSpPr/>
          <p:nvPr/>
        </p:nvGrpSpPr>
        <p:grpSpPr>
          <a:xfrm>
            <a:off x="1155700" y="1372950"/>
            <a:ext cx="3708300" cy="995800"/>
            <a:chOff x="1155700" y="1372950"/>
            <a:chExt cx="3708300" cy="995800"/>
          </a:xfrm>
        </p:grpSpPr>
        <p:sp>
          <p:nvSpPr>
            <p:cNvPr id="183" name="Google Shape;183;p22"/>
            <p:cNvSpPr/>
            <p:nvPr/>
          </p:nvSpPr>
          <p:spPr>
            <a:xfrm>
              <a:off x="1263600" y="1372950"/>
              <a:ext cx="3600300" cy="853500"/>
            </a:xfrm>
            <a:prstGeom prst="doubleWave">
              <a:avLst>
                <a:gd fmla="val 6256" name="adj1"/>
                <a:gd fmla="val 249" name="adj2"/>
              </a:avLst>
            </a:prstGeom>
            <a:solidFill>
              <a:srgbClr val="FFFFFF"/>
            </a:solidFill>
            <a:ln cap="flat" cmpd="sng" w="19050">
              <a:solidFill>
                <a:srgbClr val="1155C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22"/>
            <p:cNvSpPr txBox="1"/>
            <p:nvPr/>
          </p:nvSpPr>
          <p:spPr>
            <a:xfrm>
              <a:off x="1155700" y="1515250"/>
              <a:ext cx="3708300" cy="853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2400">
                  <a:solidFill>
                    <a:schemeClr val="dk1"/>
                  </a:solidFill>
                  <a:latin typeface="Cantata One"/>
                  <a:ea typeface="Cantata One"/>
                  <a:cs typeface="Cantata One"/>
                  <a:sym typeface="Cantata One"/>
                </a:rPr>
                <a:t> </a:t>
              </a:r>
              <a:r>
                <a:rPr b="1" lang="en" sz="2400">
                  <a:solidFill>
                    <a:schemeClr val="dk1"/>
                  </a:solidFill>
                  <a:latin typeface="Cantata One"/>
                  <a:ea typeface="Cantata One"/>
                  <a:cs typeface="Cantata One"/>
                  <a:sym typeface="Cantata One"/>
                </a:rPr>
                <a:t>experience mapping</a:t>
              </a:r>
              <a:r>
                <a:rPr b="1" lang="en" sz="2400">
                  <a:solidFill>
                    <a:schemeClr val="dk1"/>
                  </a:solidFill>
                  <a:latin typeface="Cantata One"/>
                  <a:ea typeface="Cantata One"/>
                  <a:cs typeface="Cantata One"/>
                  <a:sym typeface="Cantata One"/>
                </a:rPr>
                <a:t>?</a:t>
              </a:r>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2"/>
                                        </p:tgtEl>
                                        <p:attrNameLst>
                                          <p:attrName>style.visibility</p:attrName>
                                        </p:attrNameLst>
                                      </p:cBhvr>
                                      <p:to>
                                        <p:strVal val="visible"/>
                                      </p:to>
                                    </p:set>
                                    <p:animEffect filter="fade" transition="in">
                                      <p:cBhvr>
                                        <p:cTn dur="1000"/>
                                        <p:tgtEl>
                                          <p:spTgt spid="182"/>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82"/>
                                        </p:tgtEl>
                                        <p:attrNameLst>
                                          <p:attrName>style.visibility</p:attrName>
                                        </p:attrNameLst>
                                      </p:cBhvr>
                                      <p:to>
                                        <p:strVal val="visible"/>
                                      </p:to>
                                    </p:set>
                                    <p:animEffect filter="fade" transition="in">
                                      <p:cBhvr>
                                        <p:cTn dur="400"/>
                                        <p:tgtEl>
                                          <p:spTgt spid="182"/>
                                        </p:tgtEl>
                                      </p:cBhvr>
                                    </p:animEffect>
                                  </p:childTnLst>
                                </p:cTn>
                              </p:par>
                            </p:childTnLst>
                          </p:cTn>
                        </p:par>
                        <p:par>
                          <p:cTn fill="hold">
                            <p:stCondLst>
                              <p:cond delay="1400"/>
                            </p:stCondLst>
                            <p:childTnLst>
                              <p:par>
                                <p:cTn fill="hold" nodeType="afterEffect" presetClass="entr" presetID="10" presetSubtype="0">
                                  <p:stCondLst>
                                    <p:cond delay="0"/>
                                  </p:stCondLst>
                                  <p:childTnLst>
                                    <p:set>
                                      <p:cBhvr>
                                        <p:cTn dur="1" fill="hold">
                                          <p:stCondLst>
                                            <p:cond delay="0"/>
                                          </p:stCondLst>
                                        </p:cTn>
                                        <p:tgtEl>
                                          <p:spTgt spid="173"/>
                                        </p:tgtEl>
                                        <p:attrNameLst>
                                          <p:attrName>style.visibility</p:attrName>
                                        </p:attrNameLst>
                                      </p:cBhvr>
                                      <p:to>
                                        <p:strVal val="visible"/>
                                      </p:to>
                                    </p:set>
                                    <p:animEffect filter="fade" transition="in">
                                      <p:cBhvr>
                                        <p:cTn dur="300"/>
                                        <p:tgtEl>
                                          <p:spTgt spid="173"/>
                                        </p:tgtEl>
                                      </p:cBhvr>
                                    </p:animEffect>
                                  </p:childTnLst>
                                </p:cTn>
                              </p:par>
                            </p:childTnLst>
                          </p:cTn>
                        </p:par>
                        <p:par>
                          <p:cTn fill="hold">
                            <p:stCondLst>
                              <p:cond delay="1700"/>
                            </p:stCondLst>
                            <p:childTnLst>
                              <p:par>
                                <p:cTn fill="hold" nodeType="afterEffect" presetClass="entr" presetID="10" presetSubtype="0">
                                  <p:stCondLst>
                                    <p:cond delay="0"/>
                                  </p:stCondLst>
                                  <p:childTnLst>
                                    <p:set>
                                      <p:cBhvr>
                                        <p:cTn dur="1" fill="hold">
                                          <p:stCondLst>
                                            <p:cond delay="0"/>
                                          </p:stCondLst>
                                        </p:cTn>
                                        <p:tgtEl>
                                          <p:spTgt spid="176"/>
                                        </p:tgtEl>
                                        <p:attrNameLst>
                                          <p:attrName>style.visibility</p:attrName>
                                        </p:attrNameLst>
                                      </p:cBhvr>
                                      <p:to>
                                        <p:strVal val="visible"/>
                                      </p:to>
                                    </p:set>
                                    <p:animEffect filter="fade" transition="in">
                                      <p:cBhvr>
                                        <p:cTn dur="200"/>
                                        <p:tgtEl>
                                          <p:spTgt spid="176"/>
                                        </p:tgtEl>
                                      </p:cBhvr>
                                    </p:animEffect>
                                  </p:childTnLst>
                                </p:cTn>
                              </p:par>
                            </p:childTnLst>
                          </p:cTn>
                        </p:par>
                        <p:par>
                          <p:cTn fill="hold">
                            <p:stCondLst>
                              <p:cond delay="1900"/>
                            </p:stCondLst>
                            <p:childTnLst>
                              <p:par>
                                <p:cTn fill="hold" nodeType="afterEffect" presetClass="entr" presetID="10" presetSubtype="0">
                                  <p:stCondLst>
                                    <p:cond delay="0"/>
                                  </p:stCondLst>
                                  <p:childTnLst>
                                    <p:set>
                                      <p:cBhvr>
                                        <p:cTn dur="1" fill="hold">
                                          <p:stCondLst>
                                            <p:cond delay="0"/>
                                          </p:stCondLst>
                                        </p:cTn>
                                        <p:tgtEl>
                                          <p:spTgt spid="167"/>
                                        </p:tgtEl>
                                        <p:attrNameLst>
                                          <p:attrName>style.visibility</p:attrName>
                                        </p:attrNameLst>
                                      </p:cBhvr>
                                      <p:to>
                                        <p:strVal val="visible"/>
                                      </p:to>
                                    </p:set>
                                    <p:animEffect filter="fade" transition="in">
                                      <p:cBhvr>
                                        <p:cTn dur="400"/>
                                        <p:tgtEl>
                                          <p:spTgt spid="167"/>
                                        </p:tgtEl>
                                      </p:cBhvr>
                                    </p:animEffect>
                                  </p:childTnLst>
                                </p:cTn>
                              </p:par>
                            </p:childTnLst>
                          </p:cTn>
                        </p:par>
                        <p:par>
                          <p:cTn fill="hold">
                            <p:stCondLst>
                              <p:cond delay="2300"/>
                            </p:stCondLst>
                            <p:childTnLst>
                              <p:par>
                                <p:cTn fill="hold" nodeType="afterEffect" presetClass="entr" presetID="10" presetSubtype="0">
                                  <p:stCondLst>
                                    <p:cond delay="0"/>
                                  </p:stCondLst>
                                  <p:childTnLst>
                                    <p:set>
                                      <p:cBhvr>
                                        <p:cTn dur="1" fill="hold">
                                          <p:stCondLst>
                                            <p:cond delay="0"/>
                                          </p:stCondLst>
                                        </p:cTn>
                                        <p:tgtEl>
                                          <p:spTgt spid="170"/>
                                        </p:tgtEl>
                                        <p:attrNameLst>
                                          <p:attrName>style.visibility</p:attrName>
                                        </p:attrNameLst>
                                      </p:cBhvr>
                                      <p:to>
                                        <p:strVal val="visible"/>
                                      </p:to>
                                    </p:set>
                                    <p:animEffect filter="fade" transition="in">
                                      <p:cBhvr>
                                        <p:cTn dur="200"/>
                                        <p:tgtEl>
                                          <p:spTgt spid="170"/>
                                        </p:tgtEl>
                                      </p:cBhvr>
                                    </p:animEffect>
                                  </p:childTnLst>
                                </p:cTn>
                              </p:par>
                            </p:childTnLst>
                          </p:cTn>
                        </p:par>
                        <p:par>
                          <p:cTn fill="hold">
                            <p:stCondLst>
                              <p:cond delay="2500"/>
                            </p:stCondLst>
                            <p:childTnLst>
                              <p:par>
                                <p:cTn fill="hold" nodeType="afterEffect" presetClass="entr" presetID="10" presetSubtype="0">
                                  <p:stCondLst>
                                    <p:cond delay="0"/>
                                  </p:stCondLst>
                                  <p:childTnLst>
                                    <p:set>
                                      <p:cBhvr>
                                        <p:cTn dur="1" fill="hold">
                                          <p:stCondLst>
                                            <p:cond delay="0"/>
                                          </p:stCondLst>
                                        </p:cTn>
                                        <p:tgtEl>
                                          <p:spTgt spid="170"/>
                                        </p:tgtEl>
                                        <p:attrNameLst>
                                          <p:attrName>style.visibility</p:attrName>
                                        </p:attrNameLst>
                                      </p:cBhvr>
                                      <p:to>
                                        <p:strVal val="visible"/>
                                      </p:to>
                                    </p:set>
                                    <p:animEffect filter="fade" transition="in">
                                      <p:cBhvr>
                                        <p:cTn dur="500"/>
                                        <p:tgtEl>
                                          <p:spTgt spid="170"/>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179"/>
                                        </p:tgtEl>
                                        <p:attrNameLst>
                                          <p:attrName>style.visibility</p:attrName>
                                        </p:attrNameLst>
                                      </p:cBhvr>
                                      <p:to>
                                        <p:strVal val="visible"/>
                                      </p:to>
                                    </p:set>
                                    <p:animEffect filter="fade" transition="in">
                                      <p:cBhvr>
                                        <p:cTn dur="1000"/>
                                        <p:tgtEl>
                                          <p:spTgt spid="17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4"/>
                                        </p:tgtEl>
                                        <p:attrNameLst>
                                          <p:attrName>style.visibility</p:attrName>
                                        </p:attrNameLst>
                                      </p:cBhvr>
                                      <p:to>
                                        <p:strVal val="visible"/>
                                      </p:to>
                                    </p:set>
                                    <p:animEffect filter="fade" transition="in">
                                      <p:cBhvr>
                                        <p:cTn dur="1000"/>
                                        <p:tgtEl>
                                          <p:spTgt spid="16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3"/>
          <p:cNvSpPr/>
          <p:nvPr/>
        </p:nvSpPr>
        <p:spPr>
          <a:xfrm>
            <a:off x="1040937" y="963083"/>
            <a:ext cx="7085325" cy="4041775"/>
          </a:xfrm>
          <a:custGeom>
            <a:rect b="b" l="l" r="r" t="t"/>
            <a:pathLst>
              <a:path extrusionOk="0" h="161671" w="283413">
                <a:moveTo>
                  <a:pt x="12719" y="32597"/>
                </a:moveTo>
                <a:cubicBezTo>
                  <a:pt x="19746" y="27771"/>
                  <a:pt x="33462" y="15918"/>
                  <a:pt x="44723" y="13801"/>
                </a:cubicBezTo>
                <a:cubicBezTo>
                  <a:pt x="55984" y="11684"/>
                  <a:pt x="71901" y="19474"/>
                  <a:pt x="80283" y="19897"/>
                </a:cubicBezTo>
                <a:cubicBezTo>
                  <a:pt x="88665" y="20320"/>
                  <a:pt x="91036" y="18796"/>
                  <a:pt x="95015" y="16341"/>
                </a:cubicBezTo>
                <a:cubicBezTo>
                  <a:pt x="98994" y="13886"/>
                  <a:pt x="97724" y="7197"/>
                  <a:pt x="104159" y="5165"/>
                </a:cubicBezTo>
                <a:cubicBezTo>
                  <a:pt x="110594" y="3133"/>
                  <a:pt x="126511" y="3048"/>
                  <a:pt x="133623" y="4149"/>
                </a:cubicBezTo>
                <a:cubicBezTo>
                  <a:pt x="140735" y="5250"/>
                  <a:pt x="142852" y="10499"/>
                  <a:pt x="146831" y="11769"/>
                </a:cubicBezTo>
                <a:cubicBezTo>
                  <a:pt x="150810" y="13039"/>
                  <a:pt x="153435" y="12954"/>
                  <a:pt x="157499" y="11769"/>
                </a:cubicBezTo>
                <a:cubicBezTo>
                  <a:pt x="161563" y="10584"/>
                  <a:pt x="166728" y="6604"/>
                  <a:pt x="171215" y="4657"/>
                </a:cubicBezTo>
                <a:cubicBezTo>
                  <a:pt x="175702" y="2710"/>
                  <a:pt x="179004" y="-254"/>
                  <a:pt x="184423" y="85"/>
                </a:cubicBezTo>
                <a:cubicBezTo>
                  <a:pt x="189842" y="424"/>
                  <a:pt x="196784" y="1778"/>
                  <a:pt x="203727" y="6689"/>
                </a:cubicBezTo>
                <a:cubicBezTo>
                  <a:pt x="210670" y="11600"/>
                  <a:pt x="215919" y="24638"/>
                  <a:pt x="226079" y="29549"/>
                </a:cubicBezTo>
                <a:cubicBezTo>
                  <a:pt x="236239" y="34460"/>
                  <a:pt x="255458" y="26416"/>
                  <a:pt x="264687" y="36153"/>
                </a:cubicBezTo>
                <a:cubicBezTo>
                  <a:pt x="273916" y="45890"/>
                  <a:pt x="288563" y="68580"/>
                  <a:pt x="281451" y="87969"/>
                </a:cubicBezTo>
                <a:cubicBezTo>
                  <a:pt x="274339" y="107358"/>
                  <a:pt x="239456" y="140970"/>
                  <a:pt x="222015" y="152485"/>
                </a:cubicBezTo>
                <a:cubicBezTo>
                  <a:pt x="204574" y="164000"/>
                  <a:pt x="188910" y="155618"/>
                  <a:pt x="176803" y="157057"/>
                </a:cubicBezTo>
                <a:cubicBezTo>
                  <a:pt x="164696" y="158496"/>
                  <a:pt x="158684" y="161883"/>
                  <a:pt x="149371" y="161121"/>
                </a:cubicBezTo>
                <a:cubicBezTo>
                  <a:pt x="140058" y="160359"/>
                  <a:pt x="131083" y="152400"/>
                  <a:pt x="120923" y="152485"/>
                </a:cubicBezTo>
                <a:cubicBezTo>
                  <a:pt x="110763" y="152570"/>
                  <a:pt x="98740" y="161798"/>
                  <a:pt x="88411" y="161629"/>
                </a:cubicBezTo>
                <a:cubicBezTo>
                  <a:pt x="78082" y="161460"/>
                  <a:pt x="65720" y="157057"/>
                  <a:pt x="58947" y="151469"/>
                </a:cubicBezTo>
                <a:cubicBezTo>
                  <a:pt x="52174" y="145881"/>
                  <a:pt x="49464" y="133181"/>
                  <a:pt x="47771" y="128101"/>
                </a:cubicBezTo>
                <a:cubicBezTo>
                  <a:pt x="46078" y="123021"/>
                  <a:pt x="49803" y="123614"/>
                  <a:pt x="48787" y="120989"/>
                </a:cubicBezTo>
                <a:cubicBezTo>
                  <a:pt x="47771" y="118364"/>
                  <a:pt x="46416" y="115570"/>
                  <a:pt x="41675" y="112353"/>
                </a:cubicBezTo>
                <a:cubicBezTo>
                  <a:pt x="36934" y="109136"/>
                  <a:pt x="27028" y="109305"/>
                  <a:pt x="20339" y="101685"/>
                </a:cubicBezTo>
                <a:cubicBezTo>
                  <a:pt x="13650" y="94065"/>
                  <a:pt x="4506" y="76454"/>
                  <a:pt x="1543" y="66633"/>
                </a:cubicBezTo>
                <a:cubicBezTo>
                  <a:pt x="-1420" y="56812"/>
                  <a:pt x="696" y="48430"/>
                  <a:pt x="2559" y="42757"/>
                </a:cubicBezTo>
                <a:cubicBezTo>
                  <a:pt x="4422" y="37084"/>
                  <a:pt x="5692" y="37423"/>
                  <a:pt x="12719" y="32597"/>
                </a:cubicBezTo>
                <a:close/>
              </a:path>
            </a:pathLst>
          </a:custGeom>
          <a:solidFill>
            <a:srgbClr val="FFFFFF"/>
          </a:solidFill>
          <a:ln cap="flat" cmpd="sng" w="28575">
            <a:solidFill>
              <a:srgbClr val="3C78D8"/>
            </a:solidFill>
            <a:prstDash val="dash"/>
            <a:round/>
            <a:headEnd len="med" w="med" type="none"/>
            <a:tailEnd len="med" w="med" type="none"/>
          </a:ln>
        </p:spPr>
      </p:sp>
      <p:sp>
        <p:nvSpPr>
          <p:cNvPr id="190" name="Google Shape;190;p23"/>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Strength of opinions across UX elements</a:t>
            </a:r>
            <a:endParaRPr/>
          </a:p>
        </p:txBody>
      </p:sp>
      <p:sp>
        <p:nvSpPr>
          <p:cNvPr id="191" name="Google Shape;191;p23"/>
          <p:cNvSpPr/>
          <p:nvPr/>
        </p:nvSpPr>
        <p:spPr>
          <a:xfrm>
            <a:off x="3390900" y="1845625"/>
            <a:ext cx="2800200" cy="2510400"/>
          </a:xfrm>
          <a:prstGeom prst="heptagon">
            <a:avLst>
              <a:gd fmla="val 102572" name="hf"/>
              <a:gd fmla="val 105210" name="vf"/>
            </a:avLst>
          </a:prstGeom>
          <a:solidFill>
            <a:srgbClr val="204F9B">
              <a:alpha val="9615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3000">
                <a:solidFill>
                  <a:schemeClr val="accent1"/>
                </a:solidFill>
                <a:latin typeface="Cantata One"/>
                <a:ea typeface="Cantata One"/>
                <a:cs typeface="Cantata One"/>
                <a:sym typeface="Cantata One"/>
              </a:rPr>
              <a:t>User</a:t>
            </a:r>
            <a:endParaRPr b="1" sz="3000">
              <a:solidFill>
                <a:schemeClr val="accent1"/>
              </a:solidFill>
              <a:latin typeface="Cantata One"/>
              <a:ea typeface="Cantata One"/>
              <a:cs typeface="Cantata One"/>
              <a:sym typeface="Cantata One"/>
            </a:endParaRPr>
          </a:p>
          <a:p>
            <a:pPr indent="0" lvl="0" marL="0" rtl="0" algn="ctr">
              <a:spcBef>
                <a:spcPts val="0"/>
              </a:spcBef>
              <a:spcAft>
                <a:spcPts val="0"/>
              </a:spcAft>
              <a:buNone/>
            </a:pPr>
            <a:r>
              <a:rPr b="1" lang="en" sz="3000">
                <a:solidFill>
                  <a:schemeClr val="accent1"/>
                </a:solidFill>
                <a:latin typeface="Cantata One"/>
                <a:ea typeface="Cantata One"/>
                <a:cs typeface="Cantata One"/>
                <a:sym typeface="Cantata One"/>
              </a:rPr>
              <a:t>Research</a:t>
            </a:r>
            <a:endParaRPr b="1" sz="3000">
              <a:solidFill>
                <a:schemeClr val="accent1"/>
              </a:solidFill>
              <a:latin typeface="Cantata One"/>
              <a:ea typeface="Cantata One"/>
              <a:cs typeface="Cantata One"/>
              <a:sym typeface="Cantata One"/>
            </a:endParaRPr>
          </a:p>
        </p:txBody>
      </p:sp>
      <p:sp>
        <p:nvSpPr>
          <p:cNvPr id="192" name="Google Shape;192;p23"/>
          <p:cNvSpPr/>
          <p:nvPr/>
        </p:nvSpPr>
        <p:spPr>
          <a:xfrm>
            <a:off x="5114400" y="1032993"/>
            <a:ext cx="1171800" cy="1037100"/>
          </a:xfrm>
          <a:prstGeom prst="heptagon">
            <a:avLst>
              <a:gd fmla="val 102572" name="hf"/>
              <a:gd fmla="val 105210" name="vf"/>
            </a:avLst>
          </a:prstGeom>
          <a:solidFill>
            <a:srgbClr val="6D9EEB"/>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chemeClr val="accent1"/>
                </a:solidFill>
                <a:latin typeface="Cantata One"/>
                <a:ea typeface="Cantata One"/>
                <a:cs typeface="Cantata One"/>
                <a:sym typeface="Cantata One"/>
              </a:rPr>
              <a:t>Visual Design</a:t>
            </a:r>
            <a:endParaRPr b="1" sz="1200">
              <a:solidFill>
                <a:schemeClr val="accent1"/>
              </a:solidFill>
              <a:latin typeface="Cantata One"/>
              <a:ea typeface="Cantata One"/>
              <a:cs typeface="Cantata One"/>
              <a:sym typeface="Cantata One"/>
            </a:endParaRPr>
          </a:p>
        </p:txBody>
      </p:sp>
      <p:sp>
        <p:nvSpPr>
          <p:cNvPr id="193" name="Google Shape;193;p23"/>
          <p:cNvSpPr/>
          <p:nvPr/>
        </p:nvSpPr>
        <p:spPr>
          <a:xfrm>
            <a:off x="6092378" y="2034150"/>
            <a:ext cx="1559100" cy="1380000"/>
          </a:xfrm>
          <a:prstGeom prst="heptagon">
            <a:avLst>
              <a:gd fmla="val 102572" name="hf"/>
              <a:gd fmla="val 105210" name="vf"/>
            </a:avLst>
          </a:prstGeom>
          <a:solidFill>
            <a:srgbClr val="3C78D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accent1"/>
                </a:solidFill>
                <a:latin typeface="Cantata One"/>
                <a:ea typeface="Cantata One"/>
                <a:cs typeface="Cantata One"/>
                <a:sym typeface="Cantata One"/>
              </a:rPr>
              <a:t>Content</a:t>
            </a:r>
            <a:endParaRPr b="1" sz="1600">
              <a:solidFill>
                <a:schemeClr val="accent1"/>
              </a:solidFill>
              <a:latin typeface="Cantata One"/>
              <a:ea typeface="Cantata One"/>
              <a:cs typeface="Cantata One"/>
              <a:sym typeface="Cantata One"/>
            </a:endParaRPr>
          </a:p>
          <a:p>
            <a:pPr indent="0" lvl="0" marL="0" rtl="0" algn="ctr">
              <a:spcBef>
                <a:spcPts val="0"/>
              </a:spcBef>
              <a:spcAft>
                <a:spcPts val="0"/>
              </a:spcAft>
              <a:buNone/>
            </a:pPr>
            <a:r>
              <a:rPr b="1" lang="en" sz="1600">
                <a:solidFill>
                  <a:schemeClr val="accent1"/>
                </a:solidFill>
                <a:latin typeface="Cantata One"/>
                <a:ea typeface="Cantata One"/>
                <a:cs typeface="Cantata One"/>
                <a:sym typeface="Cantata One"/>
              </a:rPr>
              <a:t>Strategy</a:t>
            </a:r>
            <a:endParaRPr b="1" sz="1600">
              <a:solidFill>
                <a:schemeClr val="accent1"/>
              </a:solidFill>
              <a:latin typeface="Cantata One"/>
              <a:ea typeface="Cantata One"/>
              <a:cs typeface="Cantata One"/>
              <a:sym typeface="Cantata One"/>
            </a:endParaRPr>
          </a:p>
        </p:txBody>
      </p:sp>
      <p:sp>
        <p:nvSpPr>
          <p:cNvPr id="194" name="Google Shape;194;p23"/>
          <p:cNvSpPr/>
          <p:nvPr/>
        </p:nvSpPr>
        <p:spPr>
          <a:xfrm>
            <a:off x="3390900" y="1151947"/>
            <a:ext cx="1037400" cy="918000"/>
          </a:xfrm>
          <a:prstGeom prst="heptagon">
            <a:avLst>
              <a:gd fmla="val 102572" name="hf"/>
              <a:gd fmla="val 105210" name="vf"/>
            </a:avLst>
          </a:prstGeom>
          <a:solidFill>
            <a:srgbClr val="6D9EEB"/>
          </a:solid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800">
                <a:solidFill>
                  <a:schemeClr val="accent1"/>
                </a:solidFill>
                <a:latin typeface="Cantata One"/>
                <a:ea typeface="Cantata One"/>
                <a:cs typeface="Cantata One"/>
                <a:sym typeface="Cantata One"/>
              </a:rPr>
              <a:t>Interaction Design</a:t>
            </a:r>
            <a:endParaRPr b="1" sz="800"/>
          </a:p>
        </p:txBody>
      </p:sp>
      <p:sp>
        <p:nvSpPr>
          <p:cNvPr id="195" name="Google Shape;195;p23"/>
          <p:cNvSpPr/>
          <p:nvPr/>
        </p:nvSpPr>
        <p:spPr>
          <a:xfrm>
            <a:off x="1435106" y="1743150"/>
            <a:ext cx="2044500" cy="1809600"/>
          </a:xfrm>
          <a:prstGeom prst="heptagon">
            <a:avLst>
              <a:gd fmla="val 102572" name="hf"/>
              <a:gd fmla="val 105210" name="vf"/>
            </a:avLst>
          </a:prstGeom>
          <a:solidFill>
            <a:srgbClr val="1155C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accent1"/>
                </a:solidFill>
                <a:latin typeface="Cantata One"/>
                <a:ea typeface="Cantata One"/>
                <a:cs typeface="Cantata One"/>
                <a:sym typeface="Cantata One"/>
              </a:rPr>
              <a:t>Service Design</a:t>
            </a:r>
            <a:endParaRPr b="1" sz="1800">
              <a:solidFill>
                <a:schemeClr val="accent1"/>
              </a:solidFill>
              <a:latin typeface="Cantata One"/>
              <a:ea typeface="Cantata One"/>
              <a:cs typeface="Cantata One"/>
              <a:sym typeface="Cantata One"/>
            </a:endParaRPr>
          </a:p>
        </p:txBody>
      </p:sp>
      <p:sp>
        <p:nvSpPr>
          <p:cNvPr id="196" name="Google Shape;196;p23"/>
          <p:cNvSpPr/>
          <p:nvPr/>
        </p:nvSpPr>
        <p:spPr>
          <a:xfrm>
            <a:off x="2676067" y="3750625"/>
            <a:ext cx="1171800" cy="1037100"/>
          </a:xfrm>
          <a:prstGeom prst="heptagon">
            <a:avLst>
              <a:gd fmla="val 102572" name="hf"/>
              <a:gd fmla="val 105210" name="vf"/>
            </a:avLst>
          </a:prstGeom>
          <a:solidFill>
            <a:srgbClr val="3C78D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900">
                <a:solidFill>
                  <a:schemeClr val="accent1"/>
                </a:solidFill>
                <a:latin typeface="Cantata One"/>
                <a:ea typeface="Cantata One"/>
                <a:cs typeface="Cantata One"/>
                <a:sym typeface="Cantata One"/>
              </a:rPr>
              <a:t>Information Architecture</a:t>
            </a:r>
            <a:endParaRPr b="1" sz="900">
              <a:solidFill>
                <a:schemeClr val="accent1"/>
              </a:solidFill>
              <a:latin typeface="Cantata One"/>
              <a:ea typeface="Cantata One"/>
              <a:cs typeface="Cantata One"/>
              <a:sym typeface="Cantata One"/>
            </a:endParaRPr>
          </a:p>
        </p:txBody>
      </p:sp>
      <p:sp>
        <p:nvSpPr>
          <p:cNvPr id="197" name="Google Shape;197;p23"/>
          <p:cNvSpPr/>
          <p:nvPr/>
        </p:nvSpPr>
        <p:spPr>
          <a:xfrm>
            <a:off x="4542846" y="4419525"/>
            <a:ext cx="559800" cy="495300"/>
          </a:xfrm>
          <a:prstGeom prst="heptagon">
            <a:avLst>
              <a:gd fmla="val 102572" name="hf"/>
              <a:gd fmla="val 105210" name="vf"/>
            </a:avLst>
          </a:prstGeom>
          <a:solidFill>
            <a:srgbClr val="A4C2F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700">
                <a:solidFill>
                  <a:schemeClr val="accent1"/>
                </a:solidFill>
                <a:latin typeface="Cantata One"/>
                <a:ea typeface="Cantata One"/>
                <a:cs typeface="Cantata One"/>
                <a:sym typeface="Cantata One"/>
              </a:rPr>
              <a:t>Front End</a:t>
            </a:r>
            <a:endParaRPr b="1" sz="700">
              <a:solidFill>
                <a:schemeClr val="accent1"/>
              </a:solidFill>
              <a:latin typeface="Cantata One"/>
              <a:ea typeface="Cantata One"/>
              <a:cs typeface="Cantata One"/>
              <a:sym typeface="Cantata One"/>
            </a:endParaRPr>
          </a:p>
        </p:txBody>
      </p:sp>
      <p:sp>
        <p:nvSpPr>
          <p:cNvPr id="198" name="Google Shape;198;p23"/>
          <p:cNvSpPr/>
          <p:nvPr/>
        </p:nvSpPr>
        <p:spPr>
          <a:xfrm>
            <a:off x="5797625" y="3750625"/>
            <a:ext cx="899700" cy="795900"/>
          </a:xfrm>
          <a:prstGeom prst="heptagon">
            <a:avLst>
              <a:gd fmla="val 102572" name="hf"/>
              <a:gd fmla="val 105210" name="vf"/>
            </a:avLst>
          </a:prstGeom>
          <a:solidFill>
            <a:srgbClr val="A4C2F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solidFill>
                  <a:schemeClr val="accent1"/>
                </a:solidFill>
                <a:latin typeface="Cantata One"/>
                <a:ea typeface="Cantata One"/>
                <a:cs typeface="Cantata One"/>
                <a:sym typeface="Cantata One"/>
              </a:rPr>
              <a:t>Industrial</a:t>
            </a:r>
            <a:endParaRPr b="1" sz="800">
              <a:solidFill>
                <a:schemeClr val="accent1"/>
              </a:solidFill>
              <a:latin typeface="Cantata One"/>
              <a:ea typeface="Cantata One"/>
              <a:cs typeface="Cantata One"/>
              <a:sym typeface="Cantata One"/>
            </a:endParaRPr>
          </a:p>
          <a:p>
            <a:pPr indent="0" lvl="0" marL="0" rtl="0" algn="ctr">
              <a:spcBef>
                <a:spcPts val="0"/>
              </a:spcBef>
              <a:spcAft>
                <a:spcPts val="0"/>
              </a:spcAft>
              <a:buNone/>
            </a:pPr>
            <a:r>
              <a:rPr b="1" lang="en" sz="800">
                <a:solidFill>
                  <a:schemeClr val="accent1"/>
                </a:solidFill>
                <a:latin typeface="Cantata One"/>
                <a:ea typeface="Cantata One"/>
                <a:cs typeface="Cantata One"/>
                <a:sym typeface="Cantata One"/>
              </a:rPr>
              <a:t>Design</a:t>
            </a:r>
            <a:endParaRPr b="1" sz="800">
              <a:solidFill>
                <a:schemeClr val="accent1"/>
              </a:solidFill>
              <a:latin typeface="Cantata One"/>
              <a:ea typeface="Cantata One"/>
              <a:cs typeface="Cantata One"/>
              <a:sym typeface="Cantata One"/>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4"/>
          <p:cNvSpPr/>
          <p:nvPr/>
        </p:nvSpPr>
        <p:spPr>
          <a:xfrm>
            <a:off x="1040937" y="963083"/>
            <a:ext cx="7085325" cy="4041775"/>
          </a:xfrm>
          <a:custGeom>
            <a:rect b="b" l="l" r="r" t="t"/>
            <a:pathLst>
              <a:path extrusionOk="0" h="161671" w="283413">
                <a:moveTo>
                  <a:pt x="12719" y="32597"/>
                </a:moveTo>
                <a:cubicBezTo>
                  <a:pt x="19746" y="27771"/>
                  <a:pt x="33462" y="15918"/>
                  <a:pt x="44723" y="13801"/>
                </a:cubicBezTo>
                <a:cubicBezTo>
                  <a:pt x="55984" y="11684"/>
                  <a:pt x="71901" y="19474"/>
                  <a:pt x="80283" y="19897"/>
                </a:cubicBezTo>
                <a:cubicBezTo>
                  <a:pt x="88665" y="20320"/>
                  <a:pt x="91036" y="18796"/>
                  <a:pt x="95015" y="16341"/>
                </a:cubicBezTo>
                <a:cubicBezTo>
                  <a:pt x="98994" y="13886"/>
                  <a:pt x="97724" y="7197"/>
                  <a:pt x="104159" y="5165"/>
                </a:cubicBezTo>
                <a:cubicBezTo>
                  <a:pt x="110594" y="3133"/>
                  <a:pt x="126511" y="3048"/>
                  <a:pt x="133623" y="4149"/>
                </a:cubicBezTo>
                <a:cubicBezTo>
                  <a:pt x="140735" y="5250"/>
                  <a:pt x="142852" y="10499"/>
                  <a:pt x="146831" y="11769"/>
                </a:cubicBezTo>
                <a:cubicBezTo>
                  <a:pt x="150810" y="13039"/>
                  <a:pt x="153435" y="12954"/>
                  <a:pt x="157499" y="11769"/>
                </a:cubicBezTo>
                <a:cubicBezTo>
                  <a:pt x="161563" y="10584"/>
                  <a:pt x="166728" y="6604"/>
                  <a:pt x="171215" y="4657"/>
                </a:cubicBezTo>
                <a:cubicBezTo>
                  <a:pt x="175702" y="2710"/>
                  <a:pt x="179004" y="-254"/>
                  <a:pt x="184423" y="85"/>
                </a:cubicBezTo>
                <a:cubicBezTo>
                  <a:pt x="189842" y="424"/>
                  <a:pt x="196784" y="1778"/>
                  <a:pt x="203727" y="6689"/>
                </a:cubicBezTo>
                <a:cubicBezTo>
                  <a:pt x="210670" y="11600"/>
                  <a:pt x="215919" y="24638"/>
                  <a:pt x="226079" y="29549"/>
                </a:cubicBezTo>
                <a:cubicBezTo>
                  <a:pt x="236239" y="34460"/>
                  <a:pt x="255458" y="26416"/>
                  <a:pt x="264687" y="36153"/>
                </a:cubicBezTo>
                <a:cubicBezTo>
                  <a:pt x="273916" y="45890"/>
                  <a:pt x="288563" y="68580"/>
                  <a:pt x="281451" y="87969"/>
                </a:cubicBezTo>
                <a:cubicBezTo>
                  <a:pt x="274339" y="107358"/>
                  <a:pt x="239456" y="140970"/>
                  <a:pt x="222015" y="152485"/>
                </a:cubicBezTo>
                <a:cubicBezTo>
                  <a:pt x="204574" y="164000"/>
                  <a:pt x="188910" y="155618"/>
                  <a:pt x="176803" y="157057"/>
                </a:cubicBezTo>
                <a:cubicBezTo>
                  <a:pt x="164696" y="158496"/>
                  <a:pt x="158684" y="161883"/>
                  <a:pt x="149371" y="161121"/>
                </a:cubicBezTo>
                <a:cubicBezTo>
                  <a:pt x="140058" y="160359"/>
                  <a:pt x="131083" y="152400"/>
                  <a:pt x="120923" y="152485"/>
                </a:cubicBezTo>
                <a:cubicBezTo>
                  <a:pt x="110763" y="152570"/>
                  <a:pt x="98740" y="161798"/>
                  <a:pt x="88411" y="161629"/>
                </a:cubicBezTo>
                <a:cubicBezTo>
                  <a:pt x="78082" y="161460"/>
                  <a:pt x="65720" y="157057"/>
                  <a:pt x="58947" y="151469"/>
                </a:cubicBezTo>
                <a:cubicBezTo>
                  <a:pt x="52174" y="145881"/>
                  <a:pt x="49464" y="133181"/>
                  <a:pt x="47771" y="128101"/>
                </a:cubicBezTo>
                <a:cubicBezTo>
                  <a:pt x="46078" y="123021"/>
                  <a:pt x="49803" y="123614"/>
                  <a:pt x="48787" y="120989"/>
                </a:cubicBezTo>
                <a:cubicBezTo>
                  <a:pt x="47771" y="118364"/>
                  <a:pt x="46416" y="115570"/>
                  <a:pt x="41675" y="112353"/>
                </a:cubicBezTo>
                <a:cubicBezTo>
                  <a:pt x="36934" y="109136"/>
                  <a:pt x="27028" y="109305"/>
                  <a:pt x="20339" y="101685"/>
                </a:cubicBezTo>
                <a:cubicBezTo>
                  <a:pt x="13650" y="94065"/>
                  <a:pt x="4506" y="76454"/>
                  <a:pt x="1543" y="66633"/>
                </a:cubicBezTo>
                <a:cubicBezTo>
                  <a:pt x="-1420" y="56812"/>
                  <a:pt x="696" y="48430"/>
                  <a:pt x="2559" y="42757"/>
                </a:cubicBezTo>
                <a:cubicBezTo>
                  <a:pt x="4422" y="37084"/>
                  <a:pt x="5692" y="37423"/>
                  <a:pt x="12719" y="32597"/>
                </a:cubicBezTo>
                <a:close/>
              </a:path>
            </a:pathLst>
          </a:custGeom>
          <a:solidFill>
            <a:srgbClr val="FFFFFF"/>
          </a:solidFill>
          <a:ln cap="flat" cmpd="sng" w="28575">
            <a:solidFill>
              <a:srgbClr val="3C78D8"/>
            </a:solidFill>
            <a:prstDash val="dash"/>
            <a:round/>
            <a:headEnd len="med" w="med" type="none"/>
            <a:tailEnd len="med" w="med" type="none"/>
          </a:ln>
        </p:spPr>
      </p:sp>
      <p:sp>
        <p:nvSpPr>
          <p:cNvPr id="204" name="Google Shape;204;p24"/>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Strength of opinions across meta-skills</a:t>
            </a:r>
            <a:endParaRPr/>
          </a:p>
        </p:txBody>
      </p:sp>
      <p:sp>
        <p:nvSpPr>
          <p:cNvPr id="205" name="Google Shape;205;p24"/>
          <p:cNvSpPr/>
          <p:nvPr/>
        </p:nvSpPr>
        <p:spPr>
          <a:xfrm>
            <a:off x="3390900" y="1845625"/>
            <a:ext cx="2800200" cy="2510400"/>
          </a:xfrm>
          <a:prstGeom prst="heptagon">
            <a:avLst>
              <a:gd fmla="val 102572" name="hf"/>
              <a:gd fmla="val 105210" name="vf"/>
            </a:avLst>
          </a:prstGeom>
          <a:solidFill>
            <a:srgbClr val="204F9B">
              <a:alpha val="9615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800">
                <a:solidFill>
                  <a:schemeClr val="accent1"/>
                </a:solidFill>
                <a:latin typeface="Cantata One"/>
                <a:ea typeface="Cantata One"/>
                <a:cs typeface="Cantata One"/>
                <a:sym typeface="Cantata One"/>
              </a:rPr>
              <a:t>Strategy</a:t>
            </a:r>
            <a:endParaRPr b="1" sz="2800">
              <a:solidFill>
                <a:schemeClr val="accent1"/>
              </a:solidFill>
              <a:latin typeface="Cantata One"/>
              <a:ea typeface="Cantata One"/>
              <a:cs typeface="Cantata One"/>
              <a:sym typeface="Cantata One"/>
            </a:endParaRPr>
          </a:p>
        </p:txBody>
      </p:sp>
      <p:sp>
        <p:nvSpPr>
          <p:cNvPr id="206" name="Google Shape;206;p24"/>
          <p:cNvSpPr/>
          <p:nvPr/>
        </p:nvSpPr>
        <p:spPr>
          <a:xfrm>
            <a:off x="5114400" y="1033000"/>
            <a:ext cx="1210200" cy="1087800"/>
          </a:xfrm>
          <a:prstGeom prst="heptagon">
            <a:avLst>
              <a:gd fmla="val 102572" name="hf"/>
              <a:gd fmla="val 105210" name="vf"/>
            </a:avLst>
          </a:prstGeom>
          <a:solidFill>
            <a:srgbClr val="6D9EEB"/>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solidFill>
                  <a:schemeClr val="accent1"/>
                </a:solidFill>
                <a:latin typeface="Cantata One"/>
                <a:ea typeface="Cantata One"/>
                <a:cs typeface="Cantata One"/>
                <a:sym typeface="Cantata One"/>
              </a:rPr>
              <a:t>Domain Specific</a:t>
            </a:r>
            <a:endParaRPr b="1" sz="1100">
              <a:solidFill>
                <a:schemeClr val="accent1"/>
              </a:solidFill>
              <a:latin typeface="Cantata One"/>
              <a:ea typeface="Cantata One"/>
              <a:cs typeface="Cantata One"/>
              <a:sym typeface="Cantata One"/>
            </a:endParaRPr>
          </a:p>
        </p:txBody>
      </p:sp>
      <p:sp>
        <p:nvSpPr>
          <p:cNvPr id="207" name="Google Shape;207;p24"/>
          <p:cNvSpPr/>
          <p:nvPr/>
        </p:nvSpPr>
        <p:spPr>
          <a:xfrm>
            <a:off x="6092378" y="2034150"/>
            <a:ext cx="1559100" cy="1380000"/>
          </a:xfrm>
          <a:prstGeom prst="heptagon">
            <a:avLst>
              <a:gd fmla="val 102572" name="hf"/>
              <a:gd fmla="val 105210" name="vf"/>
            </a:avLst>
          </a:prstGeom>
          <a:solidFill>
            <a:srgbClr val="3C78D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accent1"/>
                </a:solidFill>
                <a:latin typeface="Cantata One"/>
                <a:ea typeface="Cantata One"/>
                <a:cs typeface="Cantata One"/>
                <a:sym typeface="Cantata One"/>
              </a:rPr>
              <a:t>Team Interaction</a:t>
            </a:r>
            <a:endParaRPr b="1">
              <a:solidFill>
                <a:schemeClr val="accent1"/>
              </a:solidFill>
              <a:latin typeface="Cantata One"/>
              <a:ea typeface="Cantata One"/>
              <a:cs typeface="Cantata One"/>
              <a:sym typeface="Cantata One"/>
            </a:endParaRPr>
          </a:p>
        </p:txBody>
      </p:sp>
      <p:sp>
        <p:nvSpPr>
          <p:cNvPr id="208" name="Google Shape;208;p24"/>
          <p:cNvSpPr/>
          <p:nvPr/>
        </p:nvSpPr>
        <p:spPr>
          <a:xfrm>
            <a:off x="3390900" y="1151947"/>
            <a:ext cx="1037400" cy="918000"/>
          </a:xfrm>
          <a:prstGeom prst="heptagon">
            <a:avLst>
              <a:gd fmla="val 102572" name="hf"/>
              <a:gd fmla="val 105210" name="vf"/>
            </a:avLst>
          </a:prstGeom>
          <a:solidFill>
            <a:srgbClr val="6D9EEB"/>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accent1"/>
                </a:solidFill>
                <a:latin typeface="Cantata One"/>
                <a:ea typeface="Cantata One"/>
                <a:cs typeface="Cantata One"/>
                <a:sym typeface="Cantata One"/>
              </a:rPr>
              <a:t>Mgmt</a:t>
            </a:r>
            <a:endParaRPr b="1">
              <a:solidFill>
                <a:schemeClr val="accent1"/>
              </a:solidFill>
              <a:latin typeface="Cantata One"/>
              <a:ea typeface="Cantata One"/>
              <a:cs typeface="Cantata One"/>
              <a:sym typeface="Cantata One"/>
            </a:endParaRPr>
          </a:p>
        </p:txBody>
      </p:sp>
      <p:sp>
        <p:nvSpPr>
          <p:cNvPr id="209" name="Google Shape;209;p24"/>
          <p:cNvSpPr/>
          <p:nvPr/>
        </p:nvSpPr>
        <p:spPr>
          <a:xfrm>
            <a:off x="1435106" y="1743150"/>
            <a:ext cx="2044500" cy="1809600"/>
          </a:xfrm>
          <a:prstGeom prst="heptagon">
            <a:avLst>
              <a:gd fmla="val 102572" name="hf"/>
              <a:gd fmla="val 105210" name="vf"/>
            </a:avLst>
          </a:prstGeom>
          <a:solidFill>
            <a:srgbClr val="1155C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accent1"/>
                </a:solidFill>
                <a:latin typeface="Cantata One"/>
                <a:ea typeface="Cantata One"/>
                <a:cs typeface="Cantata One"/>
                <a:sym typeface="Cantata One"/>
              </a:rPr>
              <a:t>People Development</a:t>
            </a:r>
            <a:endParaRPr b="1" sz="1600">
              <a:solidFill>
                <a:schemeClr val="accent1"/>
              </a:solidFill>
              <a:latin typeface="Cantata One"/>
              <a:ea typeface="Cantata One"/>
              <a:cs typeface="Cantata One"/>
              <a:sym typeface="Cantata One"/>
            </a:endParaRPr>
          </a:p>
        </p:txBody>
      </p:sp>
      <p:sp>
        <p:nvSpPr>
          <p:cNvPr id="210" name="Google Shape;210;p24"/>
          <p:cNvSpPr/>
          <p:nvPr/>
        </p:nvSpPr>
        <p:spPr>
          <a:xfrm>
            <a:off x="2676067" y="3750625"/>
            <a:ext cx="1171800" cy="1037100"/>
          </a:xfrm>
          <a:prstGeom prst="heptagon">
            <a:avLst>
              <a:gd fmla="val 102572" name="hf"/>
              <a:gd fmla="val 105210" name="vf"/>
            </a:avLst>
          </a:prstGeom>
          <a:solidFill>
            <a:srgbClr val="3C78D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accent1"/>
                </a:solidFill>
                <a:latin typeface="Cantata One"/>
                <a:ea typeface="Cantata One"/>
                <a:cs typeface="Cantata One"/>
                <a:sym typeface="Cantata One"/>
              </a:rPr>
              <a:t>Role of Design</a:t>
            </a:r>
            <a:endParaRPr b="1">
              <a:solidFill>
                <a:schemeClr val="accent1"/>
              </a:solidFill>
              <a:latin typeface="Cantata One"/>
              <a:ea typeface="Cantata One"/>
              <a:cs typeface="Cantata One"/>
              <a:sym typeface="Cantata One"/>
            </a:endParaRPr>
          </a:p>
        </p:txBody>
      </p:sp>
      <p:sp>
        <p:nvSpPr>
          <p:cNvPr id="211" name="Google Shape;211;p24"/>
          <p:cNvSpPr/>
          <p:nvPr/>
        </p:nvSpPr>
        <p:spPr>
          <a:xfrm>
            <a:off x="4542846" y="4419525"/>
            <a:ext cx="559800" cy="495300"/>
          </a:xfrm>
          <a:prstGeom prst="heptagon">
            <a:avLst>
              <a:gd fmla="val 102572" name="hf"/>
              <a:gd fmla="val 105210" name="vf"/>
            </a:avLst>
          </a:prstGeom>
          <a:solidFill>
            <a:srgbClr val="A4C2F4"/>
          </a:solidFill>
          <a:ln cap="flat" cmpd="sng" w="19050">
            <a:solidFill>
              <a:srgbClr val="1155CC"/>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700">
                <a:solidFill>
                  <a:schemeClr val="accent1"/>
                </a:solidFill>
                <a:latin typeface="Cantata One"/>
                <a:ea typeface="Cantata One"/>
                <a:cs typeface="Cantata One"/>
                <a:sym typeface="Cantata One"/>
              </a:rPr>
              <a:t>Tools</a:t>
            </a:r>
            <a:r>
              <a:rPr b="1" lang="en" sz="700">
                <a:solidFill>
                  <a:schemeClr val="accent1"/>
                </a:solidFill>
                <a:latin typeface="Cantata One"/>
                <a:ea typeface="Cantata One"/>
                <a:cs typeface="Cantata One"/>
                <a:sym typeface="Cantata One"/>
              </a:rPr>
              <a:t> </a:t>
            </a:r>
            <a:endParaRPr b="1" sz="700">
              <a:solidFill>
                <a:schemeClr val="accent1"/>
              </a:solidFill>
              <a:latin typeface="Cantata One"/>
              <a:ea typeface="Cantata One"/>
              <a:cs typeface="Cantata One"/>
              <a:sym typeface="Cantata One"/>
            </a:endParaRPr>
          </a:p>
        </p:txBody>
      </p:sp>
      <p:sp>
        <p:nvSpPr>
          <p:cNvPr id="212" name="Google Shape;212;p24"/>
          <p:cNvSpPr/>
          <p:nvPr/>
        </p:nvSpPr>
        <p:spPr>
          <a:xfrm>
            <a:off x="5797625" y="3750625"/>
            <a:ext cx="899700" cy="795900"/>
          </a:xfrm>
          <a:prstGeom prst="heptagon">
            <a:avLst>
              <a:gd fmla="val 102572" name="hf"/>
              <a:gd fmla="val 105210" name="vf"/>
            </a:avLst>
          </a:prstGeom>
          <a:solidFill>
            <a:srgbClr val="A4C2F4"/>
          </a:solidFill>
          <a:ln cap="flat" cmpd="sng" w="19050">
            <a:solidFill>
              <a:srgbClr val="1155CC"/>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solidFill>
                  <a:schemeClr val="accent1"/>
                </a:solidFill>
                <a:latin typeface="Cantata One"/>
                <a:ea typeface="Cantata One"/>
                <a:cs typeface="Cantata One"/>
                <a:sym typeface="Cantata One"/>
              </a:rPr>
              <a:t>Dev Process</a:t>
            </a:r>
            <a:endParaRPr b="1" sz="800">
              <a:solidFill>
                <a:schemeClr val="accent1"/>
              </a:solidFill>
              <a:latin typeface="Cantata One"/>
              <a:ea typeface="Cantata One"/>
              <a:cs typeface="Cantata One"/>
              <a:sym typeface="Cantata One"/>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25"/>
          <p:cNvSpPr/>
          <p:nvPr/>
        </p:nvSpPr>
        <p:spPr>
          <a:xfrm>
            <a:off x="5623400" y="1924300"/>
            <a:ext cx="993300" cy="853500"/>
          </a:xfrm>
          <a:prstGeom prst="doubleWave">
            <a:avLst>
              <a:gd fmla="val 6256" name="adj1"/>
              <a:gd fmla="val 249" name="adj2"/>
            </a:avLst>
          </a:prstGeom>
          <a:solidFill>
            <a:srgbClr val="FFFFFF"/>
          </a:solidFill>
          <a:ln cap="flat" cmpd="sng" w="19050">
            <a:solidFill>
              <a:srgbClr val="1155C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25"/>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Start</a:t>
            </a:r>
            <a:r>
              <a:rPr lang="en"/>
              <a:t> getting </a:t>
            </a:r>
            <a:r>
              <a:rPr b="1" lang="en"/>
              <a:t>opinionated</a:t>
            </a:r>
            <a:r>
              <a:rPr lang="en"/>
              <a:t> with</a:t>
            </a:r>
            <a:endParaRPr/>
          </a:p>
        </p:txBody>
      </p:sp>
      <p:sp>
        <p:nvSpPr>
          <p:cNvPr id="219" name="Google Shape;219;p25"/>
          <p:cNvSpPr txBox="1"/>
          <p:nvPr>
            <p:ph idx="1" type="body"/>
          </p:nvPr>
        </p:nvSpPr>
        <p:spPr>
          <a:xfrm>
            <a:off x="311700" y="1171600"/>
            <a:ext cx="8520600" cy="2511300"/>
          </a:xfrm>
          <a:prstGeom prst="rect">
            <a:avLst/>
          </a:prstGeom>
        </p:spPr>
        <p:txBody>
          <a:bodyPr anchorCtr="0" anchor="t" bIns="91425" lIns="91425" spcFirstLastPara="1" rIns="91425" wrap="square" tIns="91425">
            <a:noAutofit/>
          </a:bodyPr>
          <a:lstStyle/>
          <a:p>
            <a:pPr indent="-381000" lvl="0" marL="457200" rtl="0" algn="l">
              <a:lnSpc>
                <a:spcPct val="100000"/>
              </a:lnSpc>
              <a:spcBef>
                <a:spcPts val="0"/>
              </a:spcBef>
              <a:spcAft>
                <a:spcPts val="0"/>
              </a:spcAft>
              <a:buSzPts val="2400"/>
              <a:buChar char="➔"/>
            </a:pPr>
            <a:r>
              <a:rPr lang="en" sz="2400"/>
              <a:t>Which practices have you seen succeed or fail? In what context?</a:t>
            </a:r>
            <a:endParaRPr sz="2400"/>
          </a:p>
          <a:p>
            <a:pPr indent="-381000" lvl="0" marL="457200" rtl="0" algn="l">
              <a:lnSpc>
                <a:spcPct val="100000"/>
              </a:lnSpc>
              <a:spcBef>
                <a:spcPts val="1000"/>
              </a:spcBef>
              <a:spcAft>
                <a:spcPts val="0"/>
              </a:spcAft>
              <a:buSzPts val="2400"/>
              <a:buChar char="➔"/>
            </a:pPr>
            <a:r>
              <a:rPr lang="en" sz="2400"/>
              <a:t>What can you articulate about </a:t>
            </a:r>
            <a:r>
              <a:rPr b="1" lang="en" sz="2400"/>
              <a:t>why</a:t>
            </a:r>
            <a:r>
              <a:rPr lang="en" sz="2400"/>
              <a:t>?</a:t>
            </a:r>
            <a:endParaRPr sz="2400"/>
          </a:p>
          <a:p>
            <a:pPr indent="0" lvl="0" marL="0" rtl="0" algn="l">
              <a:lnSpc>
                <a:spcPct val="100000"/>
              </a:lnSpc>
              <a:spcBef>
                <a:spcPts val="1000"/>
              </a:spcBef>
              <a:spcAft>
                <a:spcPts val="1000"/>
              </a:spcAft>
              <a:buNone/>
            </a:pPr>
            <a:r>
              <a:t/>
            </a:r>
            <a:endParaRPr sz="24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26"/>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Critique</a:t>
            </a:r>
            <a:r>
              <a:rPr lang="en"/>
              <a:t> your heros &amp; your counterparts</a:t>
            </a:r>
            <a:endParaRPr/>
          </a:p>
        </p:txBody>
      </p:sp>
      <p:sp>
        <p:nvSpPr>
          <p:cNvPr id="225" name="Google Shape;225;p26"/>
          <p:cNvSpPr txBox="1"/>
          <p:nvPr>
            <p:ph idx="1" type="body"/>
          </p:nvPr>
        </p:nvSpPr>
        <p:spPr>
          <a:xfrm>
            <a:off x="311700" y="1171600"/>
            <a:ext cx="8520600" cy="2511300"/>
          </a:xfrm>
          <a:prstGeom prst="rect">
            <a:avLst/>
          </a:prstGeom>
        </p:spPr>
        <p:txBody>
          <a:bodyPr anchorCtr="0" anchor="t" bIns="91425" lIns="91425" spcFirstLastPara="1" rIns="91425" wrap="square" tIns="91425">
            <a:noAutofit/>
          </a:bodyPr>
          <a:lstStyle/>
          <a:p>
            <a:pPr indent="-381000" lvl="0" marL="457200" rtl="0" algn="l">
              <a:lnSpc>
                <a:spcPct val="100000"/>
              </a:lnSpc>
              <a:spcBef>
                <a:spcPts val="0"/>
              </a:spcBef>
              <a:spcAft>
                <a:spcPts val="0"/>
              </a:spcAft>
              <a:buSzPts val="2400"/>
              <a:buChar char="➔"/>
            </a:pPr>
            <a:r>
              <a:rPr lang="en" sz="2400"/>
              <a:t>What do the practitioners you most admire do wrong?</a:t>
            </a:r>
            <a:endParaRPr sz="2400"/>
          </a:p>
          <a:p>
            <a:pPr indent="-381000" lvl="0" marL="457200" rtl="0" algn="l">
              <a:lnSpc>
                <a:spcPct val="100000"/>
              </a:lnSpc>
              <a:spcBef>
                <a:spcPts val="1000"/>
              </a:spcBef>
              <a:spcAft>
                <a:spcPts val="1000"/>
              </a:spcAft>
              <a:buSzPts val="2400"/>
              <a:buChar char="➔"/>
            </a:pPr>
            <a:r>
              <a:rPr lang="en" sz="2400"/>
              <a:t>Think of a partner from a different discipline whose work really complemented yours. What about their way of working made it go so well?</a:t>
            </a:r>
            <a:endParaRPr sz="24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27"/>
          <p:cNvSpPr txBox="1"/>
          <p:nvPr>
            <p:ph type="title"/>
          </p:nvPr>
        </p:nvSpPr>
        <p:spPr>
          <a:xfrm>
            <a:off x="490250" y="526350"/>
            <a:ext cx="84123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0" lang="en" sz="4800">
                <a:latin typeface="Cantata One"/>
                <a:ea typeface="Cantata One"/>
                <a:cs typeface="Cantata One"/>
                <a:sym typeface="Cantata One"/>
              </a:rPr>
              <a:t>Becoming</a:t>
            </a:r>
            <a:r>
              <a:rPr lang="en">
                <a:latin typeface="Cantata One"/>
                <a:ea typeface="Cantata One"/>
                <a:cs typeface="Cantata One"/>
                <a:sym typeface="Cantata One"/>
              </a:rPr>
              <a:t> </a:t>
            </a:r>
            <a:r>
              <a:rPr b="1" lang="en"/>
              <a:t>A Coach</a:t>
            </a:r>
            <a:r>
              <a:rPr lang="en">
                <a:solidFill>
                  <a:srgbClr val="1155CC"/>
                </a:solidFill>
                <a:highlight>
                  <a:srgbClr val="FFFFFF"/>
                </a:highlight>
              </a:rPr>
              <a:t> </a:t>
            </a:r>
            <a:endParaRPr>
              <a:solidFill>
                <a:srgbClr val="1155CC"/>
              </a:solidFill>
              <a:highlight>
                <a:srgbClr val="FFFFFF"/>
              </a:highlight>
            </a:endParaRPr>
          </a:p>
        </p:txBody>
      </p:sp>
      <p:sp>
        <p:nvSpPr>
          <p:cNvPr id="231" name="Google Shape;231;p27"/>
          <p:cNvSpPr/>
          <p:nvPr/>
        </p:nvSpPr>
        <p:spPr>
          <a:xfrm>
            <a:off x="4064000" y="3238500"/>
            <a:ext cx="4013251" cy="774692"/>
          </a:xfrm>
          <a:custGeom>
            <a:rect b="b" l="l" r="r" t="t"/>
            <a:pathLst>
              <a:path extrusionOk="0" h="23299" w="119888">
                <a:moveTo>
                  <a:pt x="0" y="18796"/>
                </a:moveTo>
                <a:cubicBezTo>
                  <a:pt x="2032" y="18627"/>
                  <a:pt x="8128" y="18711"/>
                  <a:pt x="12192" y="17780"/>
                </a:cubicBezTo>
                <a:cubicBezTo>
                  <a:pt x="16256" y="16849"/>
                  <a:pt x="20320" y="14224"/>
                  <a:pt x="24384" y="13208"/>
                </a:cubicBezTo>
                <a:cubicBezTo>
                  <a:pt x="28448" y="12192"/>
                  <a:pt x="33274" y="11007"/>
                  <a:pt x="36576" y="11684"/>
                </a:cubicBezTo>
                <a:cubicBezTo>
                  <a:pt x="39878" y="12361"/>
                  <a:pt x="40301" y="15917"/>
                  <a:pt x="44196" y="17272"/>
                </a:cubicBezTo>
                <a:cubicBezTo>
                  <a:pt x="48091" y="18627"/>
                  <a:pt x="54864" y="18881"/>
                  <a:pt x="59944" y="19812"/>
                </a:cubicBezTo>
                <a:cubicBezTo>
                  <a:pt x="65024" y="20743"/>
                  <a:pt x="70951" y="24384"/>
                  <a:pt x="74676" y="22860"/>
                </a:cubicBezTo>
                <a:cubicBezTo>
                  <a:pt x="78401" y="21336"/>
                  <a:pt x="79163" y="13377"/>
                  <a:pt x="82296" y="10668"/>
                </a:cubicBezTo>
                <a:cubicBezTo>
                  <a:pt x="85429" y="7959"/>
                  <a:pt x="89493" y="7959"/>
                  <a:pt x="93472" y="6604"/>
                </a:cubicBezTo>
                <a:cubicBezTo>
                  <a:pt x="97451" y="5249"/>
                  <a:pt x="101769" y="3641"/>
                  <a:pt x="106172" y="2540"/>
                </a:cubicBezTo>
                <a:cubicBezTo>
                  <a:pt x="110575" y="1439"/>
                  <a:pt x="117602" y="423"/>
                  <a:pt x="119888" y="0"/>
                </a:cubicBezTo>
              </a:path>
            </a:pathLst>
          </a:custGeom>
          <a:noFill/>
          <a:ln cap="flat" cmpd="sng" w="38100">
            <a:solidFill>
              <a:schemeClr val="accent1"/>
            </a:solidFill>
            <a:prstDash val="dash"/>
            <a:round/>
            <a:headEnd len="med" w="med" type="none"/>
            <a:tailEnd len="med" w="med" type="none"/>
          </a:ln>
        </p:spPr>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28"/>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senior UXer gets great outcomes for their organization by </a:t>
            </a:r>
            <a:r>
              <a:rPr b="1" lang="en"/>
              <a:t>shaping practice</a:t>
            </a:r>
            <a:r>
              <a:rPr lang="en"/>
              <a:t>.</a:t>
            </a:r>
            <a:endParaRPr/>
          </a:p>
        </p:txBody>
      </p:sp>
      <p:sp>
        <p:nvSpPr>
          <p:cNvPr id="237" name="Google Shape;237;p28"/>
          <p:cNvSpPr txBox="1"/>
          <p:nvPr>
            <p:ph idx="1" type="body"/>
          </p:nvPr>
        </p:nvSpPr>
        <p:spPr>
          <a:xfrm>
            <a:off x="311700" y="1676400"/>
            <a:ext cx="8520600" cy="199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They spend less time on core design tasks and more time on harder parts around the edges.</a:t>
            </a:r>
            <a:endParaRPr/>
          </a:p>
          <a:p>
            <a:pPr indent="0" lvl="0" marL="0" rtl="0" algn="l">
              <a:spcBef>
                <a:spcPts val="1600"/>
              </a:spcBef>
              <a:spcAft>
                <a:spcPts val="0"/>
              </a:spcAft>
              <a:buNone/>
            </a:pPr>
            <a:r>
              <a:rPr lang="en"/>
              <a:t>They understand how to create the specific design conditions needed to succeed at their specific goals.</a:t>
            </a:r>
            <a:endParaRPr/>
          </a:p>
          <a:p>
            <a:pPr indent="0" lvl="0" marL="0" rtl="0" algn="l">
              <a:spcBef>
                <a:spcPts val="1600"/>
              </a:spcBef>
              <a:spcAft>
                <a:spcPts val="0"/>
              </a:spcAft>
              <a:buNone/>
            </a:pPr>
            <a:r>
              <a:rPr lang="en"/>
              <a:t>They give useful feedback in every interaction.</a:t>
            </a:r>
            <a:endParaRPr/>
          </a:p>
          <a:p>
            <a:pPr indent="0" lvl="0" marL="0" rtl="0" algn="l">
              <a:spcBef>
                <a:spcPts val="1600"/>
              </a:spcBef>
              <a:spcAft>
                <a:spcPts val="1600"/>
              </a:spcAft>
              <a:buNone/>
            </a:pPr>
            <a:r>
              <a:rPr lang="en"/>
              <a:t>They have great tips on </a:t>
            </a:r>
            <a:r>
              <a:rPr b="1" lang="en"/>
              <a:t>how</a:t>
            </a:r>
            <a:r>
              <a:rPr lang="en"/>
              <a:t> to do things, but they focus on </a:t>
            </a:r>
            <a:r>
              <a:rPr b="1" lang="en"/>
              <a:t>why</a:t>
            </a:r>
            <a:r>
              <a:rPr lang="en"/>
              <a:t>.</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29"/>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a:t>
            </a:r>
            <a:r>
              <a:rPr b="1" lang="en"/>
              <a:t>research</a:t>
            </a:r>
            <a:r>
              <a:rPr lang="en"/>
              <a:t> version</a:t>
            </a:r>
            <a:endParaRPr/>
          </a:p>
        </p:txBody>
      </p:sp>
      <p:sp>
        <p:nvSpPr>
          <p:cNvPr id="243" name="Google Shape;243;p29"/>
          <p:cNvSpPr/>
          <p:nvPr/>
        </p:nvSpPr>
        <p:spPr>
          <a:xfrm>
            <a:off x="419100" y="1333500"/>
            <a:ext cx="8413200" cy="2616300"/>
          </a:xfrm>
          <a:prstGeom prst="chevron">
            <a:avLst>
              <a:gd fmla="val 17895" name="adj"/>
            </a:avLst>
          </a:prstGeom>
          <a:solidFill>
            <a:srgbClr val="FFFFFF"/>
          </a:solidFill>
          <a:ln cap="flat" cmpd="sng" w="28575">
            <a:solidFill>
              <a:srgbClr val="3C78D8"/>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antata One"/>
              <a:ea typeface="Cantata One"/>
              <a:cs typeface="Cantata One"/>
              <a:sym typeface="Cantata One"/>
            </a:endParaRPr>
          </a:p>
        </p:txBody>
      </p:sp>
      <p:sp>
        <p:nvSpPr>
          <p:cNvPr id="244" name="Google Shape;244;p29"/>
          <p:cNvSpPr/>
          <p:nvPr/>
        </p:nvSpPr>
        <p:spPr>
          <a:xfrm>
            <a:off x="4825950" y="1699179"/>
            <a:ext cx="1549500" cy="1884842"/>
          </a:xfrm>
          <a:prstGeom prst="flowChartManualInput">
            <a:avLst/>
          </a:prstGeom>
          <a:solidFill>
            <a:srgbClr val="A4C2F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Cantata One"/>
                <a:ea typeface="Cantata One"/>
                <a:cs typeface="Cantata One"/>
                <a:sym typeface="Cantata One"/>
              </a:rPr>
              <a:t>Conducting sessions</a:t>
            </a:r>
            <a:endParaRPr sz="1800">
              <a:solidFill>
                <a:srgbClr val="FFFFFF"/>
              </a:solidFill>
              <a:latin typeface="Cantata One"/>
              <a:ea typeface="Cantata One"/>
              <a:cs typeface="Cantata One"/>
              <a:sym typeface="Cantata One"/>
            </a:endParaRPr>
          </a:p>
        </p:txBody>
      </p:sp>
      <p:sp>
        <p:nvSpPr>
          <p:cNvPr id="245" name="Google Shape;245;p29"/>
          <p:cNvSpPr/>
          <p:nvPr/>
        </p:nvSpPr>
        <p:spPr>
          <a:xfrm>
            <a:off x="1219150" y="1699179"/>
            <a:ext cx="1549500" cy="1884842"/>
          </a:xfrm>
          <a:prstGeom prst="flowChartManualInput">
            <a:avLst/>
          </a:prstGeom>
          <a:solidFill>
            <a:srgbClr val="1155C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Cantata One"/>
                <a:ea typeface="Cantata One"/>
                <a:cs typeface="Cantata One"/>
                <a:sym typeface="Cantata One"/>
              </a:rPr>
              <a:t>Selecting methods</a:t>
            </a:r>
            <a:endParaRPr sz="1800">
              <a:solidFill>
                <a:srgbClr val="FFFFFF"/>
              </a:solidFill>
              <a:latin typeface="Cantata One"/>
              <a:ea typeface="Cantata One"/>
              <a:cs typeface="Cantata One"/>
              <a:sym typeface="Cantata One"/>
            </a:endParaRPr>
          </a:p>
        </p:txBody>
      </p:sp>
      <p:sp>
        <p:nvSpPr>
          <p:cNvPr id="246" name="Google Shape;246;p29"/>
          <p:cNvSpPr/>
          <p:nvPr/>
        </p:nvSpPr>
        <p:spPr>
          <a:xfrm>
            <a:off x="6603950" y="1699179"/>
            <a:ext cx="1549500" cy="1884842"/>
          </a:xfrm>
          <a:prstGeom prst="flowChartManualInput">
            <a:avLst/>
          </a:prstGeom>
          <a:solidFill>
            <a:srgbClr val="1155C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Cantata One"/>
                <a:ea typeface="Cantata One"/>
                <a:cs typeface="Cantata One"/>
                <a:sym typeface="Cantata One"/>
              </a:rPr>
              <a:t>Synthesis</a:t>
            </a:r>
            <a:endParaRPr sz="1800">
              <a:solidFill>
                <a:srgbClr val="FFFFFF"/>
              </a:solidFill>
              <a:latin typeface="Cantata One"/>
              <a:ea typeface="Cantata One"/>
              <a:cs typeface="Cantata One"/>
              <a:sym typeface="Cantata One"/>
            </a:endParaRPr>
          </a:p>
        </p:txBody>
      </p:sp>
      <p:sp>
        <p:nvSpPr>
          <p:cNvPr id="247" name="Google Shape;247;p29"/>
          <p:cNvSpPr/>
          <p:nvPr/>
        </p:nvSpPr>
        <p:spPr>
          <a:xfrm>
            <a:off x="3022550" y="1699179"/>
            <a:ext cx="1549500" cy="1884842"/>
          </a:xfrm>
          <a:prstGeom prst="flowChartManualInput">
            <a:avLst/>
          </a:prstGeom>
          <a:solidFill>
            <a:srgbClr val="3C78D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Cantata One"/>
                <a:ea typeface="Cantata One"/>
                <a:cs typeface="Cantata One"/>
                <a:sym typeface="Cantata One"/>
              </a:rPr>
              <a:t>Setting up recruiting &amp; observing</a:t>
            </a:r>
            <a:endParaRPr sz="1800">
              <a:solidFill>
                <a:srgbClr val="FFFFFF"/>
              </a:solidFill>
              <a:latin typeface="Cantata One"/>
              <a:ea typeface="Cantata One"/>
              <a:cs typeface="Cantata One"/>
              <a:sym typeface="Cantata One"/>
            </a:endParaRPr>
          </a:p>
        </p:txBody>
      </p:sp>
      <p:sp>
        <p:nvSpPr>
          <p:cNvPr id="248" name="Google Shape;248;p29"/>
          <p:cNvSpPr/>
          <p:nvPr/>
        </p:nvSpPr>
        <p:spPr>
          <a:xfrm>
            <a:off x="419100" y="4089400"/>
            <a:ext cx="8293200" cy="613200"/>
          </a:xfrm>
          <a:prstGeom prst="chevron">
            <a:avLst>
              <a:gd fmla="val 50000" name="adj"/>
            </a:avLst>
          </a:prstGeom>
          <a:solidFill>
            <a:srgbClr val="1155C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accent1"/>
                </a:solidFill>
                <a:latin typeface="Cantata One"/>
                <a:ea typeface="Cantata One"/>
                <a:cs typeface="Cantata One"/>
                <a:sym typeface="Cantata One"/>
              </a:rPr>
              <a:t>Systems of documentation &amp; communication</a:t>
            </a:r>
            <a:endParaRPr sz="1800">
              <a:solidFill>
                <a:schemeClr val="accent1"/>
              </a:solidFill>
              <a:latin typeface="Cantata One"/>
              <a:ea typeface="Cantata One"/>
              <a:cs typeface="Cantata One"/>
              <a:sym typeface="Cantata One"/>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30"/>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a:t>
            </a:r>
            <a:r>
              <a:rPr b="1" lang="en"/>
              <a:t>content</a:t>
            </a:r>
            <a:r>
              <a:rPr lang="en"/>
              <a:t> version</a:t>
            </a:r>
            <a:endParaRPr/>
          </a:p>
        </p:txBody>
      </p:sp>
      <p:sp>
        <p:nvSpPr>
          <p:cNvPr id="254" name="Google Shape;254;p30"/>
          <p:cNvSpPr/>
          <p:nvPr/>
        </p:nvSpPr>
        <p:spPr>
          <a:xfrm>
            <a:off x="419100" y="1333500"/>
            <a:ext cx="8413200" cy="2616300"/>
          </a:xfrm>
          <a:prstGeom prst="chevron">
            <a:avLst>
              <a:gd fmla="val 17895" name="adj"/>
            </a:avLst>
          </a:prstGeom>
          <a:solidFill>
            <a:srgbClr val="FFFFFF"/>
          </a:solidFill>
          <a:ln cap="flat" cmpd="sng" w="28575">
            <a:solidFill>
              <a:srgbClr val="3C78D8"/>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antata One"/>
              <a:ea typeface="Cantata One"/>
              <a:cs typeface="Cantata One"/>
              <a:sym typeface="Cantata One"/>
            </a:endParaRPr>
          </a:p>
        </p:txBody>
      </p:sp>
      <p:sp>
        <p:nvSpPr>
          <p:cNvPr id="255" name="Google Shape;255;p30"/>
          <p:cNvSpPr/>
          <p:nvPr/>
        </p:nvSpPr>
        <p:spPr>
          <a:xfrm>
            <a:off x="4825950" y="1699179"/>
            <a:ext cx="1549500" cy="1884842"/>
          </a:xfrm>
          <a:prstGeom prst="flowChartManualInput">
            <a:avLst/>
          </a:prstGeom>
          <a:solidFill>
            <a:srgbClr val="A4C2F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Cantata One"/>
                <a:ea typeface="Cantata One"/>
                <a:cs typeface="Cantata One"/>
                <a:sym typeface="Cantata One"/>
              </a:rPr>
              <a:t>Writing copy</a:t>
            </a:r>
            <a:endParaRPr sz="1800">
              <a:solidFill>
                <a:srgbClr val="FFFFFF"/>
              </a:solidFill>
              <a:latin typeface="Cantata One"/>
              <a:ea typeface="Cantata One"/>
              <a:cs typeface="Cantata One"/>
              <a:sym typeface="Cantata One"/>
            </a:endParaRPr>
          </a:p>
        </p:txBody>
      </p:sp>
      <p:sp>
        <p:nvSpPr>
          <p:cNvPr id="256" name="Google Shape;256;p30"/>
          <p:cNvSpPr/>
          <p:nvPr/>
        </p:nvSpPr>
        <p:spPr>
          <a:xfrm>
            <a:off x="1219150" y="1699179"/>
            <a:ext cx="1549500" cy="1884842"/>
          </a:xfrm>
          <a:prstGeom prst="flowChartManualInput">
            <a:avLst/>
          </a:prstGeom>
          <a:solidFill>
            <a:srgbClr val="1155C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Cantata One"/>
                <a:ea typeface="Cantata One"/>
                <a:cs typeface="Cantata One"/>
                <a:sym typeface="Cantata One"/>
              </a:rPr>
              <a:t>Developing</a:t>
            </a:r>
            <a:r>
              <a:rPr lang="en" sz="1800">
                <a:solidFill>
                  <a:srgbClr val="FFFFFF"/>
                </a:solidFill>
                <a:latin typeface="Cantata One"/>
                <a:ea typeface="Cantata One"/>
                <a:cs typeface="Cantata One"/>
                <a:sym typeface="Cantata One"/>
              </a:rPr>
              <a:t> the voice</a:t>
            </a:r>
            <a:endParaRPr sz="1800">
              <a:solidFill>
                <a:srgbClr val="FFFFFF"/>
              </a:solidFill>
              <a:latin typeface="Cantata One"/>
              <a:ea typeface="Cantata One"/>
              <a:cs typeface="Cantata One"/>
              <a:sym typeface="Cantata One"/>
            </a:endParaRPr>
          </a:p>
        </p:txBody>
      </p:sp>
      <p:sp>
        <p:nvSpPr>
          <p:cNvPr id="257" name="Google Shape;257;p30"/>
          <p:cNvSpPr/>
          <p:nvPr/>
        </p:nvSpPr>
        <p:spPr>
          <a:xfrm>
            <a:off x="6603950" y="1699179"/>
            <a:ext cx="1549500" cy="1884842"/>
          </a:xfrm>
          <a:prstGeom prst="flowChartManualInput">
            <a:avLst/>
          </a:prstGeom>
          <a:solidFill>
            <a:srgbClr val="1155C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Cantata One"/>
                <a:ea typeface="Cantata One"/>
                <a:cs typeface="Cantata One"/>
                <a:sym typeface="Cantata One"/>
              </a:rPr>
              <a:t>Integration with brand</a:t>
            </a:r>
            <a:endParaRPr sz="1800">
              <a:solidFill>
                <a:srgbClr val="FFFFFF"/>
              </a:solidFill>
              <a:latin typeface="Cantata One"/>
              <a:ea typeface="Cantata One"/>
              <a:cs typeface="Cantata One"/>
              <a:sym typeface="Cantata One"/>
            </a:endParaRPr>
          </a:p>
        </p:txBody>
      </p:sp>
      <p:sp>
        <p:nvSpPr>
          <p:cNvPr id="258" name="Google Shape;258;p30"/>
          <p:cNvSpPr/>
          <p:nvPr/>
        </p:nvSpPr>
        <p:spPr>
          <a:xfrm>
            <a:off x="3022550" y="1699179"/>
            <a:ext cx="1549500" cy="1884842"/>
          </a:xfrm>
          <a:prstGeom prst="flowChartManualInput">
            <a:avLst/>
          </a:prstGeom>
          <a:solidFill>
            <a:srgbClr val="3C78D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Cantata One"/>
                <a:ea typeface="Cantata One"/>
                <a:cs typeface="Cantata One"/>
                <a:sym typeface="Cantata One"/>
              </a:rPr>
              <a:t>Content audits</a:t>
            </a:r>
            <a:endParaRPr sz="1800">
              <a:solidFill>
                <a:srgbClr val="FFFFFF"/>
              </a:solidFill>
              <a:latin typeface="Cantata One"/>
              <a:ea typeface="Cantata One"/>
              <a:cs typeface="Cantata One"/>
              <a:sym typeface="Cantata One"/>
            </a:endParaRPr>
          </a:p>
        </p:txBody>
      </p:sp>
      <p:sp>
        <p:nvSpPr>
          <p:cNvPr id="259" name="Google Shape;259;p30"/>
          <p:cNvSpPr/>
          <p:nvPr/>
        </p:nvSpPr>
        <p:spPr>
          <a:xfrm>
            <a:off x="419100" y="4089400"/>
            <a:ext cx="8293200" cy="613200"/>
          </a:xfrm>
          <a:prstGeom prst="chevron">
            <a:avLst>
              <a:gd fmla="val 50000" name="adj"/>
            </a:avLst>
          </a:prstGeom>
          <a:solidFill>
            <a:srgbClr val="1155C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accent1"/>
                </a:solidFill>
                <a:latin typeface="Cantata One"/>
                <a:ea typeface="Cantata One"/>
                <a:cs typeface="Cantata One"/>
                <a:sym typeface="Cantata One"/>
              </a:rPr>
              <a:t>Systems of governance &amp; communication</a:t>
            </a:r>
            <a:endParaRPr sz="1800">
              <a:solidFill>
                <a:schemeClr val="accent1"/>
              </a:solidFill>
              <a:latin typeface="Cantata One"/>
              <a:ea typeface="Cantata One"/>
              <a:cs typeface="Cantata One"/>
              <a:sym typeface="Cantata One"/>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31"/>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a:t>
            </a:r>
            <a:r>
              <a:rPr b="1" lang="en"/>
              <a:t>design</a:t>
            </a:r>
            <a:r>
              <a:rPr lang="en"/>
              <a:t> version</a:t>
            </a:r>
            <a:endParaRPr/>
          </a:p>
        </p:txBody>
      </p:sp>
      <p:sp>
        <p:nvSpPr>
          <p:cNvPr id="265" name="Google Shape;265;p31"/>
          <p:cNvSpPr/>
          <p:nvPr/>
        </p:nvSpPr>
        <p:spPr>
          <a:xfrm>
            <a:off x="419100" y="1333500"/>
            <a:ext cx="8413200" cy="2616300"/>
          </a:xfrm>
          <a:prstGeom prst="chevron">
            <a:avLst>
              <a:gd fmla="val 17895" name="adj"/>
            </a:avLst>
          </a:prstGeom>
          <a:solidFill>
            <a:srgbClr val="FFFFFF"/>
          </a:solidFill>
          <a:ln cap="flat" cmpd="sng" w="28575">
            <a:solidFill>
              <a:srgbClr val="3C78D8"/>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antata One"/>
              <a:ea typeface="Cantata One"/>
              <a:cs typeface="Cantata One"/>
              <a:sym typeface="Cantata One"/>
            </a:endParaRPr>
          </a:p>
        </p:txBody>
      </p:sp>
      <p:sp>
        <p:nvSpPr>
          <p:cNvPr id="266" name="Google Shape;266;p31"/>
          <p:cNvSpPr/>
          <p:nvPr/>
        </p:nvSpPr>
        <p:spPr>
          <a:xfrm>
            <a:off x="4825950" y="1699179"/>
            <a:ext cx="1549500" cy="1884842"/>
          </a:xfrm>
          <a:prstGeom prst="flowChartManualInput">
            <a:avLst/>
          </a:prstGeom>
          <a:solidFill>
            <a:srgbClr val="A4C2F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Cantata One"/>
                <a:ea typeface="Cantata One"/>
                <a:cs typeface="Cantata One"/>
                <a:sym typeface="Cantata One"/>
              </a:rPr>
              <a:t>Designing individual elements</a:t>
            </a:r>
            <a:endParaRPr sz="1800">
              <a:solidFill>
                <a:srgbClr val="FFFFFF"/>
              </a:solidFill>
              <a:latin typeface="Cantata One"/>
              <a:ea typeface="Cantata One"/>
              <a:cs typeface="Cantata One"/>
              <a:sym typeface="Cantata One"/>
            </a:endParaRPr>
          </a:p>
        </p:txBody>
      </p:sp>
      <p:sp>
        <p:nvSpPr>
          <p:cNvPr id="267" name="Google Shape;267;p31"/>
          <p:cNvSpPr/>
          <p:nvPr/>
        </p:nvSpPr>
        <p:spPr>
          <a:xfrm>
            <a:off x="1219150" y="1699179"/>
            <a:ext cx="1549500" cy="1884842"/>
          </a:xfrm>
          <a:prstGeom prst="flowChartManualInput">
            <a:avLst/>
          </a:prstGeom>
          <a:solidFill>
            <a:srgbClr val="1155C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Cantata One"/>
                <a:ea typeface="Cantata One"/>
                <a:cs typeface="Cantata One"/>
                <a:sym typeface="Cantata One"/>
              </a:rPr>
              <a:t>Design system</a:t>
            </a:r>
            <a:endParaRPr sz="1800">
              <a:solidFill>
                <a:srgbClr val="FFFFFF"/>
              </a:solidFill>
              <a:latin typeface="Cantata One"/>
              <a:ea typeface="Cantata One"/>
              <a:cs typeface="Cantata One"/>
              <a:sym typeface="Cantata One"/>
            </a:endParaRPr>
          </a:p>
        </p:txBody>
      </p:sp>
      <p:sp>
        <p:nvSpPr>
          <p:cNvPr id="268" name="Google Shape;268;p31"/>
          <p:cNvSpPr/>
          <p:nvPr/>
        </p:nvSpPr>
        <p:spPr>
          <a:xfrm>
            <a:off x="6603950" y="1699179"/>
            <a:ext cx="1549500" cy="1884842"/>
          </a:xfrm>
          <a:prstGeom prst="flowChartManualInput">
            <a:avLst/>
          </a:prstGeom>
          <a:solidFill>
            <a:srgbClr val="1155C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Cantata One"/>
                <a:ea typeface="Cantata One"/>
                <a:cs typeface="Cantata One"/>
                <a:sym typeface="Cantata One"/>
              </a:rPr>
              <a:t>Fitting with dev process</a:t>
            </a:r>
            <a:endParaRPr sz="1800">
              <a:solidFill>
                <a:srgbClr val="FFFFFF"/>
              </a:solidFill>
              <a:latin typeface="Cantata One"/>
              <a:ea typeface="Cantata One"/>
              <a:cs typeface="Cantata One"/>
              <a:sym typeface="Cantata One"/>
            </a:endParaRPr>
          </a:p>
        </p:txBody>
      </p:sp>
      <p:sp>
        <p:nvSpPr>
          <p:cNvPr id="269" name="Google Shape;269;p31"/>
          <p:cNvSpPr/>
          <p:nvPr/>
        </p:nvSpPr>
        <p:spPr>
          <a:xfrm>
            <a:off x="3022550" y="1699179"/>
            <a:ext cx="1549500" cy="1884842"/>
          </a:xfrm>
          <a:prstGeom prst="flowChartManualInput">
            <a:avLst/>
          </a:prstGeom>
          <a:solidFill>
            <a:srgbClr val="3C78D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Cantata One"/>
                <a:ea typeface="Cantata One"/>
                <a:cs typeface="Cantata One"/>
                <a:sym typeface="Cantata One"/>
              </a:rPr>
              <a:t>Project design values</a:t>
            </a:r>
            <a:endParaRPr sz="1800">
              <a:solidFill>
                <a:srgbClr val="FFFFFF"/>
              </a:solidFill>
              <a:latin typeface="Cantata One"/>
              <a:ea typeface="Cantata One"/>
              <a:cs typeface="Cantata One"/>
              <a:sym typeface="Cantata One"/>
            </a:endParaRPr>
          </a:p>
        </p:txBody>
      </p:sp>
      <p:sp>
        <p:nvSpPr>
          <p:cNvPr id="270" name="Google Shape;270;p31"/>
          <p:cNvSpPr/>
          <p:nvPr/>
        </p:nvSpPr>
        <p:spPr>
          <a:xfrm>
            <a:off x="419100" y="4089400"/>
            <a:ext cx="8293200" cy="613200"/>
          </a:xfrm>
          <a:prstGeom prst="chevron">
            <a:avLst>
              <a:gd fmla="val 50000" name="adj"/>
            </a:avLst>
          </a:prstGeom>
          <a:solidFill>
            <a:srgbClr val="1155C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accent1"/>
                </a:solidFill>
                <a:latin typeface="Cantata One"/>
                <a:ea typeface="Cantata One"/>
                <a:cs typeface="Cantata One"/>
                <a:sym typeface="Cantata One"/>
              </a:rPr>
              <a:t>Systems of critique &amp; communication</a:t>
            </a:r>
            <a:endParaRPr sz="1800">
              <a:solidFill>
                <a:schemeClr val="accent1"/>
              </a:solidFill>
              <a:latin typeface="Cantata One"/>
              <a:ea typeface="Cantata One"/>
              <a:cs typeface="Cantata One"/>
              <a:sym typeface="Cantata One"/>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490250" y="526350"/>
            <a:ext cx="84507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Senior </a:t>
            </a:r>
            <a:r>
              <a:rPr b="1" lang="en" sz="7200"/>
              <a:t>≠</a:t>
            </a:r>
            <a:r>
              <a:rPr lang="en"/>
              <a:t> Management</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32"/>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Start </a:t>
            </a:r>
            <a:r>
              <a:rPr b="1" lang="en"/>
              <a:t>coaching</a:t>
            </a:r>
            <a:r>
              <a:rPr lang="en"/>
              <a:t> with</a:t>
            </a:r>
            <a:endParaRPr/>
          </a:p>
        </p:txBody>
      </p:sp>
      <p:sp>
        <p:nvSpPr>
          <p:cNvPr id="276" name="Google Shape;276;p32"/>
          <p:cNvSpPr txBox="1"/>
          <p:nvPr>
            <p:ph idx="1" type="body"/>
          </p:nvPr>
        </p:nvSpPr>
        <p:spPr>
          <a:xfrm>
            <a:off x="311700" y="1171600"/>
            <a:ext cx="8520600" cy="2511300"/>
          </a:xfrm>
          <a:prstGeom prst="rect">
            <a:avLst/>
          </a:prstGeom>
        </p:spPr>
        <p:txBody>
          <a:bodyPr anchorCtr="0" anchor="t" bIns="91425" lIns="91425" spcFirstLastPara="1" rIns="91425" wrap="square" tIns="91425">
            <a:noAutofit/>
          </a:bodyPr>
          <a:lstStyle/>
          <a:p>
            <a:pPr indent="-381000" lvl="0" marL="457200" rtl="0" algn="l">
              <a:lnSpc>
                <a:spcPct val="100000"/>
              </a:lnSpc>
              <a:spcBef>
                <a:spcPts val="0"/>
              </a:spcBef>
              <a:spcAft>
                <a:spcPts val="0"/>
              </a:spcAft>
              <a:buSzPts val="2400"/>
              <a:buChar char="➔"/>
            </a:pPr>
            <a:r>
              <a:rPr lang="en" sz="2400"/>
              <a:t>How can you support people doing the design tasks that are easy for you?</a:t>
            </a:r>
            <a:endParaRPr sz="2400"/>
          </a:p>
          <a:p>
            <a:pPr indent="-381000" lvl="0" marL="457200" rtl="0" algn="l">
              <a:lnSpc>
                <a:spcPct val="100000"/>
              </a:lnSpc>
              <a:spcBef>
                <a:spcPts val="1000"/>
              </a:spcBef>
              <a:spcAft>
                <a:spcPts val="0"/>
              </a:spcAft>
              <a:buSzPts val="2400"/>
              <a:buChar char="➔"/>
            </a:pPr>
            <a:r>
              <a:rPr lang="en" sz="2400"/>
              <a:t>How can you make the hard tasks accessible to more people?</a:t>
            </a:r>
            <a:endParaRPr sz="2400"/>
          </a:p>
          <a:p>
            <a:pPr indent="0" lvl="0" marL="457200" rtl="0" algn="l">
              <a:spcBef>
                <a:spcPts val="1000"/>
              </a:spcBef>
              <a:spcAft>
                <a:spcPts val="1600"/>
              </a:spcAft>
              <a:buNone/>
            </a:pPr>
            <a:r>
              <a:t/>
            </a:r>
            <a:endParaRPr sz="24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33"/>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Underpin</a:t>
            </a:r>
            <a:r>
              <a:rPr lang="en"/>
              <a:t> </a:t>
            </a:r>
            <a:r>
              <a:rPr b="1" lang="en"/>
              <a:t>coaching</a:t>
            </a:r>
            <a:r>
              <a:rPr lang="en"/>
              <a:t> with</a:t>
            </a:r>
            <a:endParaRPr/>
          </a:p>
        </p:txBody>
      </p:sp>
      <p:sp>
        <p:nvSpPr>
          <p:cNvPr id="282" name="Google Shape;282;p33"/>
          <p:cNvSpPr txBox="1"/>
          <p:nvPr>
            <p:ph idx="1" type="body"/>
          </p:nvPr>
        </p:nvSpPr>
        <p:spPr>
          <a:xfrm>
            <a:off x="311700" y="1171600"/>
            <a:ext cx="8520600" cy="2511300"/>
          </a:xfrm>
          <a:prstGeom prst="rect">
            <a:avLst/>
          </a:prstGeom>
        </p:spPr>
        <p:txBody>
          <a:bodyPr anchorCtr="0" anchor="t" bIns="91425" lIns="91425" spcFirstLastPara="1" rIns="91425" wrap="square" tIns="91425">
            <a:noAutofit/>
          </a:bodyPr>
          <a:lstStyle/>
          <a:p>
            <a:pPr indent="-381000" lvl="0" marL="457200" rtl="0" algn="l">
              <a:lnSpc>
                <a:spcPct val="100000"/>
              </a:lnSpc>
              <a:spcBef>
                <a:spcPts val="0"/>
              </a:spcBef>
              <a:spcAft>
                <a:spcPts val="0"/>
              </a:spcAft>
              <a:buSzPts val="2400"/>
              <a:buChar char="➔"/>
            </a:pPr>
            <a:r>
              <a:rPr lang="en" sz="2400"/>
              <a:t>Where do you need to stay hands-on?</a:t>
            </a:r>
            <a:endParaRPr sz="2400"/>
          </a:p>
          <a:p>
            <a:pPr indent="-381000" lvl="0" marL="457200" rtl="0" algn="l">
              <a:lnSpc>
                <a:spcPct val="100000"/>
              </a:lnSpc>
              <a:spcBef>
                <a:spcPts val="1000"/>
              </a:spcBef>
              <a:spcAft>
                <a:spcPts val="0"/>
              </a:spcAft>
              <a:buSzPts val="2400"/>
              <a:buChar char="➔"/>
            </a:pPr>
            <a:r>
              <a:rPr lang="en" sz="2400"/>
              <a:t>Can you come up with guidelines or principles for your team’s practice in certain areas?</a:t>
            </a:r>
            <a:endParaRPr sz="2400"/>
          </a:p>
          <a:p>
            <a:pPr indent="-381000" lvl="0" marL="457200" rtl="0" algn="l">
              <a:lnSpc>
                <a:spcPct val="100000"/>
              </a:lnSpc>
              <a:spcBef>
                <a:spcPts val="1000"/>
              </a:spcBef>
              <a:spcAft>
                <a:spcPts val="0"/>
              </a:spcAft>
              <a:buSzPts val="2400"/>
              <a:buChar char="➔"/>
            </a:pPr>
            <a:r>
              <a:rPr lang="en" sz="2400"/>
              <a:t>Can you articulate a problem-solving approach?</a:t>
            </a:r>
            <a:endParaRPr sz="2400"/>
          </a:p>
          <a:p>
            <a:pPr indent="0" lvl="0" marL="457200" rtl="0" algn="l">
              <a:spcBef>
                <a:spcPts val="1000"/>
              </a:spcBef>
              <a:spcAft>
                <a:spcPts val="1600"/>
              </a:spcAft>
              <a:buNone/>
            </a:pPr>
            <a:r>
              <a:t/>
            </a:r>
            <a:endParaRPr sz="24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34"/>
          <p:cNvSpPr txBox="1"/>
          <p:nvPr>
            <p:ph type="title"/>
          </p:nvPr>
        </p:nvSpPr>
        <p:spPr>
          <a:xfrm>
            <a:off x="490250" y="526350"/>
            <a:ext cx="84123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0" lang="en" sz="4800">
                <a:latin typeface="Cantata One"/>
                <a:ea typeface="Cantata One"/>
                <a:cs typeface="Cantata One"/>
                <a:sym typeface="Cantata One"/>
              </a:rPr>
              <a:t>Becoming</a:t>
            </a:r>
            <a:r>
              <a:rPr lang="en">
                <a:latin typeface="Cantata One"/>
                <a:ea typeface="Cantata One"/>
                <a:cs typeface="Cantata One"/>
                <a:sym typeface="Cantata One"/>
              </a:rPr>
              <a:t> </a:t>
            </a:r>
            <a:r>
              <a:rPr b="1" lang="en"/>
              <a:t>A Mentor</a:t>
            </a:r>
            <a:r>
              <a:rPr lang="en">
                <a:solidFill>
                  <a:srgbClr val="1155CC"/>
                </a:solidFill>
                <a:highlight>
                  <a:srgbClr val="FFFFFF"/>
                </a:highlight>
              </a:rPr>
              <a:t> </a:t>
            </a:r>
            <a:endParaRPr>
              <a:solidFill>
                <a:srgbClr val="1155CC"/>
              </a:solidFill>
              <a:highlight>
                <a:srgbClr val="FFFFFF"/>
              </a:highlight>
            </a:endParaRPr>
          </a:p>
        </p:txBody>
      </p:sp>
      <p:sp>
        <p:nvSpPr>
          <p:cNvPr id="288" name="Google Shape;288;p34"/>
          <p:cNvSpPr/>
          <p:nvPr/>
        </p:nvSpPr>
        <p:spPr>
          <a:xfrm>
            <a:off x="4064000" y="3238500"/>
            <a:ext cx="4013251" cy="774692"/>
          </a:xfrm>
          <a:custGeom>
            <a:rect b="b" l="l" r="r" t="t"/>
            <a:pathLst>
              <a:path extrusionOk="0" h="23299" w="119888">
                <a:moveTo>
                  <a:pt x="0" y="18796"/>
                </a:moveTo>
                <a:cubicBezTo>
                  <a:pt x="2032" y="18627"/>
                  <a:pt x="8128" y="18711"/>
                  <a:pt x="12192" y="17780"/>
                </a:cubicBezTo>
                <a:cubicBezTo>
                  <a:pt x="16256" y="16849"/>
                  <a:pt x="20320" y="14224"/>
                  <a:pt x="24384" y="13208"/>
                </a:cubicBezTo>
                <a:cubicBezTo>
                  <a:pt x="28448" y="12192"/>
                  <a:pt x="33274" y="11007"/>
                  <a:pt x="36576" y="11684"/>
                </a:cubicBezTo>
                <a:cubicBezTo>
                  <a:pt x="39878" y="12361"/>
                  <a:pt x="40301" y="15917"/>
                  <a:pt x="44196" y="17272"/>
                </a:cubicBezTo>
                <a:cubicBezTo>
                  <a:pt x="48091" y="18627"/>
                  <a:pt x="54864" y="18881"/>
                  <a:pt x="59944" y="19812"/>
                </a:cubicBezTo>
                <a:cubicBezTo>
                  <a:pt x="65024" y="20743"/>
                  <a:pt x="70951" y="24384"/>
                  <a:pt x="74676" y="22860"/>
                </a:cubicBezTo>
                <a:cubicBezTo>
                  <a:pt x="78401" y="21336"/>
                  <a:pt x="79163" y="13377"/>
                  <a:pt x="82296" y="10668"/>
                </a:cubicBezTo>
                <a:cubicBezTo>
                  <a:pt x="85429" y="7959"/>
                  <a:pt x="89493" y="7959"/>
                  <a:pt x="93472" y="6604"/>
                </a:cubicBezTo>
                <a:cubicBezTo>
                  <a:pt x="97451" y="5249"/>
                  <a:pt x="101769" y="3641"/>
                  <a:pt x="106172" y="2540"/>
                </a:cubicBezTo>
                <a:cubicBezTo>
                  <a:pt x="110575" y="1439"/>
                  <a:pt x="117602" y="423"/>
                  <a:pt x="119888" y="0"/>
                </a:cubicBezTo>
              </a:path>
            </a:pathLst>
          </a:custGeom>
          <a:noFill/>
          <a:ln cap="flat" cmpd="sng" w="38100">
            <a:solidFill>
              <a:schemeClr val="accent1"/>
            </a:solidFill>
            <a:prstDash val="dash"/>
            <a:round/>
            <a:headEnd len="med" w="med" type="none"/>
            <a:tailEnd len="med" w="med" type="none"/>
          </a:ln>
        </p:spPr>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35"/>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senior UXer </a:t>
            </a:r>
            <a:r>
              <a:rPr b="1" lang="en"/>
              <a:t>helps the field</a:t>
            </a:r>
            <a:r>
              <a:rPr lang="en"/>
              <a:t> by helping others.</a:t>
            </a:r>
            <a:endParaRPr/>
          </a:p>
        </p:txBody>
      </p:sp>
      <p:sp>
        <p:nvSpPr>
          <p:cNvPr id="294" name="Google Shape;294;p35"/>
          <p:cNvSpPr txBox="1"/>
          <p:nvPr>
            <p:ph idx="1" type="body"/>
          </p:nvPr>
        </p:nvSpPr>
        <p:spPr>
          <a:xfrm>
            <a:off x="311700" y="1676400"/>
            <a:ext cx="8520600" cy="199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They set aside time to share what they’ve learned with people who need it.</a:t>
            </a:r>
            <a:endParaRPr/>
          </a:p>
          <a:p>
            <a:pPr indent="0" lvl="0" marL="0" rtl="0" algn="l">
              <a:spcBef>
                <a:spcPts val="1600"/>
              </a:spcBef>
              <a:spcAft>
                <a:spcPts val="0"/>
              </a:spcAft>
              <a:buNone/>
            </a:pPr>
            <a:r>
              <a:rPr lang="en"/>
              <a:t>They are intentional about how they do it.</a:t>
            </a:r>
            <a:endParaRPr b="1">
              <a:solidFill>
                <a:srgbClr val="3C78D8"/>
              </a:solidFill>
            </a:endParaRPr>
          </a:p>
          <a:p>
            <a:pPr indent="0" lvl="0" marL="0" rtl="0" algn="l">
              <a:spcBef>
                <a:spcPts val="1600"/>
              </a:spcBef>
              <a:spcAft>
                <a:spcPts val="1600"/>
              </a:spcAft>
              <a:buNone/>
            </a:pPr>
            <a:r>
              <a:rPr lang="en"/>
              <a:t>In return, they get to sharpen their opinions and communication.</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36"/>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Mentoring is the ultimate </a:t>
            </a:r>
            <a:r>
              <a:rPr b="1" lang="en"/>
              <a:t>gift of time</a:t>
            </a:r>
            <a:endParaRPr b="1"/>
          </a:p>
        </p:txBody>
      </p:sp>
      <p:cxnSp>
        <p:nvCxnSpPr>
          <p:cNvPr id="300" name="Google Shape;300;p36"/>
          <p:cNvCxnSpPr/>
          <p:nvPr/>
        </p:nvCxnSpPr>
        <p:spPr>
          <a:xfrm>
            <a:off x="1295400" y="1244600"/>
            <a:ext cx="0" cy="3568800"/>
          </a:xfrm>
          <a:prstGeom prst="straightConnector1">
            <a:avLst/>
          </a:prstGeom>
          <a:noFill/>
          <a:ln cap="flat" cmpd="sng" w="28575">
            <a:solidFill>
              <a:srgbClr val="000000"/>
            </a:solidFill>
            <a:prstDash val="solid"/>
            <a:round/>
            <a:headEnd len="med" w="med" type="none"/>
            <a:tailEnd len="med" w="med" type="none"/>
          </a:ln>
        </p:spPr>
      </p:cxnSp>
      <p:cxnSp>
        <p:nvCxnSpPr>
          <p:cNvPr id="301" name="Google Shape;301;p36"/>
          <p:cNvCxnSpPr/>
          <p:nvPr/>
        </p:nvCxnSpPr>
        <p:spPr>
          <a:xfrm>
            <a:off x="2603500" y="1244600"/>
            <a:ext cx="0" cy="3568800"/>
          </a:xfrm>
          <a:prstGeom prst="straightConnector1">
            <a:avLst/>
          </a:prstGeom>
          <a:noFill/>
          <a:ln cap="flat" cmpd="sng" w="28575">
            <a:solidFill>
              <a:srgbClr val="000000"/>
            </a:solidFill>
            <a:prstDash val="solid"/>
            <a:round/>
            <a:headEnd len="med" w="med" type="none"/>
            <a:tailEnd len="med" w="med" type="none"/>
          </a:ln>
        </p:spPr>
      </p:cxnSp>
      <p:cxnSp>
        <p:nvCxnSpPr>
          <p:cNvPr id="302" name="Google Shape;302;p36"/>
          <p:cNvCxnSpPr/>
          <p:nvPr/>
        </p:nvCxnSpPr>
        <p:spPr>
          <a:xfrm>
            <a:off x="3911600" y="1244600"/>
            <a:ext cx="0" cy="3568800"/>
          </a:xfrm>
          <a:prstGeom prst="straightConnector1">
            <a:avLst/>
          </a:prstGeom>
          <a:noFill/>
          <a:ln cap="flat" cmpd="sng" w="28575">
            <a:solidFill>
              <a:srgbClr val="000000"/>
            </a:solidFill>
            <a:prstDash val="solid"/>
            <a:round/>
            <a:headEnd len="med" w="med" type="none"/>
            <a:tailEnd len="med" w="med" type="none"/>
          </a:ln>
        </p:spPr>
      </p:cxnSp>
      <p:cxnSp>
        <p:nvCxnSpPr>
          <p:cNvPr id="303" name="Google Shape;303;p36"/>
          <p:cNvCxnSpPr/>
          <p:nvPr/>
        </p:nvCxnSpPr>
        <p:spPr>
          <a:xfrm>
            <a:off x="5219700" y="1244600"/>
            <a:ext cx="0" cy="3568800"/>
          </a:xfrm>
          <a:prstGeom prst="straightConnector1">
            <a:avLst/>
          </a:prstGeom>
          <a:noFill/>
          <a:ln cap="flat" cmpd="sng" w="28575">
            <a:solidFill>
              <a:srgbClr val="000000"/>
            </a:solidFill>
            <a:prstDash val="solid"/>
            <a:round/>
            <a:headEnd len="med" w="med" type="none"/>
            <a:tailEnd len="med" w="med" type="none"/>
          </a:ln>
        </p:spPr>
      </p:cxnSp>
      <p:cxnSp>
        <p:nvCxnSpPr>
          <p:cNvPr id="304" name="Google Shape;304;p36"/>
          <p:cNvCxnSpPr/>
          <p:nvPr/>
        </p:nvCxnSpPr>
        <p:spPr>
          <a:xfrm>
            <a:off x="6527800" y="1244600"/>
            <a:ext cx="0" cy="3568800"/>
          </a:xfrm>
          <a:prstGeom prst="straightConnector1">
            <a:avLst/>
          </a:prstGeom>
          <a:noFill/>
          <a:ln cap="flat" cmpd="sng" w="28575">
            <a:solidFill>
              <a:srgbClr val="000000"/>
            </a:solidFill>
            <a:prstDash val="solid"/>
            <a:round/>
            <a:headEnd len="med" w="med" type="none"/>
            <a:tailEnd len="med" w="med" type="none"/>
          </a:ln>
        </p:spPr>
      </p:cxnSp>
      <p:cxnSp>
        <p:nvCxnSpPr>
          <p:cNvPr id="305" name="Google Shape;305;p36"/>
          <p:cNvCxnSpPr/>
          <p:nvPr/>
        </p:nvCxnSpPr>
        <p:spPr>
          <a:xfrm>
            <a:off x="7835900" y="1244600"/>
            <a:ext cx="0" cy="3568800"/>
          </a:xfrm>
          <a:prstGeom prst="straightConnector1">
            <a:avLst/>
          </a:prstGeom>
          <a:noFill/>
          <a:ln cap="flat" cmpd="sng" w="28575">
            <a:solidFill>
              <a:srgbClr val="000000"/>
            </a:solidFill>
            <a:prstDash val="solid"/>
            <a:round/>
            <a:headEnd len="med" w="med" type="none"/>
            <a:tailEnd len="med" w="med" type="none"/>
          </a:ln>
        </p:spPr>
      </p:cxnSp>
      <p:sp>
        <p:nvSpPr>
          <p:cNvPr id="306" name="Google Shape;306;p36"/>
          <p:cNvSpPr/>
          <p:nvPr/>
        </p:nvSpPr>
        <p:spPr>
          <a:xfrm>
            <a:off x="1397000" y="1346200"/>
            <a:ext cx="1073100" cy="393600"/>
          </a:xfrm>
          <a:prstGeom prst="rect">
            <a:avLst/>
          </a:prstGeom>
          <a:solidFill>
            <a:srgbClr val="FFFFFF"/>
          </a:solidFill>
          <a:ln cap="flat" cmpd="sng" w="28575">
            <a:solidFill>
              <a:srgbClr val="1155C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36"/>
          <p:cNvSpPr/>
          <p:nvPr/>
        </p:nvSpPr>
        <p:spPr>
          <a:xfrm>
            <a:off x="4029100" y="4356100"/>
            <a:ext cx="1073100" cy="393600"/>
          </a:xfrm>
          <a:prstGeom prst="rect">
            <a:avLst/>
          </a:prstGeom>
          <a:solidFill>
            <a:srgbClr val="FFFFFF"/>
          </a:solidFill>
          <a:ln cap="flat" cmpd="sng" w="28575">
            <a:solidFill>
              <a:srgbClr val="1155C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36"/>
          <p:cNvSpPr/>
          <p:nvPr/>
        </p:nvSpPr>
        <p:spPr>
          <a:xfrm>
            <a:off x="5337200" y="1346200"/>
            <a:ext cx="1073100" cy="393600"/>
          </a:xfrm>
          <a:prstGeom prst="rect">
            <a:avLst/>
          </a:prstGeom>
          <a:solidFill>
            <a:srgbClr val="FFFFFF"/>
          </a:solidFill>
          <a:ln cap="flat" cmpd="sng" w="28575">
            <a:solidFill>
              <a:srgbClr val="1155C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36"/>
          <p:cNvSpPr/>
          <p:nvPr/>
        </p:nvSpPr>
        <p:spPr>
          <a:xfrm>
            <a:off x="1412900" y="1905000"/>
            <a:ext cx="1073100" cy="825600"/>
          </a:xfrm>
          <a:prstGeom prst="rect">
            <a:avLst/>
          </a:prstGeom>
          <a:solidFill>
            <a:srgbClr val="A4C2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36"/>
          <p:cNvSpPr/>
          <p:nvPr/>
        </p:nvSpPr>
        <p:spPr>
          <a:xfrm>
            <a:off x="1412900" y="3200400"/>
            <a:ext cx="1073100" cy="393600"/>
          </a:xfrm>
          <a:prstGeom prst="rect">
            <a:avLst/>
          </a:prstGeom>
          <a:solidFill>
            <a:srgbClr val="A4C2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36"/>
          <p:cNvSpPr/>
          <p:nvPr/>
        </p:nvSpPr>
        <p:spPr>
          <a:xfrm>
            <a:off x="1412900" y="3657600"/>
            <a:ext cx="1073100" cy="393600"/>
          </a:xfrm>
          <a:prstGeom prst="rect">
            <a:avLst/>
          </a:prstGeom>
          <a:solidFill>
            <a:srgbClr val="A4C2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36"/>
          <p:cNvSpPr/>
          <p:nvPr/>
        </p:nvSpPr>
        <p:spPr>
          <a:xfrm>
            <a:off x="2721000" y="1346200"/>
            <a:ext cx="1073100" cy="2247900"/>
          </a:xfrm>
          <a:prstGeom prst="rect">
            <a:avLst/>
          </a:prstGeom>
          <a:solidFill>
            <a:srgbClr val="A4C2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36"/>
          <p:cNvSpPr/>
          <p:nvPr/>
        </p:nvSpPr>
        <p:spPr>
          <a:xfrm>
            <a:off x="2721000" y="3657600"/>
            <a:ext cx="1073100" cy="825600"/>
          </a:xfrm>
          <a:prstGeom prst="rect">
            <a:avLst/>
          </a:prstGeom>
          <a:solidFill>
            <a:srgbClr val="A4C2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36"/>
          <p:cNvSpPr/>
          <p:nvPr/>
        </p:nvSpPr>
        <p:spPr>
          <a:xfrm>
            <a:off x="4029100" y="1625600"/>
            <a:ext cx="1073100" cy="825600"/>
          </a:xfrm>
          <a:prstGeom prst="rect">
            <a:avLst/>
          </a:prstGeom>
          <a:solidFill>
            <a:srgbClr val="A4C2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36"/>
          <p:cNvSpPr/>
          <p:nvPr/>
        </p:nvSpPr>
        <p:spPr>
          <a:xfrm>
            <a:off x="4029100" y="2756100"/>
            <a:ext cx="1073100" cy="393600"/>
          </a:xfrm>
          <a:prstGeom prst="rect">
            <a:avLst/>
          </a:prstGeom>
          <a:solidFill>
            <a:srgbClr val="A4C2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36"/>
          <p:cNvSpPr/>
          <p:nvPr/>
        </p:nvSpPr>
        <p:spPr>
          <a:xfrm>
            <a:off x="4029100" y="3206850"/>
            <a:ext cx="1073100" cy="393600"/>
          </a:xfrm>
          <a:prstGeom prst="rect">
            <a:avLst/>
          </a:prstGeom>
          <a:solidFill>
            <a:srgbClr val="A4C2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36"/>
          <p:cNvSpPr/>
          <p:nvPr/>
        </p:nvSpPr>
        <p:spPr>
          <a:xfrm>
            <a:off x="4029100" y="3657600"/>
            <a:ext cx="1073100" cy="393600"/>
          </a:xfrm>
          <a:prstGeom prst="rect">
            <a:avLst/>
          </a:prstGeom>
          <a:solidFill>
            <a:srgbClr val="A4C2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36"/>
          <p:cNvSpPr/>
          <p:nvPr/>
        </p:nvSpPr>
        <p:spPr>
          <a:xfrm>
            <a:off x="6645300" y="2273250"/>
            <a:ext cx="1073100" cy="1485900"/>
          </a:xfrm>
          <a:prstGeom prst="rect">
            <a:avLst/>
          </a:prstGeom>
          <a:solidFill>
            <a:srgbClr val="A4C2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36"/>
          <p:cNvSpPr/>
          <p:nvPr/>
        </p:nvSpPr>
        <p:spPr>
          <a:xfrm>
            <a:off x="6645300" y="1625600"/>
            <a:ext cx="1073100" cy="393600"/>
          </a:xfrm>
          <a:prstGeom prst="rect">
            <a:avLst/>
          </a:prstGeom>
          <a:solidFill>
            <a:srgbClr val="A4C2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36"/>
          <p:cNvSpPr/>
          <p:nvPr/>
        </p:nvSpPr>
        <p:spPr>
          <a:xfrm>
            <a:off x="5337200" y="1924200"/>
            <a:ext cx="1073100" cy="393600"/>
          </a:xfrm>
          <a:prstGeom prst="rect">
            <a:avLst/>
          </a:prstGeom>
          <a:solidFill>
            <a:srgbClr val="A4C2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36"/>
          <p:cNvSpPr/>
          <p:nvPr/>
        </p:nvSpPr>
        <p:spPr>
          <a:xfrm>
            <a:off x="5337200" y="2374950"/>
            <a:ext cx="1073100" cy="393600"/>
          </a:xfrm>
          <a:prstGeom prst="rect">
            <a:avLst/>
          </a:prstGeom>
          <a:solidFill>
            <a:srgbClr val="A4C2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36"/>
          <p:cNvSpPr/>
          <p:nvPr/>
        </p:nvSpPr>
        <p:spPr>
          <a:xfrm>
            <a:off x="5337200" y="2825700"/>
            <a:ext cx="1073100" cy="393600"/>
          </a:xfrm>
          <a:prstGeom prst="rect">
            <a:avLst/>
          </a:prstGeom>
          <a:solidFill>
            <a:srgbClr val="A4C2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36"/>
          <p:cNvSpPr/>
          <p:nvPr/>
        </p:nvSpPr>
        <p:spPr>
          <a:xfrm>
            <a:off x="5337200" y="3727200"/>
            <a:ext cx="1073100" cy="825600"/>
          </a:xfrm>
          <a:prstGeom prst="rect">
            <a:avLst/>
          </a:prstGeom>
          <a:solidFill>
            <a:srgbClr val="A4C2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37"/>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Start </a:t>
            </a:r>
            <a:r>
              <a:rPr b="1" lang="en"/>
              <a:t>mentoring</a:t>
            </a:r>
            <a:r>
              <a:rPr lang="en"/>
              <a:t> with</a:t>
            </a:r>
            <a:endParaRPr/>
          </a:p>
        </p:txBody>
      </p:sp>
      <p:sp>
        <p:nvSpPr>
          <p:cNvPr id="329" name="Google Shape;329;p37"/>
          <p:cNvSpPr txBox="1"/>
          <p:nvPr>
            <p:ph idx="1" type="body"/>
          </p:nvPr>
        </p:nvSpPr>
        <p:spPr>
          <a:xfrm>
            <a:off x="311700" y="1171600"/>
            <a:ext cx="8520600" cy="2511300"/>
          </a:xfrm>
          <a:prstGeom prst="rect">
            <a:avLst/>
          </a:prstGeom>
        </p:spPr>
        <p:txBody>
          <a:bodyPr anchorCtr="0" anchor="t" bIns="91425" lIns="91425" spcFirstLastPara="1" rIns="91425" wrap="square" tIns="91425">
            <a:noAutofit/>
          </a:bodyPr>
          <a:lstStyle/>
          <a:p>
            <a:pPr indent="-381000" lvl="0" marL="457200" rtl="0" algn="l">
              <a:lnSpc>
                <a:spcPct val="100000"/>
              </a:lnSpc>
              <a:spcBef>
                <a:spcPts val="0"/>
              </a:spcBef>
              <a:spcAft>
                <a:spcPts val="0"/>
              </a:spcAft>
              <a:buSzPts val="2400"/>
              <a:buChar char="➔"/>
            </a:pPr>
            <a:r>
              <a:rPr lang="en" sz="2400"/>
              <a:t>Would you like to see the population of your design field change (at your organization or outside)</a:t>
            </a:r>
            <a:r>
              <a:rPr lang="en" sz="2400"/>
              <a:t>?</a:t>
            </a:r>
            <a:endParaRPr sz="2400"/>
          </a:p>
          <a:p>
            <a:pPr indent="-381000" lvl="0" marL="457200" rtl="0" algn="l">
              <a:lnSpc>
                <a:spcPct val="100000"/>
              </a:lnSpc>
              <a:spcBef>
                <a:spcPts val="1000"/>
              </a:spcBef>
              <a:spcAft>
                <a:spcPts val="0"/>
              </a:spcAft>
              <a:buSzPts val="2400"/>
              <a:buChar char="➔"/>
            </a:pPr>
            <a:r>
              <a:rPr lang="en" sz="2400"/>
              <a:t>What type of questions can you answer confidently?</a:t>
            </a:r>
            <a:endParaRPr sz="2400"/>
          </a:p>
          <a:p>
            <a:pPr indent="-381000" lvl="0" marL="457200" rtl="0" algn="l">
              <a:lnSpc>
                <a:spcPct val="100000"/>
              </a:lnSpc>
              <a:spcBef>
                <a:spcPts val="1000"/>
              </a:spcBef>
              <a:spcAft>
                <a:spcPts val="0"/>
              </a:spcAft>
              <a:buSzPts val="2400"/>
              <a:buChar char="➔"/>
            </a:pPr>
            <a:r>
              <a:rPr lang="en" sz="2400"/>
              <a:t>How much time is realistic for you to spend?</a:t>
            </a:r>
            <a:endParaRPr sz="2400"/>
          </a:p>
          <a:p>
            <a:pPr indent="-381000" lvl="0" marL="457200" rtl="0" algn="l">
              <a:lnSpc>
                <a:spcPct val="100000"/>
              </a:lnSpc>
              <a:spcBef>
                <a:spcPts val="1000"/>
              </a:spcBef>
              <a:spcAft>
                <a:spcPts val="0"/>
              </a:spcAft>
              <a:buSzPts val="2400"/>
              <a:buChar char="➔"/>
            </a:pPr>
            <a:r>
              <a:rPr lang="en" sz="2400"/>
              <a:t>How will people who need help find you?</a:t>
            </a:r>
            <a:endParaRPr sz="2400"/>
          </a:p>
          <a:p>
            <a:pPr indent="0" lvl="0" marL="457200" rtl="0" algn="l">
              <a:spcBef>
                <a:spcPts val="1000"/>
              </a:spcBef>
              <a:spcAft>
                <a:spcPts val="0"/>
              </a:spcAft>
              <a:buNone/>
            </a:pPr>
            <a:r>
              <a:t/>
            </a:r>
            <a:endParaRPr sz="2400"/>
          </a:p>
          <a:p>
            <a:pPr indent="0" lvl="0" marL="457200" rtl="0" algn="l">
              <a:spcBef>
                <a:spcPts val="1600"/>
              </a:spcBef>
              <a:spcAft>
                <a:spcPts val="1600"/>
              </a:spcAft>
              <a:buNone/>
            </a:pPr>
            <a:r>
              <a:t/>
            </a:r>
            <a:endParaRPr sz="24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38"/>
          <p:cNvSpPr txBox="1"/>
          <p:nvPr>
            <p:ph type="title"/>
          </p:nvPr>
        </p:nvSpPr>
        <p:spPr>
          <a:xfrm>
            <a:off x="490250" y="526350"/>
            <a:ext cx="84123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0" lang="en" sz="4800">
                <a:latin typeface="Cantata One"/>
                <a:ea typeface="Cantata One"/>
                <a:cs typeface="Cantata One"/>
                <a:sym typeface="Cantata One"/>
              </a:rPr>
              <a:t>Becoming</a:t>
            </a:r>
            <a:r>
              <a:rPr lang="en">
                <a:latin typeface="Cantata One"/>
                <a:ea typeface="Cantata One"/>
                <a:cs typeface="Cantata One"/>
                <a:sym typeface="Cantata One"/>
              </a:rPr>
              <a:t> </a:t>
            </a:r>
            <a:r>
              <a:rPr b="1" lang="en"/>
              <a:t>Part of</a:t>
            </a:r>
            <a:endParaRPr b="1"/>
          </a:p>
          <a:p>
            <a:pPr indent="0" lvl="0" marL="0" rtl="0" algn="l">
              <a:spcBef>
                <a:spcPts val="0"/>
              </a:spcBef>
              <a:spcAft>
                <a:spcPts val="0"/>
              </a:spcAft>
              <a:buNone/>
            </a:pPr>
            <a:r>
              <a:rPr b="1" lang="en" sz="2400"/>
              <a:t>                                (a leadership team)</a:t>
            </a:r>
            <a:r>
              <a:rPr lang="en" sz="2400">
                <a:solidFill>
                  <a:srgbClr val="1155CC"/>
                </a:solidFill>
                <a:highlight>
                  <a:srgbClr val="FFFFFF"/>
                </a:highlight>
              </a:rPr>
              <a:t> </a:t>
            </a:r>
            <a:endParaRPr sz="2400">
              <a:solidFill>
                <a:srgbClr val="1155CC"/>
              </a:solidFill>
              <a:highlight>
                <a:srgbClr val="FFFFFF"/>
              </a:highlight>
            </a:endParaRPr>
          </a:p>
        </p:txBody>
      </p:sp>
      <p:sp>
        <p:nvSpPr>
          <p:cNvPr id="335" name="Google Shape;335;p38"/>
          <p:cNvSpPr/>
          <p:nvPr/>
        </p:nvSpPr>
        <p:spPr>
          <a:xfrm>
            <a:off x="4064000" y="3238500"/>
            <a:ext cx="4013251" cy="774692"/>
          </a:xfrm>
          <a:custGeom>
            <a:rect b="b" l="l" r="r" t="t"/>
            <a:pathLst>
              <a:path extrusionOk="0" h="23299" w="119888">
                <a:moveTo>
                  <a:pt x="0" y="18796"/>
                </a:moveTo>
                <a:cubicBezTo>
                  <a:pt x="2032" y="18627"/>
                  <a:pt x="8128" y="18711"/>
                  <a:pt x="12192" y="17780"/>
                </a:cubicBezTo>
                <a:cubicBezTo>
                  <a:pt x="16256" y="16849"/>
                  <a:pt x="20320" y="14224"/>
                  <a:pt x="24384" y="13208"/>
                </a:cubicBezTo>
                <a:cubicBezTo>
                  <a:pt x="28448" y="12192"/>
                  <a:pt x="33274" y="11007"/>
                  <a:pt x="36576" y="11684"/>
                </a:cubicBezTo>
                <a:cubicBezTo>
                  <a:pt x="39878" y="12361"/>
                  <a:pt x="40301" y="15917"/>
                  <a:pt x="44196" y="17272"/>
                </a:cubicBezTo>
                <a:cubicBezTo>
                  <a:pt x="48091" y="18627"/>
                  <a:pt x="54864" y="18881"/>
                  <a:pt x="59944" y="19812"/>
                </a:cubicBezTo>
                <a:cubicBezTo>
                  <a:pt x="65024" y="20743"/>
                  <a:pt x="70951" y="24384"/>
                  <a:pt x="74676" y="22860"/>
                </a:cubicBezTo>
                <a:cubicBezTo>
                  <a:pt x="78401" y="21336"/>
                  <a:pt x="79163" y="13377"/>
                  <a:pt x="82296" y="10668"/>
                </a:cubicBezTo>
                <a:cubicBezTo>
                  <a:pt x="85429" y="7959"/>
                  <a:pt x="89493" y="7959"/>
                  <a:pt x="93472" y="6604"/>
                </a:cubicBezTo>
                <a:cubicBezTo>
                  <a:pt x="97451" y="5249"/>
                  <a:pt x="101769" y="3641"/>
                  <a:pt x="106172" y="2540"/>
                </a:cubicBezTo>
                <a:cubicBezTo>
                  <a:pt x="110575" y="1439"/>
                  <a:pt x="117602" y="423"/>
                  <a:pt x="119888" y="0"/>
                </a:cubicBezTo>
              </a:path>
            </a:pathLst>
          </a:custGeom>
          <a:noFill/>
          <a:ln cap="flat" cmpd="sng" w="38100">
            <a:solidFill>
              <a:schemeClr val="accent1"/>
            </a:solidFill>
            <a:prstDash val="dash"/>
            <a:round/>
            <a:headEnd len="med" w="med" type="none"/>
            <a:tailEnd len="med" w="med" type="none"/>
          </a:ln>
        </p:spPr>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39"/>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senior UXer is a </a:t>
            </a:r>
            <a:r>
              <a:rPr b="1" lang="en"/>
              <a:t>strong</a:t>
            </a:r>
            <a:r>
              <a:rPr b="1" lang="en"/>
              <a:t> teammate</a:t>
            </a:r>
            <a:r>
              <a:rPr lang="en"/>
              <a:t> to other leaders.</a:t>
            </a:r>
            <a:endParaRPr/>
          </a:p>
        </p:txBody>
      </p:sp>
      <p:sp>
        <p:nvSpPr>
          <p:cNvPr id="341" name="Google Shape;341;p39"/>
          <p:cNvSpPr txBox="1"/>
          <p:nvPr>
            <p:ph idx="1" type="body"/>
          </p:nvPr>
        </p:nvSpPr>
        <p:spPr>
          <a:xfrm>
            <a:off x="311700" y="1676400"/>
            <a:ext cx="8520600" cy="199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They can bring a design (or sub-discipline) perspective to any team conversation.</a:t>
            </a:r>
            <a:endParaRPr/>
          </a:p>
          <a:p>
            <a:pPr indent="0" lvl="0" marL="0" rtl="0" algn="l">
              <a:spcBef>
                <a:spcPts val="1600"/>
              </a:spcBef>
              <a:spcAft>
                <a:spcPts val="0"/>
              </a:spcAft>
              <a:buNone/>
            </a:pPr>
            <a:r>
              <a:rPr lang="en"/>
              <a:t>They help the entire team align with user needs.</a:t>
            </a:r>
            <a:endParaRPr/>
          </a:p>
          <a:p>
            <a:pPr indent="0" lvl="0" marL="0" rtl="0" algn="l">
              <a:spcBef>
                <a:spcPts val="1600"/>
              </a:spcBef>
              <a:spcAft>
                <a:spcPts val="0"/>
              </a:spcAft>
              <a:buNone/>
            </a:pPr>
            <a:r>
              <a:rPr lang="en"/>
              <a:t>They identify ways for design to support larger goals.</a:t>
            </a:r>
            <a:endParaRPr b="1">
              <a:solidFill>
                <a:srgbClr val="3C78D8"/>
              </a:solidFill>
            </a:endParaRPr>
          </a:p>
          <a:p>
            <a:pPr indent="0" lvl="0" marL="0" rtl="0" algn="l">
              <a:spcBef>
                <a:spcPts val="1600"/>
              </a:spcBef>
              <a:spcAft>
                <a:spcPts val="1600"/>
              </a:spcAft>
              <a:buNone/>
            </a:pPr>
            <a:r>
              <a:rPr lang="en"/>
              <a:t>They contextualize business &amp; technical decisions for designers.</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40"/>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Types of </a:t>
            </a:r>
            <a:r>
              <a:rPr b="1" lang="en"/>
              <a:t>leadership teams</a:t>
            </a:r>
            <a:endParaRPr b="1"/>
          </a:p>
        </p:txBody>
      </p:sp>
      <p:sp>
        <p:nvSpPr>
          <p:cNvPr id="347" name="Google Shape;347;p40"/>
          <p:cNvSpPr/>
          <p:nvPr/>
        </p:nvSpPr>
        <p:spPr>
          <a:xfrm>
            <a:off x="3632250" y="1206500"/>
            <a:ext cx="1879500" cy="1028700"/>
          </a:xfrm>
          <a:prstGeom prst="trapezoid">
            <a:avLst>
              <a:gd fmla="val 44444" name="adj"/>
            </a:avLst>
          </a:prstGeom>
          <a:solidFill>
            <a:srgbClr val="FFFFFF"/>
          </a:solidFill>
          <a:ln cap="flat" cmpd="sng" w="28575">
            <a:solidFill>
              <a:srgbClr val="1155CC"/>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3000">
                <a:latin typeface="Cantata One"/>
                <a:ea typeface="Cantata One"/>
                <a:cs typeface="Cantata One"/>
                <a:sym typeface="Cantata One"/>
              </a:rPr>
              <a:t>SMT</a:t>
            </a:r>
            <a:endParaRPr b="1" sz="3000">
              <a:latin typeface="Cantata One"/>
              <a:ea typeface="Cantata One"/>
              <a:cs typeface="Cantata One"/>
              <a:sym typeface="Cantata One"/>
            </a:endParaRPr>
          </a:p>
        </p:txBody>
      </p:sp>
      <p:sp>
        <p:nvSpPr>
          <p:cNvPr id="348" name="Google Shape;348;p40"/>
          <p:cNvSpPr/>
          <p:nvPr/>
        </p:nvSpPr>
        <p:spPr>
          <a:xfrm>
            <a:off x="4826000" y="2451100"/>
            <a:ext cx="1879500" cy="1028700"/>
          </a:xfrm>
          <a:prstGeom prst="trapezoid">
            <a:avLst>
              <a:gd fmla="val 44444" name="adj"/>
            </a:avLst>
          </a:prstGeom>
          <a:solidFill>
            <a:srgbClr val="FFFFFF"/>
          </a:solidFill>
          <a:ln cap="flat" cmpd="sng" w="28575">
            <a:solidFill>
              <a:srgbClr val="1155CC"/>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latin typeface="Cantata One"/>
                <a:ea typeface="Cantata One"/>
                <a:cs typeface="Cantata One"/>
                <a:sym typeface="Cantata One"/>
              </a:rPr>
              <a:t>Discipline leads for a project</a:t>
            </a:r>
            <a:endParaRPr b="1" sz="1600">
              <a:latin typeface="Cantata One"/>
              <a:ea typeface="Cantata One"/>
              <a:cs typeface="Cantata One"/>
              <a:sym typeface="Cantata One"/>
            </a:endParaRPr>
          </a:p>
        </p:txBody>
      </p:sp>
      <p:sp>
        <p:nvSpPr>
          <p:cNvPr id="349" name="Google Shape;349;p40"/>
          <p:cNvSpPr/>
          <p:nvPr/>
        </p:nvSpPr>
        <p:spPr>
          <a:xfrm>
            <a:off x="2540000" y="2451100"/>
            <a:ext cx="1879500" cy="1028700"/>
          </a:xfrm>
          <a:prstGeom prst="trapezoid">
            <a:avLst>
              <a:gd fmla="val 44444" name="adj"/>
            </a:avLst>
          </a:prstGeom>
          <a:solidFill>
            <a:srgbClr val="FFFFFF"/>
          </a:solidFill>
          <a:ln cap="flat" cmpd="sng" w="28575">
            <a:solidFill>
              <a:srgbClr val="1155CC"/>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latin typeface="Cantata One"/>
                <a:ea typeface="Cantata One"/>
                <a:cs typeface="Cantata One"/>
                <a:sym typeface="Cantata One"/>
              </a:rPr>
              <a:t>Product leads w/in a suite</a:t>
            </a:r>
            <a:endParaRPr b="1" sz="1600">
              <a:latin typeface="Cantata One"/>
              <a:ea typeface="Cantata One"/>
              <a:cs typeface="Cantata One"/>
              <a:sym typeface="Cantata One"/>
            </a:endParaRPr>
          </a:p>
        </p:txBody>
      </p:sp>
      <p:sp>
        <p:nvSpPr>
          <p:cNvPr id="350" name="Google Shape;350;p40"/>
          <p:cNvSpPr/>
          <p:nvPr/>
        </p:nvSpPr>
        <p:spPr>
          <a:xfrm>
            <a:off x="3632250" y="3695700"/>
            <a:ext cx="1879500" cy="1028700"/>
          </a:xfrm>
          <a:prstGeom prst="trapezoid">
            <a:avLst>
              <a:gd fmla="val 44444" name="adj"/>
            </a:avLst>
          </a:prstGeom>
          <a:solidFill>
            <a:srgbClr val="FFFFFF"/>
          </a:solidFill>
          <a:ln cap="flat" cmpd="sng" w="28575">
            <a:solidFill>
              <a:srgbClr val="1155CC"/>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latin typeface="Cantata One"/>
                <a:ea typeface="Cantata One"/>
                <a:cs typeface="Cantata One"/>
                <a:sym typeface="Cantata One"/>
              </a:rPr>
              <a:t>Group</a:t>
            </a:r>
            <a:r>
              <a:rPr b="1" lang="en" sz="1600">
                <a:latin typeface="Cantata One"/>
                <a:ea typeface="Cantata One"/>
                <a:cs typeface="Cantata One"/>
                <a:sym typeface="Cantata One"/>
              </a:rPr>
              <a:t> leads in Design</a:t>
            </a:r>
            <a:endParaRPr b="1" sz="1600">
              <a:latin typeface="Cantata One"/>
              <a:ea typeface="Cantata One"/>
              <a:cs typeface="Cantata One"/>
              <a:sym typeface="Cantata One"/>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41"/>
          <p:cNvSpPr/>
          <p:nvPr/>
        </p:nvSpPr>
        <p:spPr>
          <a:xfrm>
            <a:off x="806400" y="1079500"/>
            <a:ext cx="7531200" cy="3847800"/>
          </a:xfrm>
          <a:prstGeom prst="trapezoid">
            <a:avLst>
              <a:gd fmla="val 44557" name="adj"/>
            </a:avLst>
          </a:prstGeom>
          <a:solidFill>
            <a:srgbClr val="FFFFFF"/>
          </a:solidFill>
          <a:ln cap="flat" cmpd="sng" w="28575">
            <a:solidFill>
              <a:srgbClr val="1155C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41"/>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2-way </a:t>
            </a:r>
            <a:r>
              <a:rPr b="1" lang="en"/>
              <a:t>leadership </a:t>
            </a:r>
            <a:endParaRPr b="1"/>
          </a:p>
        </p:txBody>
      </p:sp>
      <p:sp>
        <p:nvSpPr>
          <p:cNvPr id="357" name="Google Shape;357;p41"/>
          <p:cNvSpPr/>
          <p:nvPr/>
        </p:nvSpPr>
        <p:spPr>
          <a:xfrm>
            <a:off x="3651250" y="1282700"/>
            <a:ext cx="1879500" cy="1028700"/>
          </a:xfrm>
          <a:prstGeom prst="trapezoid">
            <a:avLst>
              <a:gd fmla="val 44444" name="adj"/>
            </a:avLst>
          </a:prstGeom>
          <a:solidFill>
            <a:srgbClr val="1155C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3000">
                <a:solidFill>
                  <a:schemeClr val="accent1"/>
                </a:solidFill>
                <a:latin typeface="Cantata One"/>
                <a:ea typeface="Cantata One"/>
                <a:cs typeface="Cantata One"/>
                <a:sym typeface="Cantata One"/>
              </a:rPr>
              <a:t>SMT</a:t>
            </a:r>
            <a:endParaRPr b="1" sz="3000">
              <a:solidFill>
                <a:schemeClr val="accent1"/>
              </a:solidFill>
              <a:latin typeface="Cantata One"/>
              <a:ea typeface="Cantata One"/>
              <a:cs typeface="Cantata One"/>
              <a:sym typeface="Cantata One"/>
            </a:endParaRPr>
          </a:p>
        </p:txBody>
      </p:sp>
      <p:sp>
        <p:nvSpPr>
          <p:cNvPr id="358" name="Google Shape;358;p41"/>
          <p:cNvSpPr/>
          <p:nvPr/>
        </p:nvSpPr>
        <p:spPr>
          <a:xfrm>
            <a:off x="5695900" y="2527250"/>
            <a:ext cx="1879500" cy="1028700"/>
          </a:xfrm>
          <a:prstGeom prst="trapezoid">
            <a:avLst>
              <a:gd fmla="val 44444" name="adj"/>
            </a:avLst>
          </a:prstGeom>
          <a:solidFill>
            <a:srgbClr val="3C78D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accent1"/>
                </a:solidFill>
                <a:latin typeface="Cantata One"/>
                <a:ea typeface="Cantata One"/>
                <a:cs typeface="Cantata One"/>
                <a:sym typeface="Cantata One"/>
              </a:rPr>
              <a:t>Discipline leads for a project</a:t>
            </a:r>
            <a:endParaRPr b="1" sz="1600">
              <a:solidFill>
                <a:schemeClr val="accent1"/>
              </a:solidFill>
              <a:latin typeface="Cantata One"/>
              <a:ea typeface="Cantata One"/>
              <a:cs typeface="Cantata One"/>
              <a:sym typeface="Cantata One"/>
            </a:endParaRPr>
          </a:p>
        </p:txBody>
      </p:sp>
      <p:sp>
        <p:nvSpPr>
          <p:cNvPr id="359" name="Google Shape;359;p41"/>
          <p:cNvSpPr/>
          <p:nvPr/>
        </p:nvSpPr>
        <p:spPr>
          <a:xfrm>
            <a:off x="1568400" y="2527300"/>
            <a:ext cx="1879500" cy="1028700"/>
          </a:xfrm>
          <a:prstGeom prst="trapezoid">
            <a:avLst>
              <a:gd fmla="val 44444" name="adj"/>
            </a:avLst>
          </a:prstGeom>
          <a:solidFill>
            <a:srgbClr val="3C78D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accent1"/>
                </a:solidFill>
                <a:latin typeface="Cantata One"/>
                <a:ea typeface="Cantata One"/>
                <a:cs typeface="Cantata One"/>
                <a:sym typeface="Cantata One"/>
              </a:rPr>
              <a:t>Product leads w/in a suite</a:t>
            </a:r>
            <a:endParaRPr b="1" sz="1600">
              <a:solidFill>
                <a:schemeClr val="accent1"/>
              </a:solidFill>
              <a:latin typeface="Cantata One"/>
              <a:ea typeface="Cantata One"/>
              <a:cs typeface="Cantata One"/>
              <a:sym typeface="Cantata One"/>
            </a:endParaRPr>
          </a:p>
        </p:txBody>
      </p:sp>
      <p:sp>
        <p:nvSpPr>
          <p:cNvPr id="360" name="Google Shape;360;p41"/>
          <p:cNvSpPr/>
          <p:nvPr/>
        </p:nvSpPr>
        <p:spPr>
          <a:xfrm>
            <a:off x="3651250" y="2527300"/>
            <a:ext cx="1879500" cy="1028700"/>
          </a:xfrm>
          <a:prstGeom prst="trapezoid">
            <a:avLst>
              <a:gd fmla="val 44444" name="adj"/>
            </a:avLst>
          </a:prstGeom>
          <a:solidFill>
            <a:srgbClr val="3C78D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accent1"/>
                </a:solidFill>
                <a:latin typeface="Cantata One"/>
                <a:ea typeface="Cantata One"/>
                <a:cs typeface="Cantata One"/>
                <a:sym typeface="Cantata One"/>
              </a:rPr>
              <a:t>Group leads in Design</a:t>
            </a:r>
            <a:endParaRPr b="1" sz="1600">
              <a:solidFill>
                <a:schemeClr val="accent1"/>
              </a:solidFill>
              <a:latin typeface="Cantata One"/>
              <a:ea typeface="Cantata One"/>
              <a:cs typeface="Cantata One"/>
              <a:sym typeface="Cantata One"/>
            </a:endParaRPr>
          </a:p>
        </p:txBody>
      </p:sp>
      <p:sp>
        <p:nvSpPr>
          <p:cNvPr id="361" name="Google Shape;361;p41"/>
          <p:cNvSpPr/>
          <p:nvPr/>
        </p:nvSpPr>
        <p:spPr>
          <a:xfrm>
            <a:off x="1701700" y="3771700"/>
            <a:ext cx="5778600" cy="1028700"/>
          </a:xfrm>
          <a:prstGeom prst="trapezoid">
            <a:avLst>
              <a:gd fmla="val 44444" name="adj"/>
            </a:avLst>
          </a:prstGeom>
          <a:solidFill>
            <a:srgbClr val="6D9EEB"/>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3000">
                <a:solidFill>
                  <a:schemeClr val="accent1"/>
                </a:solidFill>
                <a:latin typeface="Cantata One"/>
                <a:ea typeface="Cantata One"/>
                <a:cs typeface="Cantata One"/>
                <a:sym typeface="Cantata One"/>
              </a:rPr>
              <a:t>Designers</a:t>
            </a:r>
            <a:endParaRPr b="1" sz="3000">
              <a:solidFill>
                <a:schemeClr val="accent1"/>
              </a:solidFill>
              <a:latin typeface="Cantata One"/>
              <a:ea typeface="Cantata One"/>
              <a:cs typeface="Cantata One"/>
              <a:sym typeface="Cantata One"/>
            </a:endParaRPr>
          </a:p>
        </p:txBody>
      </p:sp>
      <p:grpSp>
        <p:nvGrpSpPr>
          <p:cNvPr id="362" name="Google Shape;362;p41"/>
          <p:cNvGrpSpPr/>
          <p:nvPr/>
        </p:nvGrpSpPr>
        <p:grpSpPr>
          <a:xfrm rot="5400000">
            <a:off x="6344566" y="2331402"/>
            <a:ext cx="3581389" cy="1357075"/>
            <a:chOff x="3568750" y="105000"/>
            <a:chExt cx="4482900" cy="1110900"/>
          </a:xfrm>
        </p:grpSpPr>
        <p:sp>
          <p:nvSpPr>
            <p:cNvPr id="363" name="Google Shape;363;p41"/>
            <p:cNvSpPr/>
            <p:nvPr/>
          </p:nvSpPr>
          <p:spPr>
            <a:xfrm rot="5400000">
              <a:off x="5254750" y="-1581000"/>
              <a:ext cx="1110900" cy="4482900"/>
            </a:xfrm>
            <a:prstGeom prst="upDownArrow">
              <a:avLst>
                <a:gd fmla="val 56951" name="adj1"/>
                <a:gd fmla="val 48524" name="adj2"/>
              </a:avLst>
            </a:prstGeom>
            <a:solidFill>
              <a:srgbClr val="FFFFFF"/>
            </a:solidFill>
            <a:ln cap="flat" cmpd="sng" w="28575">
              <a:solidFill>
                <a:schemeClr val="accent3"/>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41"/>
            <p:cNvSpPr txBox="1"/>
            <p:nvPr/>
          </p:nvSpPr>
          <p:spPr>
            <a:xfrm>
              <a:off x="4279900" y="419100"/>
              <a:ext cx="2908200" cy="330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latin typeface="Cantata One"/>
                  <a:ea typeface="Cantata One"/>
                  <a:cs typeface="Cantata One"/>
                  <a:sym typeface="Cantata One"/>
                </a:rPr>
                <a:t>Learning &amp; Help</a:t>
              </a:r>
              <a:endParaRPr b="1" sz="1800">
                <a:latin typeface="Cantata One"/>
                <a:ea typeface="Cantata One"/>
                <a:cs typeface="Cantata One"/>
                <a:sym typeface="Cantata One"/>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a </a:t>
            </a:r>
            <a:r>
              <a:rPr b="1" lang="en"/>
              <a:t>senior role</a:t>
            </a:r>
            <a:r>
              <a:rPr lang="en"/>
              <a:t> you’re expected to</a:t>
            </a:r>
            <a:endParaRPr/>
          </a:p>
        </p:txBody>
      </p:sp>
      <p:sp>
        <p:nvSpPr>
          <p:cNvPr id="71" name="Google Shape;71;p15"/>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sz="2400"/>
              <a:t>L</a:t>
            </a:r>
            <a:r>
              <a:rPr lang="en" sz="2400"/>
              <a:t>ead people (whether they report to you or not)</a:t>
            </a:r>
            <a:endParaRPr sz="2400"/>
          </a:p>
          <a:p>
            <a:pPr indent="-381000" lvl="0" marL="457200" rtl="0" algn="l">
              <a:spcBef>
                <a:spcPts val="0"/>
              </a:spcBef>
              <a:spcAft>
                <a:spcPts val="0"/>
              </a:spcAft>
              <a:buSzPts val="2400"/>
              <a:buChar char="➔"/>
            </a:pPr>
            <a:r>
              <a:rPr lang="en" sz="2400"/>
              <a:t>Shape practice</a:t>
            </a:r>
            <a:endParaRPr sz="2400"/>
          </a:p>
          <a:p>
            <a:pPr indent="-381000" lvl="0" marL="457200" rtl="0" algn="l">
              <a:spcBef>
                <a:spcPts val="0"/>
              </a:spcBef>
              <a:spcAft>
                <a:spcPts val="0"/>
              </a:spcAft>
              <a:buSzPts val="2400"/>
              <a:buChar char="➔"/>
            </a:pPr>
            <a:r>
              <a:rPr lang="en" sz="2400"/>
              <a:t>Represent your discipline internally</a:t>
            </a:r>
            <a:endParaRPr sz="2400"/>
          </a:p>
          <a:p>
            <a:pPr indent="-381000" lvl="0" marL="457200" rtl="0" algn="l">
              <a:spcBef>
                <a:spcPts val="0"/>
              </a:spcBef>
              <a:spcAft>
                <a:spcPts val="0"/>
              </a:spcAft>
              <a:buSzPts val="2400"/>
              <a:buChar char="➔"/>
            </a:pPr>
            <a:r>
              <a:rPr lang="en" sz="2400"/>
              <a:t>Make your organization look good externally (if you’re lucky)</a:t>
            </a:r>
            <a:endParaRPr sz="2400"/>
          </a:p>
        </p:txBody>
      </p:sp>
      <p:grpSp>
        <p:nvGrpSpPr>
          <p:cNvPr id="72" name="Google Shape;72;p15"/>
          <p:cNvGrpSpPr/>
          <p:nvPr/>
        </p:nvGrpSpPr>
        <p:grpSpPr>
          <a:xfrm>
            <a:off x="406400" y="3375600"/>
            <a:ext cx="7315200" cy="995800"/>
            <a:chOff x="406400" y="3375600"/>
            <a:chExt cx="7315200" cy="995800"/>
          </a:xfrm>
        </p:grpSpPr>
        <p:sp>
          <p:nvSpPr>
            <p:cNvPr id="73" name="Google Shape;73;p15"/>
            <p:cNvSpPr/>
            <p:nvPr/>
          </p:nvSpPr>
          <p:spPr>
            <a:xfrm>
              <a:off x="3975100" y="3375600"/>
              <a:ext cx="2273400" cy="853500"/>
            </a:xfrm>
            <a:prstGeom prst="doubleWave">
              <a:avLst>
                <a:gd fmla="val 6256" name="adj1"/>
                <a:gd fmla="val 249" name="adj2"/>
              </a:avLst>
            </a:prstGeom>
            <a:solidFill>
              <a:srgbClr val="FFFFFF"/>
            </a:solidFill>
            <a:ln cap="flat" cmpd="sng" w="19050">
              <a:solidFill>
                <a:srgbClr val="1155C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5"/>
            <p:cNvSpPr txBox="1"/>
            <p:nvPr/>
          </p:nvSpPr>
          <p:spPr>
            <a:xfrm>
              <a:off x="406400" y="3517900"/>
              <a:ext cx="7315200" cy="853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2400">
                  <a:solidFill>
                    <a:schemeClr val="dk1"/>
                  </a:solidFill>
                  <a:latin typeface="Cantata One"/>
                  <a:ea typeface="Cantata One"/>
                  <a:cs typeface="Cantata One"/>
                  <a:sym typeface="Cantata One"/>
                </a:rPr>
                <a:t>All of these add up to  </a:t>
              </a:r>
              <a:r>
                <a:rPr b="1" lang="en" sz="2400">
                  <a:solidFill>
                    <a:schemeClr val="dk1"/>
                  </a:solidFill>
                  <a:latin typeface="Cantata One"/>
                  <a:ea typeface="Cantata One"/>
                  <a:cs typeface="Cantata One"/>
                  <a:sym typeface="Cantata One"/>
                </a:rPr>
                <a:t>more</a:t>
              </a:r>
              <a:r>
                <a:rPr lang="en" sz="2400">
                  <a:solidFill>
                    <a:schemeClr val="dk1"/>
                  </a:solidFill>
                  <a:latin typeface="Cantata One"/>
                  <a:ea typeface="Cantata One"/>
                  <a:cs typeface="Cantata One"/>
                  <a:sym typeface="Cantata One"/>
                </a:rPr>
                <a:t> </a:t>
              </a:r>
              <a:r>
                <a:rPr b="1" lang="en" sz="2400">
                  <a:solidFill>
                    <a:schemeClr val="dk1"/>
                  </a:solidFill>
                  <a:latin typeface="Cantata One"/>
                  <a:ea typeface="Cantata One"/>
                  <a:cs typeface="Cantata One"/>
                  <a:sym typeface="Cantata One"/>
                </a:rPr>
                <a:t>impact</a:t>
              </a:r>
              <a:r>
                <a:rPr lang="en" sz="2400">
                  <a:solidFill>
                    <a:schemeClr val="dk1"/>
                  </a:solidFill>
                  <a:latin typeface="Cantata One"/>
                  <a:ea typeface="Cantata One"/>
                  <a:cs typeface="Cantata One"/>
                  <a:sym typeface="Cantata One"/>
                </a:rPr>
                <a:t>.</a:t>
              </a:r>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42"/>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Start </a:t>
            </a:r>
            <a:r>
              <a:rPr b="1" lang="en"/>
              <a:t>being a leadership teammate</a:t>
            </a:r>
            <a:r>
              <a:rPr lang="en"/>
              <a:t> with</a:t>
            </a:r>
            <a:endParaRPr/>
          </a:p>
        </p:txBody>
      </p:sp>
      <p:sp>
        <p:nvSpPr>
          <p:cNvPr id="370" name="Google Shape;370;p42"/>
          <p:cNvSpPr txBox="1"/>
          <p:nvPr>
            <p:ph idx="1" type="body"/>
          </p:nvPr>
        </p:nvSpPr>
        <p:spPr>
          <a:xfrm>
            <a:off x="311700" y="1171600"/>
            <a:ext cx="8520600" cy="2511300"/>
          </a:xfrm>
          <a:prstGeom prst="rect">
            <a:avLst/>
          </a:prstGeom>
        </p:spPr>
        <p:txBody>
          <a:bodyPr anchorCtr="0" anchor="t" bIns="91425" lIns="91425" spcFirstLastPara="1" rIns="91425" wrap="square" tIns="91425">
            <a:noAutofit/>
          </a:bodyPr>
          <a:lstStyle/>
          <a:p>
            <a:pPr indent="-381000" lvl="0" marL="457200" rtl="0" algn="l">
              <a:lnSpc>
                <a:spcPct val="100000"/>
              </a:lnSpc>
              <a:spcBef>
                <a:spcPts val="0"/>
              </a:spcBef>
              <a:spcAft>
                <a:spcPts val="0"/>
              </a:spcAft>
              <a:buSzPts val="2400"/>
              <a:buChar char="➔"/>
            </a:pPr>
            <a:r>
              <a:rPr lang="en" sz="2400"/>
              <a:t>How much do you know about what your counterparts need</a:t>
            </a:r>
            <a:r>
              <a:rPr lang="en" sz="2400"/>
              <a:t>?</a:t>
            </a:r>
            <a:endParaRPr sz="2400"/>
          </a:p>
          <a:p>
            <a:pPr indent="-381000" lvl="0" marL="457200" rtl="0" algn="l">
              <a:lnSpc>
                <a:spcPct val="100000"/>
              </a:lnSpc>
              <a:spcBef>
                <a:spcPts val="1000"/>
              </a:spcBef>
              <a:spcAft>
                <a:spcPts val="0"/>
              </a:spcAft>
              <a:buSzPts val="2400"/>
              <a:buChar char="➔"/>
            </a:pPr>
            <a:r>
              <a:rPr lang="en" sz="2400"/>
              <a:t>How much do you think they understand about your work &amp; your team (if you have one)?</a:t>
            </a:r>
            <a:endParaRPr sz="2400"/>
          </a:p>
          <a:p>
            <a:pPr indent="0" lvl="0" marL="457200" rtl="0" algn="l">
              <a:spcBef>
                <a:spcPts val="1000"/>
              </a:spcBef>
              <a:spcAft>
                <a:spcPts val="1600"/>
              </a:spcAft>
              <a:buNone/>
            </a:pPr>
            <a:r>
              <a:t/>
            </a:r>
            <a:endParaRPr sz="240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43"/>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Make the most of</a:t>
            </a:r>
            <a:r>
              <a:rPr b="1" lang="en"/>
              <a:t> teammate-hood</a:t>
            </a:r>
            <a:r>
              <a:rPr lang="en"/>
              <a:t> with</a:t>
            </a:r>
            <a:endParaRPr/>
          </a:p>
        </p:txBody>
      </p:sp>
      <p:sp>
        <p:nvSpPr>
          <p:cNvPr id="376" name="Google Shape;376;p43"/>
          <p:cNvSpPr txBox="1"/>
          <p:nvPr>
            <p:ph idx="1" type="body"/>
          </p:nvPr>
        </p:nvSpPr>
        <p:spPr>
          <a:xfrm>
            <a:off x="311700" y="1171600"/>
            <a:ext cx="8520600" cy="2511300"/>
          </a:xfrm>
          <a:prstGeom prst="rect">
            <a:avLst/>
          </a:prstGeom>
        </p:spPr>
        <p:txBody>
          <a:bodyPr anchorCtr="0" anchor="t" bIns="91425" lIns="91425" spcFirstLastPara="1" rIns="91425" wrap="square" tIns="91425">
            <a:noAutofit/>
          </a:bodyPr>
          <a:lstStyle/>
          <a:p>
            <a:pPr indent="-381000" lvl="0" marL="457200" rtl="0" algn="l">
              <a:lnSpc>
                <a:spcPct val="100000"/>
              </a:lnSpc>
              <a:spcBef>
                <a:spcPts val="0"/>
              </a:spcBef>
              <a:spcAft>
                <a:spcPts val="0"/>
              </a:spcAft>
              <a:buSzPts val="2400"/>
              <a:buChar char="➔"/>
            </a:pPr>
            <a:r>
              <a:rPr lang="en" sz="2400"/>
              <a:t>How clear are the leadership team’s shared goals inside the team? Can you help do better?</a:t>
            </a:r>
            <a:endParaRPr sz="2400"/>
          </a:p>
          <a:p>
            <a:pPr indent="-381000" lvl="0" marL="457200" rtl="0" algn="l">
              <a:lnSpc>
                <a:spcPct val="100000"/>
              </a:lnSpc>
              <a:spcBef>
                <a:spcPts val="1000"/>
              </a:spcBef>
              <a:spcAft>
                <a:spcPts val="0"/>
              </a:spcAft>
              <a:buSzPts val="2400"/>
              <a:buChar char="➔"/>
            </a:pPr>
            <a:r>
              <a:rPr lang="en" sz="2400"/>
              <a:t>How can you make the shared goals clearer to people in design?</a:t>
            </a:r>
            <a:endParaRPr sz="2400"/>
          </a:p>
          <a:p>
            <a:pPr indent="0" lvl="0" marL="457200" rtl="0" algn="l">
              <a:spcBef>
                <a:spcPts val="1000"/>
              </a:spcBef>
              <a:spcAft>
                <a:spcPts val="0"/>
              </a:spcAft>
              <a:buNone/>
            </a:pPr>
            <a:r>
              <a:t/>
            </a:r>
            <a:endParaRPr sz="2400"/>
          </a:p>
          <a:p>
            <a:pPr indent="0" lvl="0" marL="457200" rtl="0" algn="l">
              <a:spcBef>
                <a:spcPts val="1600"/>
              </a:spcBef>
              <a:spcAft>
                <a:spcPts val="1600"/>
              </a:spcAft>
              <a:buNone/>
            </a:pPr>
            <a:r>
              <a:t/>
            </a:r>
            <a:endParaRPr sz="2400"/>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44"/>
          <p:cNvSpPr txBox="1"/>
          <p:nvPr>
            <p:ph type="title"/>
          </p:nvPr>
        </p:nvSpPr>
        <p:spPr>
          <a:xfrm>
            <a:off x="490250" y="526350"/>
            <a:ext cx="84123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0" lang="en" sz="4800">
                <a:latin typeface="Cantata One"/>
                <a:ea typeface="Cantata One"/>
                <a:cs typeface="Cantata One"/>
                <a:sym typeface="Cantata One"/>
              </a:rPr>
              <a:t>Becoming</a:t>
            </a:r>
            <a:r>
              <a:rPr lang="en">
                <a:latin typeface="Cantata One"/>
                <a:ea typeface="Cantata One"/>
                <a:cs typeface="Cantata One"/>
                <a:sym typeface="Cantata One"/>
              </a:rPr>
              <a:t> </a:t>
            </a:r>
            <a:r>
              <a:rPr b="1" lang="en"/>
              <a:t>Transparent</a:t>
            </a:r>
            <a:r>
              <a:rPr lang="en">
                <a:solidFill>
                  <a:srgbClr val="1155CC"/>
                </a:solidFill>
                <a:highlight>
                  <a:srgbClr val="FFFFFF"/>
                </a:highlight>
              </a:rPr>
              <a:t> </a:t>
            </a:r>
            <a:endParaRPr>
              <a:solidFill>
                <a:srgbClr val="1155CC"/>
              </a:solidFill>
              <a:highlight>
                <a:srgbClr val="FFFFFF"/>
              </a:highlight>
            </a:endParaRPr>
          </a:p>
        </p:txBody>
      </p:sp>
      <p:sp>
        <p:nvSpPr>
          <p:cNvPr id="382" name="Google Shape;382;p44"/>
          <p:cNvSpPr/>
          <p:nvPr/>
        </p:nvSpPr>
        <p:spPr>
          <a:xfrm>
            <a:off x="4064000" y="3238500"/>
            <a:ext cx="4013251" cy="774692"/>
          </a:xfrm>
          <a:custGeom>
            <a:rect b="b" l="l" r="r" t="t"/>
            <a:pathLst>
              <a:path extrusionOk="0" h="23299" w="119888">
                <a:moveTo>
                  <a:pt x="0" y="18796"/>
                </a:moveTo>
                <a:cubicBezTo>
                  <a:pt x="2032" y="18627"/>
                  <a:pt x="8128" y="18711"/>
                  <a:pt x="12192" y="17780"/>
                </a:cubicBezTo>
                <a:cubicBezTo>
                  <a:pt x="16256" y="16849"/>
                  <a:pt x="20320" y="14224"/>
                  <a:pt x="24384" y="13208"/>
                </a:cubicBezTo>
                <a:cubicBezTo>
                  <a:pt x="28448" y="12192"/>
                  <a:pt x="33274" y="11007"/>
                  <a:pt x="36576" y="11684"/>
                </a:cubicBezTo>
                <a:cubicBezTo>
                  <a:pt x="39878" y="12361"/>
                  <a:pt x="40301" y="15917"/>
                  <a:pt x="44196" y="17272"/>
                </a:cubicBezTo>
                <a:cubicBezTo>
                  <a:pt x="48091" y="18627"/>
                  <a:pt x="54864" y="18881"/>
                  <a:pt x="59944" y="19812"/>
                </a:cubicBezTo>
                <a:cubicBezTo>
                  <a:pt x="65024" y="20743"/>
                  <a:pt x="70951" y="24384"/>
                  <a:pt x="74676" y="22860"/>
                </a:cubicBezTo>
                <a:cubicBezTo>
                  <a:pt x="78401" y="21336"/>
                  <a:pt x="79163" y="13377"/>
                  <a:pt x="82296" y="10668"/>
                </a:cubicBezTo>
                <a:cubicBezTo>
                  <a:pt x="85429" y="7959"/>
                  <a:pt x="89493" y="7959"/>
                  <a:pt x="93472" y="6604"/>
                </a:cubicBezTo>
                <a:cubicBezTo>
                  <a:pt x="97451" y="5249"/>
                  <a:pt x="101769" y="3641"/>
                  <a:pt x="106172" y="2540"/>
                </a:cubicBezTo>
                <a:cubicBezTo>
                  <a:pt x="110575" y="1439"/>
                  <a:pt x="117602" y="423"/>
                  <a:pt x="119888" y="0"/>
                </a:cubicBezTo>
              </a:path>
            </a:pathLst>
          </a:custGeom>
          <a:noFill/>
          <a:ln cap="flat" cmpd="sng" w="38100">
            <a:solidFill>
              <a:schemeClr val="accent1"/>
            </a:solidFill>
            <a:prstDash val="dash"/>
            <a:round/>
            <a:headEnd len="med" w="med" type="none"/>
            <a:tailEnd len="med" w="med" type="none"/>
          </a:ln>
        </p:spPr>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45"/>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senior UXer </a:t>
            </a:r>
            <a:r>
              <a:rPr b="1" lang="en"/>
              <a:t>opens up their practice</a:t>
            </a:r>
            <a:r>
              <a:rPr lang="en"/>
              <a:t> so others can understand.</a:t>
            </a:r>
            <a:endParaRPr/>
          </a:p>
        </p:txBody>
      </p:sp>
      <p:sp>
        <p:nvSpPr>
          <p:cNvPr id="388" name="Google Shape;388;p45"/>
          <p:cNvSpPr txBox="1"/>
          <p:nvPr>
            <p:ph idx="1" type="body"/>
          </p:nvPr>
        </p:nvSpPr>
        <p:spPr>
          <a:xfrm>
            <a:off x="311700" y="1676400"/>
            <a:ext cx="8520600" cy="199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They don’t mystify about their work - anyone who cares to listen can u</a:t>
            </a:r>
            <a:r>
              <a:rPr lang="en"/>
              <a:t>nderstand why they make the choices they make.</a:t>
            </a:r>
            <a:endParaRPr/>
          </a:p>
          <a:p>
            <a:pPr indent="0" lvl="0" marL="0" rtl="0" algn="l">
              <a:spcBef>
                <a:spcPts val="1600"/>
              </a:spcBef>
              <a:spcAft>
                <a:spcPts val="0"/>
              </a:spcAft>
              <a:buNone/>
            </a:pPr>
            <a:r>
              <a:rPr lang="en"/>
              <a:t>They put as much effort into communicating as they do into practicing.</a:t>
            </a:r>
            <a:endParaRPr b="1">
              <a:solidFill>
                <a:srgbClr val="3C78D8"/>
              </a:solidFill>
            </a:endParaRPr>
          </a:p>
          <a:p>
            <a:pPr indent="0" lvl="0" marL="0" rtl="0" algn="l">
              <a:spcBef>
                <a:spcPts val="1600"/>
              </a:spcBef>
              <a:spcAft>
                <a:spcPts val="1600"/>
              </a:spcAft>
              <a:buNone/>
            </a:pPr>
            <a:r>
              <a:rPr lang="en"/>
              <a:t>They create opportunities for people to ask questions and learn, whether they’re part of the design team or not.</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grpSp>
        <p:nvGrpSpPr>
          <p:cNvPr id="393" name="Google Shape;393;p46"/>
          <p:cNvGrpSpPr/>
          <p:nvPr/>
        </p:nvGrpSpPr>
        <p:grpSpPr>
          <a:xfrm>
            <a:off x="368300" y="1159350"/>
            <a:ext cx="6530963" cy="3733475"/>
            <a:chOff x="368300" y="1159350"/>
            <a:chExt cx="6530963" cy="3733475"/>
          </a:xfrm>
        </p:grpSpPr>
        <p:sp>
          <p:nvSpPr>
            <p:cNvPr id="394" name="Google Shape;394;p46"/>
            <p:cNvSpPr/>
            <p:nvPr/>
          </p:nvSpPr>
          <p:spPr>
            <a:xfrm>
              <a:off x="368300" y="1159350"/>
              <a:ext cx="6530963" cy="3733475"/>
            </a:xfrm>
            <a:custGeom>
              <a:rect b="b" l="l" r="r" t="t"/>
              <a:pathLst>
                <a:path extrusionOk="0" h="149339" w="287771">
                  <a:moveTo>
                    <a:pt x="80370" y="16618"/>
                  </a:moveTo>
                  <a:cubicBezTo>
                    <a:pt x="95017" y="14755"/>
                    <a:pt x="129477" y="6119"/>
                    <a:pt x="155554" y="3918"/>
                  </a:cubicBezTo>
                  <a:cubicBezTo>
                    <a:pt x="181631" y="1717"/>
                    <a:pt x="215413" y="-3109"/>
                    <a:pt x="236834" y="3410"/>
                  </a:cubicBezTo>
                  <a:cubicBezTo>
                    <a:pt x="258255" y="9929"/>
                    <a:pt x="276881" y="25593"/>
                    <a:pt x="284078" y="43034"/>
                  </a:cubicBezTo>
                  <a:cubicBezTo>
                    <a:pt x="291275" y="60475"/>
                    <a:pt x="286787" y="90871"/>
                    <a:pt x="280014" y="108058"/>
                  </a:cubicBezTo>
                  <a:cubicBezTo>
                    <a:pt x="273241" y="125245"/>
                    <a:pt x="259694" y="139808"/>
                    <a:pt x="243438" y="146158"/>
                  </a:cubicBezTo>
                  <a:cubicBezTo>
                    <a:pt x="227182" y="152508"/>
                    <a:pt x="203306" y="147089"/>
                    <a:pt x="182478" y="146158"/>
                  </a:cubicBezTo>
                  <a:cubicBezTo>
                    <a:pt x="161650" y="145227"/>
                    <a:pt x="138705" y="140570"/>
                    <a:pt x="118470" y="140570"/>
                  </a:cubicBezTo>
                  <a:cubicBezTo>
                    <a:pt x="98235" y="140570"/>
                    <a:pt x="78592" y="149121"/>
                    <a:pt x="61066" y="146158"/>
                  </a:cubicBezTo>
                  <a:cubicBezTo>
                    <a:pt x="43540" y="143195"/>
                    <a:pt x="23474" y="135659"/>
                    <a:pt x="13314" y="122790"/>
                  </a:cubicBezTo>
                  <a:cubicBezTo>
                    <a:pt x="3154" y="109921"/>
                    <a:pt x="-317" y="86299"/>
                    <a:pt x="106" y="68942"/>
                  </a:cubicBezTo>
                  <a:cubicBezTo>
                    <a:pt x="529" y="51585"/>
                    <a:pt x="4593" y="27625"/>
                    <a:pt x="15854" y="18650"/>
                  </a:cubicBezTo>
                  <a:cubicBezTo>
                    <a:pt x="27115" y="9675"/>
                    <a:pt x="56917" y="15433"/>
                    <a:pt x="67670" y="15094"/>
                  </a:cubicBezTo>
                  <a:cubicBezTo>
                    <a:pt x="78423" y="14755"/>
                    <a:pt x="65723" y="18481"/>
                    <a:pt x="80370" y="16618"/>
                  </a:cubicBezTo>
                  <a:close/>
                </a:path>
              </a:pathLst>
            </a:custGeom>
            <a:solidFill>
              <a:srgbClr val="FFFFFF"/>
            </a:solidFill>
            <a:ln cap="flat" cmpd="sng" w="28575">
              <a:solidFill>
                <a:srgbClr val="1155CC"/>
              </a:solidFill>
              <a:prstDash val="dash"/>
              <a:round/>
              <a:headEnd len="med" w="med" type="none"/>
              <a:tailEnd len="med" w="med" type="none"/>
            </a:ln>
          </p:spPr>
        </p:sp>
        <p:sp>
          <p:nvSpPr>
            <p:cNvPr id="395" name="Google Shape;395;p46"/>
            <p:cNvSpPr txBox="1"/>
            <p:nvPr/>
          </p:nvSpPr>
          <p:spPr>
            <a:xfrm>
              <a:off x="609700" y="2794000"/>
              <a:ext cx="2438400" cy="613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latin typeface="Cantata One"/>
                  <a:ea typeface="Cantata One"/>
                  <a:cs typeface="Cantata One"/>
                  <a:sym typeface="Cantata One"/>
                </a:rPr>
                <a:t>Other people who make design decisions</a:t>
              </a:r>
              <a:endParaRPr b="1" sz="1800">
                <a:latin typeface="Cantata One"/>
                <a:ea typeface="Cantata One"/>
                <a:cs typeface="Cantata One"/>
                <a:sym typeface="Cantata One"/>
              </a:endParaRPr>
            </a:p>
          </p:txBody>
        </p:sp>
      </p:grpSp>
      <p:sp>
        <p:nvSpPr>
          <p:cNvPr id="396" name="Google Shape;396;p46"/>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Communities of design practice</a:t>
            </a:r>
            <a:endParaRPr/>
          </a:p>
        </p:txBody>
      </p:sp>
      <p:grpSp>
        <p:nvGrpSpPr>
          <p:cNvPr id="397" name="Google Shape;397;p46"/>
          <p:cNvGrpSpPr/>
          <p:nvPr/>
        </p:nvGrpSpPr>
        <p:grpSpPr>
          <a:xfrm>
            <a:off x="3175000" y="1435100"/>
            <a:ext cx="3302100" cy="3174900"/>
            <a:chOff x="3175000" y="1435100"/>
            <a:chExt cx="3302100" cy="3174900"/>
          </a:xfrm>
        </p:grpSpPr>
        <p:sp>
          <p:nvSpPr>
            <p:cNvPr id="398" name="Google Shape;398;p46"/>
            <p:cNvSpPr/>
            <p:nvPr/>
          </p:nvSpPr>
          <p:spPr>
            <a:xfrm>
              <a:off x="3175000" y="1435100"/>
              <a:ext cx="3302100" cy="3174900"/>
            </a:xfrm>
            <a:prstGeom prst="ellipse">
              <a:avLst/>
            </a:prstGeom>
            <a:solidFill>
              <a:schemeClr val="accent1"/>
            </a:solidFill>
            <a:ln cap="flat" cmpd="sng" w="28575">
              <a:solidFill>
                <a:srgbClr val="1155C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46"/>
            <p:cNvSpPr txBox="1"/>
            <p:nvPr/>
          </p:nvSpPr>
          <p:spPr>
            <a:xfrm>
              <a:off x="3657700" y="3479800"/>
              <a:ext cx="2438400" cy="613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latin typeface="Cantata One"/>
                  <a:ea typeface="Cantata One"/>
                  <a:cs typeface="Cantata One"/>
                  <a:sym typeface="Cantata One"/>
                </a:rPr>
                <a:t>Other professional designers</a:t>
              </a:r>
              <a:endParaRPr b="1" sz="1800">
                <a:latin typeface="Cantata One"/>
                <a:ea typeface="Cantata One"/>
                <a:cs typeface="Cantata One"/>
                <a:sym typeface="Cantata One"/>
              </a:endParaRPr>
            </a:p>
          </p:txBody>
        </p:sp>
      </p:grpSp>
      <p:sp>
        <p:nvSpPr>
          <p:cNvPr id="400" name="Google Shape;400;p46"/>
          <p:cNvSpPr/>
          <p:nvPr/>
        </p:nvSpPr>
        <p:spPr>
          <a:xfrm>
            <a:off x="3530600" y="2139900"/>
            <a:ext cx="1257300" cy="11685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accent1"/>
                </a:solidFill>
                <a:latin typeface="Cantata One"/>
                <a:ea typeface="Cantata One"/>
                <a:cs typeface="Cantata One"/>
                <a:sym typeface="Cantata One"/>
              </a:rPr>
              <a:t>Team</a:t>
            </a:r>
            <a:endParaRPr b="1">
              <a:solidFill>
                <a:schemeClr val="accent1"/>
              </a:solidFill>
              <a:latin typeface="Cantata One"/>
              <a:ea typeface="Cantata One"/>
              <a:cs typeface="Cantata One"/>
              <a:sym typeface="Cantata One"/>
            </a:endParaRPr>
          </a:p>
        </p:txBody>
      </p:sp>
      <p:sp>
        <p:nvSpPr>
          <p:cNvPr id="401" name="Google Shape;401;p46"/>
          <p:cNvSpPr/>
          <p:nvPr/>
        </p:nvSpPr>
        <p:spPr>
          <a:xfrm>
            <a:off x="4508500" y="1974900"/>
            <a:ext cx="1587600" cy="14985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accent1"/>
                </a:solidFill>
                <a:latin typeface="Cantata One"/>
                <a:ea typeface="Cantata One"/>
                <a:cs typeface="Cantata One"/>
                <a:sym typeface="Cantata One"/>
              </a:rPr>
              <a:t>Discipline mates</a:t>
            </a:r>
            <a:endParaRPr b="1">
              <a:solidFill>
                <a:schemeClr val="accent1"/>
              </a:solidFill>
              <a:latin typeface="Cantata One"/>
              <a:ea typeface="Cantata One"/>
              <a:cs typeface="Cantata One"/>
              <a:sym typeface="Cantata One"/>
            </a:endParaRPr>
          </a:p>
        </p:txBody>
      </p:sp>
      <p:sp>
        <p:nvSpPr>
          <p:cNvPr id="402" name="Google Shape;402;p46"/>
          <p:cNvSpPr/>
          <p:nvPr/>
        </p:nvSpPr>
        <p:spPr>
          <a:xfrm>
            <a:off x="4508500" y="2324100"/>
            <a:ext cx="114300" cy="749400"/>
          </a:xfrm>
          <a:prstGeom prst="moon">
            <a:avLst>
              <a:gd fmla="val 77778" name="adj"/>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46"/>
          <p:cNvSpPr/>
          <p:nvPr/>
        </p:nvSpPr>
        <p:spPr>
          <a:xfrm flipH="1">
            <a:off x="4584700" y="2324100"/>
            <a:ext cx="114300" cy="749400"/>
          </a:xfrm>
          <a:prstGeom prst="moon">
            <a:avLst>
              <a:gd fmla="val 77778" name="adj"/>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46"/>
          <p:cNvSpPr/>
          <p:nvPr/>
        </p:nvSpPr>
        <p:spPr>
          <a:xfrm rot="-5400000">
            <a:off x="6459667" y="1732088"/>
            <a:ext cx="3060445" cy="1908179"/>
          </a:xfrm>
          <a:custGeom>
            <a:rect b="b" l="l" r="r" t="t"/>
            <a:pathLst>
              <a:path extrusionOk="0" h="149339" w="287771">
                <a:moveTo>
                  <a:pt x="80370" y="16618"/>
                </a:moveTo>
                <a:cubicBezTo>
                  <a:pt x="95017" y="14755"/>
                  <a:pt x="129477" y="6119"/>
                  <a:pt x="155554" y="3918"/>
                </a:cubicBezTo>
                <a:cubicBezTo>
                  <a:pt x="181631" y="1717"/>
                  <a:pt x="215413" y="-3109"/>
                  <a:pt x="236834" y="3410"/>
                </a:cubicBezTo>
                <a:cubicBezTo>
                  <a:pt x="258255" y="9929"/>
                  <a:pt x="276881" y="25593"/>
                  <a:pt x="284078" y="43034"/>
                </a:cubicBezTo>
                <a:cubicBezTo>
                  <a:pt x="291275" y="60475"/>
                  <a:pt x="286787" y="90871"/>
                  <a:pt x="280014" y="108058"/>
                </a:cubicBezTo>
                <a:cubicBezTo>
                  <a:pt x="273241" y="125245"/>
                  <a:pt x="259694" y="139808"/>
                  <a:pt x="243438" y="146158"/>
                </a:cubicBezTo>
                <a:cubicBezTo>
                  <a:pt x="227182" y="152508"/>
                  <a:pt x="203306" y="147089"/>
                  <a:pt x="182478" y="146158"/>
                </a:cubicBezTo>
                <a:cubicBezTo>
                  <a:pt x="161650" y="145227"/>
                  <a:pt x="138705" y="140570"/>
                  <a:pt x="118470" y="140570"/>
                </a:cubicBezTo>
                <a:cubicBezTo>
                  <a:pt x="98235" y="140570"/>
                  <a:pt x="78592" y="149121"/>
                  <a:pt x="61066" y="146158"/>
                </a:cubicBezTo>
                <a:cubicBezTo>
                  <a:pt x="43540" y="143195"/>
                  <a:pt x="23474" y="135659"/>
                  <a:pt x="13314" y="122790"/>
                </a:cubicBezTo>
                <a:cubicBezTo>
                  <a:pt x="3154" y="109921"/>
                  <a:pt x="-317" y="86299"/>
                  <a:pt x="106" y="68942"/>
                </a:cubicBezTo>
                <a:cubicBezTo>
                  <a:pt x="529" y="51585"/>
                  <a:pt x="4593" y="27625"/>
                  <a:pt x="15854" y="18650"/>
                </a:cubicBezTo>
                <a:cubicBezTo>
                  <a:pt x="27115" y="9675"/>
                  <a:pt x="56917" y="15433"/>
                  <a:pt x="67670" y="15094"/>
                </a:cubicBezTo>
                <a:cubicBezTo>
                  <a:pt x="78423" y="14755"/>
                  <a:pt x="65723" y="18481"/>
                  <a:pt x="80370" y="16618"/>
                </a:cubicBezTo>
                <a:close/>
              </a:path>
            </a:pathLst>
          </a:custGeom>
          <a:solidFill>
            <a:srgbClr val="FFFFFF"/>
          </a:solidFill>
          <a:ln cap="flat" cmpd="sng" w="28575">
            <a:solidFill>
              <a:schemeClr val="accent3"/>
            </a:solidFill>
            <a:prstDash val="dash"/>
            <a:round/>
            <a:headEnd len="med" w="med" type="none"/>
            <a:tailEnd len="med" w="med" type="none"/>
          </a:ln>
        </p:spPr>
      </p:sp>
      <p:sp>
        <p:nvSpPr>
          <p:cNvPr id="405" name="Google Shape;405;p46"/>
          <p:cNvSpPr txBox="1"/>
          <p:nvPr/>
        </p:nvSpPr>
        <p:spPr>
          <a:xfrm>
            <a:off x="7112100" y="1710900"/>
            <a:ext cx="1752600" cy="2213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latin typeface="Cantata One"/>
                <a:ea typeface="Cantata One"/>
                <a:cs typeface="Cantata One"/>
                <a:sym typeface="Cantata One"/>
              </a:rPr>
              <a:t>P</a:t>
            </a:r>
            <a:r>
              <a:rPr b="1" lang="en" sz="1800">
                <a:latin typeface="Cantata One"/>
                <a:ea typeface="Cantata One"/>
                <a:cs typeface="Cantata One"/>
                <a:sym typeface="Cantata One"/>
              </a:rPr>
              <a:t>eople affected by design decisions</a:t>
            </a:r>
            <a:endParaRPr b="1" sz="1800">
              <a:latin typeface="Cantata One"/>
              <a:ea typeface="Cantata One"/>
              <a:cs typeface="Cantata One"/>
              <a:sym typeface="Cantata One"/>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5"/>
                                        </p:tgtEl>
                                        <p:attrNameLst>
                                          <p:attrName>style.visibility</p:attrName>
                                        </p:attrNameLst>
                                      </p:cBhvr>
                                      <p:to>
                                        <p:strVal val="visible"/>
                                      </p:to>
                                    </p:set>
                                  </p:childTnLst>
                                </p:cTn>
                              </p:par>
                              <p:par>
                                <p:cTn fill="hold" nodeType="withEffect" presetClass="entr" presetID="10" presetSubtype="0">
                                  <p:stCondLst>
                                    <p:cond delay="0"/>
                                  </p:stCondLst>
                                  <p:childTnLst>
                                    <p:set>
                                      <p:cBhvr>
                                        <p:cTn dur="1" fill="hold">
                                          <p:stCondLst>
                                            <p:cond delay="0"/>
                                          </p:stCondLst>
                                        </p:cTn>
                                        <p:tgtEl>
                                          <p:spTgt spid="404"/>
                                        </p:tgtEl>
                                        <p:attrNameLst>
                                          <p:attrName>style.visibility</p:attrName>
                                        </p:attrNameLst>
                                      </p:cBhvr>
                                      <p:to>
                                        <p:strVal val="visible"/>
                                      </p:to>
                                    </p:set>
                                    <p:animEffect filter="fade" transition="in">
                                      <p:cBhvr>
                                        <p:cTn dur="1000"/>
                                        <p:tgtEl>
                                          <p:spTgt spid="40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p47"/>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Start </a:t>
            </a:r>
            <a:r>
              <a:rPr b="1" lang="en"/>
              <a:t>opening your practice</a:t>
            </a:r>
            <a:r>
              <a:rPr lang="en"/>
              <a:t> with</a:t>
            </a:r>
            <a:endParaRPr/>
          </a:p>
        </p:txBody>
      </p:sp>
      <p:sp>
        <p:nvSpPr>
          <p:cNvPr id="411" name="Google Shape;411;p47"/>
          <p:cNvSpPr txBox="1"/>
          <p:nvPr>
            <p:ph idx="1" type="body"/>
          </p:nvPr>
        </p:nvSpPr>
        <p:spPr>
          <a:xfrm>
            <a:off x="311700" y="1171600"/>
            <a:ext cx="8520600" cy="962100"/>
          </a:xfrm>
          <a:prstGeom prst="rect">
            <a:avLst/>
          </a:prstGeom>
        </p:spPr>
        <p:txBody>
          <a:bodyPr anchorCtr="0" anchor="t" bIns="91425" lIns="91425" spcFirstLastPara="1" rIns="91425" wrap="square" tIns="91425">
            <a:noAutofit/>
          </a:bodyPr>
          <a:lstStyle/>
          <a:p>
            <a:pPr indent="-381000" lvl="0" marL="457200" rtl="0" algn="l">
              <a:lnSpc>
                <a:spcPct val="100000"/>
              </a:lnSpc>
              <a:spcBef>
                <a:spcPts val="0"/>
              </a:spcBef>
              <a:spcAft>
                <a:spcPts val="0"/>
              </a:spcAft>
              <a:buSzPts val="2400"/>
              <a:buChar char="➔"/>
            </a:pPr>
            <a:r>
              <a:rPr lang="en" sz="2400"/>
              <a:t>How could you invite people in to your team’s workspace?</a:t>
            </a:r>
            <a:endParaRPr sz="2400"/>
          </a:p>
          <a:p>
            <a:pPr indent="0" lvl="0" marL="0" rtl="0" algn="l">
              <a:lnSpc>
                <a:spcPct val="100000"/>
              </a:lnSpc>
              <a:spcBef>
                <a:spcPts val="1000"/>
              </a:spcBef>
              <a:spcAft>
                <a:spcPts val="0"/>
              </a:spcAft>
              <a:buNone/>
            </a:pPr>
            <a:r>
              <a:t/>
            </a:r>
            <a:endParaRPr sz="2400"/>
          </a:p>
          <a:p>
            <a:pPr indent="0" lvl="0" marL="457200" rtl="0" algn="l">
              <a:spcBef>
                <a:spcPts val="1000"/>
              </a:spcBef>
              <a:spcAft>
                <a:spcPts val="0"/>
              </a:spcAft>
              <a:buNone/>
            </a:pPr>
            <a:r>
              <a:t/>
            </a:r>
            <a:endParaRPr sz="2400"/>
          </a:p>
          <a:p>
            <a:pPr indent="0" lvl="0" marL="457200" rtl="0" algn="l">
              <a:spcBef>
                <a:spcPts val="1600"/>
              </a:spcBef>
              <a:spcAft>
                <a:spcPts val="1600"/>
              </a:spcAft>
              <a:buNone/>
            </a:pPr>
            <a:r>
              <a:t/>
            </a:r>
            <a:endParaRPr sz="2400"/>
          </a:p>
        </p:txBody>
      </p:sp>
      <p:grpSp>
        <p:nvGrpSpPr>
          <p:cNvPr id="412" name="Google Shape;412;p47"/>
          <p:cNvGrpSpPr/>
          <p:nvPr/>
        </p:nvGrpSpPr>
        <p:grpSpPr>
          <a:xfrm>
            <a:off x="648513" y="2357950"/>
            <a:ext cx="7987399" cy="2073550"/>
            <a:chOff x="648513" y="2357950"/>
            <a:chExt cx="7987399" cy="2073550"/>
          </a:xfrm>
        </p:grpSpPr>
        <p:sp>
          <p:nvSpPr>
            <p:cNvPr id="413" name="Google Shape;413;p47"/>
            <p:cNvSpPr/>
            <p:nvPr/>
          </p:nvSpPr>
          <p:spPr>
            <a:xfrm>
              <a:off x="1778000" y="3435700"/>
              <a:ext cx="1895700" cy="853500"/>
            </a:xfrm>
            <a:prstGeom prst="doubleWave">
              <a:avLst>
                <a:gd fmla="val 6256" name="adj1"/>
                <a:gd fmla="val 249" name="adj2"/>
              </a:avLst>
            </a:prstGeom>
            <a:solidFill>
              <a:srgbClr val="FFFFFF"/>
            </a:solidFill>
            <a:ln cap="flat" cmpd="sng" w="19050">
              <a:solidFill>
                <a:srgbClr val="1155C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14" name="Google Shape;414;p47"/>
            <p:cNvGrpSpPr/>
            <p:nvPr/>
          </p:nvGrpSpPr>
          <p:grpSpPr>
            <a:xfrm>
              <a:off x="648513" y="2357950"/>
              <a:ext cx="7987399" cy="2073550"/>
              <a:chOff x="648513" y="2357950"/>
              <a:chExt cx="7987399" cy="2073550"/>
            </a:xfrm>
          </p:grpSpPr>
          <p:sp>
            <p:nvSpPr>
              <p:cNvPr id="415" name="Google Shape;415;p47"/>
              <p:cNvSpPr txBox="1"/>
              <p:nvPr/>
            </p:nvSpPr>
            <p:spPr>
              <a:xfrm>
                <a:off x="1701800" y="3578000"/>
                <a:ext cx="2171700" cy="853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2400">
                    <a:solidFill>
                      <a:schemeClr val="dk1"/>
                    </a:solidFill>
                    <a:latin typeface="Cantata One"/>
                    <a:ea typeface="Cantata One"/>
                    <a:cs typeface="Cantata One"/>
                    <a:sym typeface="Cantata One"/>
                  </a:rPr>
                  <a:t> </a:t>
                </a:r>
                <a:r>
                  <a:rPr b="1" lang="en" sz="2400">
                    <a:solidFill>
                      <a:schemeClr val="dk1"/>
                    </a:solidFill>
                    <a:latin typeface="Cantata One"/>
                    <a:ea typeface="Cantata One"/>
                    <a:cs typeface="Cantata One"/>
                    <a:sym typeface="Cantata One"/>
                  </a:rPr>
                  <a:t>workshops</a:t>
                </a:r>
                <a:endParaRPr/>
              </a:p>
            </p:txBody>
          </p:sp>
          <p:grpSp>
            <p:nvGrpSpPr>
              <p:cNvPr id="416" name="Google Shape;416;p47"/>
              <p:cNvGrpSpPr/>
              <p:nvPr/>
            </p:nvGrpSpPr>
            <p:grpSpPr>
              <a:xfrm>
                <a:off x="648513" y="2357950"/>
                <a:ext cx="2322815" cy="995800"/>
                <a:chOff x="1104893" y="2073850"/>
                <a:chExt cx="2876907" cy="995800"/>
              </a:xfrm>
            </p:grpSpPr>
            <p:sp>
              <p:nvSpPr>
                <p:cNvPr id="417" name="Google Shape;417;p47"/>
                <p:cNvSpPr/>
                <p:nvPr/>
              </p:nvSpPr>
              <p:spPr>
                <a:xfrm>
                  <a:off x="1200500" y="2073850"/>
                  <a:ext cx="2781300" cy="853500"/>
                </a:xfrm>
                <a:prstGeom prst="doubleWave">
                  <a:avLst>
                    <a:gd fmla="val 6256" name="adj1"/>
                    <a:gd fmla="val 249" name="adj2"/>
                  </a:avLst>
                </a:prstGeom>
                <a:solidFill>
                  <a:srgbClr val="FFFFFF"/>
                </a:solidFill>
                <a:ln cap="flat" cmpd="sng" w="19050">
                  <a:solidFill>
                    <a:srgbClr val="1155C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47"/>
                <p:cNvSpPr txBox="1"/>
                <p:nvPr/>
              </p:nvSpPr>
              <p:spPr>
                <a:xfrm>
                  <a:off x="1104893" y="2216150"/>
                  <a:ext cx="2876700" cy="853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2400">
                      <a:solidFill>
                        <a:schemeClr val="dk1"/>
                      </a:solidFill>
                      <a:latin typeface="Cantata One"/>
                      <a:ea typeface="Cantata One"/>
                      <a:cs typeface="Cantata One"/>
                      <a:sym typeface="Cantata One"/>
                    </a:rPr>
                    <a:t> </a:t>
                  </a:r>
                  <a:r>
                    <a:rPr b="1" lang="en" sz="2400">
                      <a:solidFill>
                        <a:schemeClr val="dk1"/>
                      </a:solidFill>
                      <a:latin typeface="Cantata One"/>
                      <a:ea typeface="Cantata One"/>
                      <a:cs typeface="Cantata One"/>
                      <a:sym typeface="Cantata One"/>
                    </a:rPr>
                    <a:t>office hours</a:t>
                  </a:r>
                  <a:endParaRPr/>
                </a:p>
              </p:txBody>
            </p:sp>
          </p:grpSp>
          <p:grpSp>
            <p:nvGrpSpPr>
              <p:cNvPr id="419" name="Google Shape;419;p47"/>
              <p:cNvGrpSpPr/>
              <p:nvPr/>
            </p:nvGrpSpPr>
            <p:grpSpPr>
              <a:xfrm>
                <a:off x="5200537" y="2378675"/>
                <a:ext cx="3435376" cy="995800"/>
                <a:chOff x="5138912" y="2296100"/>
                <a:chExt cx="2951100" cy="995800"/>
              </a:xfrm>
            </p:grpSpPr>
            <p:sp>
              <p:nvSpPr>
                <p:cNvPr id="420" name="Google Shape;420;p47"/>
                <p:cNvSpPr/>
                <p:nvPr/>
              </p:nvSpPr>
              <p:spPr>
                <a:xfrm>
                  <a:off x="5234575" y="2296100"/>
                  <a:ext cx="2791800" cy="853500"/>
                </a:xfrm>
                <a:prstGeom prst="doubleWave">
                  <a:avLst>
                    <a:gd fmla="val 6256" name="adj1"/>
                    <a:gd fmla="val 249" name="adj2"/>
                  </a:avLst>
                </a:prstGeom>
                <a:solidFill>
                  <a:srgbClr val="FFFFFF"/>
                </a:solidFill>
                <a:ln cap="flat" cmpd="sng" w="19050">
                  <a:solidFill>
                    <a:srgbClr val="1155C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47"/>
                <p:cNvSpPr txBox="1"/>
                <p:nvPr/>
              </p:nvSpPr>
              <p:spPr>
                <a:xfrm>
                  <a:off x="5138912" y="2438400"/>
                  <a:ext cx="2951100" cy="853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2400">
                      <a:solidFill>
                        <a:schemeClr val="dk1"/>
                      </a:solidFill>
                      <a:latin typeface="Cantata One"/>
                      <a:ea typeface="Cantata One"/>
                      <a:cs typeface="Cantata One"/>
                      <a:sym typeface="Cantata One"/>
                    </a:rPr>
                    <a:t> </a:t>
                  </a:r>
                  <a:r>
                    <a:rPr b="1" lang="en" sz="2400">
                      <a:solidFill>
                        <a:schemeClr val="dk1"/>
                      </a:solidFill>
                      <a:latin typeface="Cantata One"/>
                      <a:ea typeface="Cantata One"/>
                      <a:cs typeface="Cantata One"/>
                      <a:sym typeface="Cantata One"/>
                    </a:rPr>
                    <a:t>open Slack channel</a:t>
                  </a:r>
                  <a:endParaRPr/>
                </a:p>
              </p:txBody>
            </p:sp>
          </p:grpSp>
          <p:grpSp>
            <p:nvGrpSpPr>
              <p:cNvPr id="422" name="Google Shape;422;p47"/>
              <p:cNvGrpSpPr/>
              <p:nvPr/>
            </p:nvGrpSpPr>
            <p:grpSpPr>
              <a:xfrm>
                <a:off x="3225800" y="2378675"/>
                <a:ext cx="2019394" cy="995800"/>
                <a:chOff x="1384308" y="3149600"/>
                <a:chExt cx="1770000" cy="995800"/>
              </a:xfrm>
            </p:grpSpPr>
            <p:sp>
              <p:nvSpPr>
                <p:cNvPr id="423" name="Google Shape;423;p47"/>
                <p:cNvSpPr/>
                <p:nvPr/>
              </p:nvSpPr>
              <p:spPr>
                <a:xfrm>
                  <a:off x="1384308" y="3149600"/>
                  <a:ext cx="1661700" cy="853500"/>
                </a:xfrm>
                <a:prstGeom prst="doubleWave">
                  <a:avLst>
                    <a:gd fmla="val 6256" name="adj1"/>
                    <a:gd fmla="val 249" name="adj2"/>
                  </a:avLst>
                </a:prstGeom>
                <a:solidFill>
                  <a:srgbClr val="FFFFFF"/>
                </a:solidFill>
                <a:ln cap="flat" cmpd="sng" w="19050">
                  <a:solidFill>
                    <a:srgbClr val="1155C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47"/>
                <p:cNvSpPr txBox="1"/>
                <p:nvPr/>
              </p:nvSpPr>
              <p:spPr>
                <a:xfrm>
                  <a:off x="1384309" y="3291900"/>
                  <a:ext cx="1770000" cy="853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b="1" lang="en" sz="2400">
                      <a:solidFill>
                        <a:schemeClr val="dk1"/>
                      </a:solidFill>
                      <a:latin typeface="Cantata One"/>
                      <a:ea typeface="Cantata One"/>
                      <a:cs typeface="Cantata One"/>
                      <a:sym typeface="Cantata One"/>
                    </a:rPr>
                    <a:t>newsletter</a:t>
                  </a:r>
                  <a:endParaRPr/>
                </a:p>
              </p:txBody>
            </p:sp>
          </p:grpSp>
          <p:grpSp>
            <p:nvGrpSpPr>
              <p:cNvPr id="425" name="Google Shape;425;p47"/>
              <p:cNvGrpSpPr/>
              <p:nvPr/>
            </p:nvGrpSpPr>
            <p:grpSpPr>
              <a:xfrm>
                <a:off x="3975194" y="3435700"/>
                <a:ext cx="3378251" cy="995800"/>
                <a:chOff x="5257800" y="3375600"/>
                <a:chExt cx="4572000" cy="995800"/>
              </a:xfrm>
            </p:grpSpPr>
            <p:sp>
              <p:nvSpPr>
                <p:cNvPr id="426" name="Google Shape;426;p47"/>
                <p:cNvSpPr/>
                <p:nvPr/>
              </p:nvSpPr>
              <p:spPr>
                <a:xfrm>
                  <a:off x="5337048" y="3375600"/>
                  <a:ext cx="4406700" cy="853500"/>
                </a:xfrm>
                <a:prstGeom prst="doubleWave">
                  <a:avLst>
                    <a:gd fmla="val 6256" name="adj1"/>
                    <a:gd fmla="val 249" name="adj2"/>
                  </a:avLst>
                </a:prstGeom>
                <a:solidFill>
                  <a:srgbClr val="FFFFFF"/>
                </a:solidFill>
                <a:ln cap="flat" cmpd="sng" w="19050">
                  <a:solidFill>
                    <a:srgbClr val="1155C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47"/>
                <p:cNvSpPr txBox="1"/>
                <p:nvPr/>
              </p:nvSpPr>
              <p:spPr>
                <a:xfrm>
                  <a:off x="5257800" y="3517900"/>
                  <a:ext cx="4572000" cy="853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2400">
                      <a:solidFill>
                        <a:schemeClr val="dk1"/>
                      </a:solidFill>
                      <a:latin typeface="Cantata One"/>
                      <a:ea typeface="Cantata One"/>
                      <a:cs typeface="Cantata One"/>
                      <a:sym typeface="Cantata One"/>
                    </a:rPr>
                    <a:t> </a:t>
                  </a:r>
                  <a:r>
                    <a:rPr b="1" lang="en" sz="2400">
                      <a:solidFill>
                        <a:schemeClr val="dk1"/>
                      </a:solidFill>
                      <a:latin typeface="Cantata One"/>
                      <a:ea typeface="Cantata One"/>
                      <a:cs typeface="Cantata One"/>
                      <a:sym typeface="Cantata One"/>
                    </a:rPr>
                    <a:t>enticing wall work</a:t>
                  </a:r>
                  <a:endParaRPr/>
                </a:p>
              </p:txBody>
            </p:sp>
          </p:grpSp>
        </p:gr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p48"/>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Start </a:t>
            </a:r>
            <a:r>
              <a:rPr b="1" lang="en"/>
              <a:t>opening your practice</a:t>
            </a:r>
            <a:r>
              <a:rPr lang="en"/>
              <a:t> with</a:t>
            </a:r>
            <a:endParaRPr/>
          </a:p>
        </p:txBody>
      </p:sp>
      <p:sp>
        <p:nvSpPr>
          <p:cNvPr id="433" name="Google Shape;433;p48"/>
          <p:cNvSpPr txBox="1"/>
          <p:nvPr>
            <p:ph idx="1" type="body"/>
          </p:nvPr>
        </p:nvSpPr>
        <p:spPr>
          <a:xfrm>
            <a:off x="311700" y="1171600"/>
            <a:ext cx="8520600" cy="2511300"/>
          </a:xfrm>
          <a:prstGeom prst="rect">
            <a:avLst/>
          </a:prstGeom>
        </p:spPr>
        <p:txBody>
          <a:bodyPr anchorCtr="0" anchor="t" bIns="91425" lIns="91425" spcFirstLastPara="1" rIns="91425" wrap="square" tIns="91425">
            <a:noAutofit/>
          </a:bodyPr>
          <a:lstStyle/>
          <a:p>
            <a:pPr indent="-381000" lvl="0" marL="457200" rtl="0" algn="l">
              <a:lnSpc>
                <a:spcPct val="100000"/>
              </a:lnSpc>
              <a:spcBef>
                <a:spcPts val="0"/>
              </a:spcBef>
              <a:spcAft>
                <a:spcPts val="0"/>
              </a:spcAft>
              <a:buSzPts val="2400"/>
              <a:buChar char="➔"/>
            </a:pPr>
            <a:r>
              <a:rPr lang="en" sz="2400"/>
              <a:t>If an engineer or a senior business leader came by, how would you explain what’s going on? What about an intern?</a:t>
            </a:r>
            <a:endParaRPr sz="2400"/>
          </a:p>
          <a:p>
            <a:pPr indent="-381000" lvl="0" marL="457200" rtl="0" algn="l">
              <a:lnSpc>
                <a:spcPct val="100000"/>
              </a:lnSpc>
              <a:spcBef>
                <a:spcPts val="1000"/>
              </a:spcBef>
              <a:spcAft>
                <a:spcPts val="0"/>
              </a:spcAft>
              <a:buSzPts val="2400"/>
              <a:buChar char="➔"/>
            </a:pPr>
            <a:r>
              <a:rPr lang="en" sz="2400"/>
              <a:t>What is your secret sauce? Can you explain it any better than “secret sauce”?</a:t>
            </a:r>
            <a:endParaRPr sz="2400"/>
          </a:p>
          <a:p>
            <a:pPr indent="-381000" lvl="0" marL="457200" rtl="0" algn="l">
              <a:lnSpc>
                <a:spcPct val="100000"/>
              </a:lnSpc>
              <a:spcBef>
                <a:spcPts val="1000"/>
              </a:spcBef>
              <a:spcAft>
                <a:spcPts val="0"/>
              </a:spcAft>
              <a:buSzPts val="2400"/>
              <a:buChar char="➔"/>
            </a:pPr>
            <a:r>
              <a:rPr lang="en" sz="2400"/>
              <a:t>Are there people in your organization who design without the title? How could you connect with them?</a:t>
            </a:r>
            <a:endParaRPr sz="2400"/>
          </a:p>
          <a:p>
            <a:pPr indent="0" lvl="0" marL="457200" rtl="0" algn="l">
              <a:spcBef>
                <a:spcPts val="1000"/>
              </a:spcBef>
              <a:spcAft>
                <a:spcPts val="0"/>
              </a:spcAft>
              <a:buNone/>
            </a:pPr>
            <a:r>
              <a:t/>
            </a:r>
            <a:endParaRPr sz="2400"/>
          </a:p>
          <a:p>
            <a:pPr indent="0" lvl="0" marL="457200" rtl="0" algn="l">
              <a:spcBef>
                <a:spcPts val="1600"/>
              </a:spcBef>
              <a:spcAft>
                <a:spcPts val="1600"/>
              </a:spcAft>
              <a:buNone/>
            </a:pPr>
            <a:r>
              <a:t/>
            </a:r>
            <a:endParaRPr sz="2400"/>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7" name="Shape 437"/>
        <p:cNvGrpSpPr/>
        <p:nvPr/>
      </p:nvGrpSpPr>
      <p:grpSpPr>
        <a:xfrm>
          <a:off x="0" y="0"/>
          <a:ext cx="0" cy="0"/>
          <a:chOff x="0" y="0"/>
          <a:chExt cx="0" cy="0"/>
        </a:xfrm>
      </p:grpSpPr>
      <p:sp>
        <p:nvSpPr>
          <p:cNvPr id="438" name="Google Shape;438;p49"/>
          <p:cNvSpPr txBox="1"/>
          <p:nvPr>
            <p:ph type="title"/>
          </p:nvPr>
        </p:nvSpPr>
        <p:spPr>
          <a:xfrm>
            <a:off x="490250" y="526350"/>
            <a:ext cx="84123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0" lang="en" sz="4800">
                <a:latin typeface="Cantata One"/>
                <a:ea typeface="Cantata One"/>
                <a:cs typeface="Cantata One"/>
                <a:sym typeface="Cantata One"/>
              </a:rPr>
              <a:t>Becoming</a:t>
            </a:r>
            <a:r>
              <a:rPr lang="en">
                <a:latin typeface="Cantata One"/>
                <a:ea typeface="Cantata One"/>
                <a:cs typeface="Cantata One"/>
                <a:sym typeface="Cantata One"/>
              </a:rPr>
              <a:t> </a:t>
            </a:r>
            <a:r>
              <a:rPr b="1" lang="en"/>
              <a:t>Public</a:t>
            </a:r>
            <a:r>
              <a:rPr lang="en">
                <a:solidFill>
                  <a:srgbClr val="1155CC"/>
                </a:solidFill>
                <a:highlight>
                  <a:srgbClr val="FFFFFF"/>
                </a:highlight>
              </a:rPr>
              <a:t> </a:t>
            </a:r>
            <a:endParaRPr>
              <a:solidFill>
                <a:srgbClr val="1155CC"/>
              </a:solidFill>
              <a:highlight>
                <a:srgbClr val="FFFFFF"/>
              </a:highlight>
            </a:endParaRPr>
          </a:p>
        </p:txBody>
      </p:sp>
      <p:sp>
        <p:nvSpPr>
          <p:cNvPr id="439" name="Google Shape;439;p49"/>
          <p:cNvSpPr/>
          <p:nvPr/>
        </p:nvSpPr>
        <p:spPr>
          <a:xfrm>
            <a:off x="4064000" y="3238500"/>
            <a:ext cx="4013251" cy="774692"/>
          </a:xfrm>
          <a:custGeom>
            <a:rect b="b" l="l" r="r" t="t"/>
            <a:pathLst>
              <a:path extrusionOk="0" h="23299" w="119888">
                <a:moveTo>
                  <a:pt x="0" y="18796"/>
                </a:moveTo>
                <a:cubicBezTo>
                  <a:pt x="2032" y="18627"/>
                  <a:pt x="8128" y="18711"/>
                  <a:pt x="12192" y="17780"/>
                </a:cubicBezTo>
                <a:cubicBezTo>
                  <a:pt x="16256" y="16849"/>
                  <a:pt x="20320" y="14224"/>
                  <a:pt x="24384" y="13208"/>
                </a:cubicBezTo>
                <a:cubicBezTo>
                  <a:pt x="28448" y="12192"/>
                  <a:pt x="33274" y="11007"/>
                  <a:pt x="36576" y="11684"/>
                </a:cubicBezTo>
                <a:cubicBezTo>
                  <a:pt x="39878" y="12361"/>
                  <a:pt x="40301" y="15917"/>
                  <a:pt x="44196" y="17272"/>
                </a:cubicBezTo>
                <a:cubicBezTo>
                  <a:pt x="48091" y="18627"/>
                  <a:pt x="54864" y="18881"/>
                  <a:pt x="59944" y="19812"/>
                </a:cubicBezTo>
                <a:cubicBezTo>
                  <a:pt x="65024" y="20743"/>
                  <a:pt x="70951" y="24384"/>
                  <a:pt x="74676" y="22860"/>
                </a:cubicBezTo>
                <a:cubicBezTo>
                  <a:pt x="78401" y="21336"/>
                  <a:pt x="79163" y="13377"/>
                  <a:pt x="82296" y="10668"/>
                </a:cubicBezTo>
                <a:cubicBezTo>
                  <a:pt x="85429" y="7959"/>
                  <a:pt x="89493" y="7959"/>
                  <a:pt x="93472" y="6604"/>
                </a:cubicBezTo>
                <a:cubicBezTo>
                  <a:pt x="97451" y="5249"/>
                  <a:pt x="101769" y="3641"/>
                  <a:pt x="106172" y="2540"/>
                </a:cubicBezTo>
                <a:cubicBezTo>
                  <a:pt x="110575" y="1439"/>
                  <a:pt x="117602" y="423"/>
                  <a:pt x="119888" y="0"/>
                </a:cubicBezTo>
              </a:path>
            </a:pathLst>
          </a:custGeom>
          <a:noFill/>
          <a:ln cap="flat" cmpd="sng" w="38100">
            <a:solidFill>
              <a:schemeClr val="accent1"/>
            </a:solidFill>
            <a:prstDash val="dash"/>
            <a:round/>
            <a:headEnd len="med" w="med" type="none"/>
            <a:tailEnd len="med" w="med" type="none"/>
          </a:ln>
        </p:spPr>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 name="Shape 443"/>
        <p:cNvGrpSpPr/>
        <p:nvPr/>
      </p:nvGrpSpPr>
      <p:grpSpPr>
        <a:xfrm>
          <a:off x="0" y="0"/>
          <a:ext cx="0" cy="0"/>
          <a:chOff x="0" y="0"/>
          <a:chExt cx="0" cy="0"/>
        </a:xfrm>
      </p:grpSpPr>
      <p:sp>
        <p:nvSpPr>
          <p:cNvPr id="444" name="Google Shape;444;p50"/>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senior UXer is </a:t>
            </a:r>
            <a:r>
              <a:rPr b="1" lang="en"/>
              <a:t>known and respected</a:t>
            </a:r>
            <a:r>
              <a:rPr lang="en"/>
              <a:t> within a well-developed network.</a:t>
            </a:r>
            <a:endParaRPr/>
          </a:p>
        </p:txBody>
      </p:sp>
      <p:sp>
        <p:nvSpPr>
          <p:cNvPr id="445" name="Google Shape;445;p50"/>
          <p:cNvSpPr txBox="1"/>
          <p:nvPr>
            <p:ph idx="1" type="body"/>
          </p:nvPr>
        </p:nvSpPr>
        <p:spPr>
          <a:xfrm>
            <a:off x="311700" y="1676400"/>
            <a:ext cx="8520600" cy="199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They may be known internally or worldwide or somewhere inbetween.</a:t>
            </a:r>
            <a:endParaRPr/>
          </a:p>
          <a:p>
            <a:pPr indent="0" lvl="0" marL="0" rtl="0" algn="l">
              <a:spcBef>
                <a:spcPts val="1600"/>
              </a:spcBef>
              <a:spcAft>
                <a:spcPts val="0"/>
              </a:spcAft>
              <a:buNone/>
            </a:pPr>
            <a:r>
              <a:rPr lang="en"/>
              <a:t>That their opinion is sought by others is a signal to non-designers. (</a:t>
            </a:r>
            <a:r>
              <a:rPr b="1" lang="en"/>
              <a:t>Which</a:t>
            </a:r>
            <a:r>
              <a:rPr lang="en"/>
              <a:t> </a:t>
            </a:r>
            <a:r>
              <a:rPr b="1" lang="en"/>
              <a:t>others</a:t>
            </a:r>
            <a:r>
              <a:rPr lang="en"/>
              <a:t> is a signal to other designers.</a:t>
            </a:r>
            <a:r>
              <a:rPr b="1" lang="en">
                <a:solidFill>
                  <a:srgbClr val="3C78D8"/>
                </a:solidFill>
              </a:rPr>
              <a:t>*</a:t>
            </a:r>
            <a:r>
              <a:rPr lang="en"/>
              <a:t>)</a:t>
            </a:r>
            <a:endParaRPr b="1">
              <a:solidFill>
                <a:srgbClr val="3C78D8"/>
              </a:solidFill>
            </a:endParaRPr>
          </a:p>
          <a:p>
            <a:pPr indent="0" lvl="0" marL="0" rtl="0" algn="l">
              <a:spcBef>
                <a:spcPts val="1600"/>
              </a:spcBef>
              <a:spcAft>
                <a:spcPts val="1600"/>
              </a:spcAft>
              <a:buNone/>
            </a:pPr>
            <a:r>
              <a:rPr lang="en"/>
              <a:t>They contribute their knowledge back to the field.</a:t>
            </a:r>
            <a:endParaRPr/>
          </a:p>
        </p:txBody>
      </p:sp>
      <p:sp>
        <p:nvSpPr>
          <p:cNvPr id="446" name="Google Shape;446;p50"/>
          <p:cNvSpPr txBox="1"/>
          <p:nvPr/>
        </p:nvSpPr>
        <p:spPr>
          <a:xfrm>
            <a:off x="330200" y="3937000"/>
            <a:ext cx="8407500" cy="520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b="1" lang="en">
                <a:solidFill>
                  <a:srgbClr val="3C78D8"/>
                </a:solidFill>
                <a:latin typeface="Cantata One"/>
                <a:ea typeface="Cantata One"/>
                <a:cs typeface="Cantata One"/>
                <a:sym typeface="Cantata One"/>
              </a:rPr>
              <a:t>*</a:t>
            </a:r>
            <a:r>
              <a:rPr lang="en">
                <a:solidFill>
                  <a:schemeClr val="dk1"/>
                </a:solidFill>
                <a:latin typeface="Cantata One"/>
                <a:ea typeface="Cantata One"/>
                <a:cs typeface="Cantata One"/>
                <a:sym typeface="Cantata One"/>
              </a:rPr>
              <a:t>Be very careful about reinforcing assumptions when you send &amp; interpret these signals</a:t>
            </a:r>
            <a:r>
              <a:rPr lang="en">
                <a:solidFill>
                  <a:schemeClr val="dk1"/>
                </a:solidFill>
                <a:latin typeface="Cantata One"/>
                <a:ea typeface="Cantata One"/>
                <a:cs typeface="Cantata One"/>
                <a:sym typeface="Cantata One"/>
              </a:rPr>
              <a:t>.</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0" name="Shape 450"/>
        <p:cNvGrpSpPr/>
        <p:nvPr/>
      </p:nvGrpSpPr>
      <p:grpSpPr>
        <a:xfrm>
          <a:off x="0" y="0"/>
          <a:ext cx="0" cy="0"/>
          <a:chOff x="0" y="0"/>
          <a:chExt cx="0" cy="0"/>
        </a:xfrm>
      </p:grpSpPr>
      <p:sp>
        <p:nvSpPr>
          <p:cNvPr id="451" name="Google Shape;451;p51"/>
          <p:cNvSpPr txBox="1"/>
          <p:nvPr>
            <p:ph type="title"/>
          </p:nvPr>
        </p:nvSpPr>
        <p:spPr>
          <a:xfrm>
            <a:off x="311700" y="445025"/>
            <a:ext cx="85911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It’s a résumé section (among other things)</a:t>
            </a:r>
            <a:endParaRPr/>
          </a:p>
        </p:txBody>
      </p:sp>
      <p:pic>
        <p:nvPicPr>
          <p:cNvPr id="452" name="Google Shape;452;p51"/>
          <p:cNvPicPr preferRelativeResize="0"/>
          <p:nvPr/>
        </p:nvPicPr>
        <p:blipFill>
          <a:blip r:embed="rId3">
            <a:alphaModFix/>
          </a:blip>
          <a:stretch>
            <a:fillRect/>
          </a:stretch>
        </p:blipFill>
        <p:spPr>
          <a:xfrm>
            <a:off x="802138" y="1109025"/>
            <a:ext cx="7539714" cy="3780476"/>
          </a:xfrm>
          <a:prstGeom prst="rect">
            <a:avLst/>
          </a:prstGeom>
          <a:noFill/>
          <a:ln cap="flat" cmpd="sng" w="28575">
            <a:solidFill>
              <a:srgbClr val="3C78D8"/>
            </a:solidFill>
            <a:prstDash val="dash"/>
            <a:round/>
            <a:headEnd len="sm" w="sm" type="none"/>
            <a:tailEnd len="sm" w="sm" type="none"/>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6"/>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Seniority</a:t>
            </a:r>
            <a:r>
              <a:rPr lang="en"/>
              <a:t> comes with</a:t>
            </a:r>
            <a:endParaRPr/>
          </a:p>
        </p:txBody>
      </p:sp>
      <p:sp>
        <p:nvSpPr>
          <p:cNvPr id="80" name="Google Shape;80;p16"/>
          <p:cNvSpPr txBox="1"/>
          <p:nvPr>
            <p:ph idx="1" type="body"/>
          </p:nvPr>
        </p:nvSpPr>
        <p:spPr>
          <a:xfrm>
            <a:off x="311700" y="1171600"/>
            <a:ext cx="8520600" cy="21177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sz="2400"/>
              <a:t>Intellectual &amp; social growth</a:t>
            </a:r>
            <a:endParaRPr sz="2400"/>
          </a:p>
          <a:p>
            <a:pPr indent="-381000" lvl="0" marL="457200" rtl="0" algn="l">
              <a:spcBef>
                <a:spcPts val="0"/>
              </a:spcBef>
              <a:spcAft>
                <a:spcPts val="0"/>
              </a:spcAft>
              <a:buSzPts val="2400"/>
              <a:buChar char="➔"/>
            </a:pPr>
            <a:r>
              <a:rPr lang="en" sz="2400"/>
              <a:t>Recognition &amp; opportunity</a:t>
            </a:r>
            <a:endParaRPr sz="2400"/>
          </a:p>
          <a:p>
            <a:pPr indent="-381000" lvl="0" marL="457200" rtl="0" algn="l">
              <a:spcBef>
                <a:spcPts val="0"/>
              </a:spcBef>
              <a:spcAft>
                <a:spcPts val="0"/>
              </a:spcAft>
              <a:buSzPts val="2400"/>
              <a:buChar char="➔"/>
            </a:pPr>
            <a:r>
              <a:rPr lang="en" sz="2400"/>
              <a:t>Higher pay</a:t>
            </a:r>
            <a:endParaRPr sz="2400"/>
          </a:p>
          <a:p>
            <a:pPr indent="-381000" lvl="0" marL="457200" rtl="0" algn="l">
              <a:spcBef>
                <a:spcPts val="0"/>
              </a:spcBef>
              <a:spcAft>
                <a:spcPts val="0"/>
              </a:spcAft>
              <a:buSzPts val="2400"/>
              <a:buChar char="➔"/>
            </a:pPr>
            <a:r>
              <a:rPr lang="en" sz="2400"/>
              <a:t>Portability to new roles</a:t>
            </a:r>
            <a:endParaRPr sz="2400"/>
          </a:p>
          <a:p>
            <a:pPr indent="0" lvl="0" marL="0" rtl="0" algn="l">
              <a:spcBef>
                <a:spcPts val="1600"/>
              </a:spcBef>
              <a:spcAft>
                <a:spcPts val="1600"/>
              </a:spcAft>
              <a:buNone/>
            </a:pPr>
            <a:r>
              <a:t/>
            </a:r>
            <a:endParaRPr sz="2400"/>
          </a:p>
        </p:txBody>
      </p:sp>
      <p:grpSp>
        <p:nvGrpSpPr>
          <p:cNvPr id="81" name="Google Shape;81;p16"/>
          <p:cNvGrpSpPr/>
          <p:nvPr/>
        </p:nvGrpSpPr>
        <p:grpSpPr>
          <a:xfrm>
            <a:off x="406400" y="3375600"/>
            <a:ext cx="7315200" cy="995800"/>
            <a:chOff x="406400" y="3375600"/>
            <a:chExt cx="7315200" cy="995800"/>
          </a:xfrm>
        </p:grpSpPr>
        <p:sp>
          <p:nvSpPr>
            <p:cNvPr id="82" name="Google Shape;82;p16"/>
            <p:cNvSpPr/>
            <p:nvPr/>
          </p:nvSpPr>
          <p:spPr>
            <a:xfrm>
              <a:off x="3975100" y="3375600"/>
              <a:ext cx="2552700" cy="853500"/>
            </a:xfrm>
            <a:prstGeom prst="doubleWave">
              <a:avLst>
                <a:gd fmla="val 6256" name="adj1"/>
                <a:gd fmla="val 249" name="adj2"/>
              </a:avLst>
            </a:prstGeom>
            <a:solidFill>
              <a:srgbClr val="FFFFFF"/>
            </a:solidFill>
            <a:ln cap="flat" cmpd="sng" w="19050">
              <a:solidFill>
                <a:srgbClr val="1155C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6"/>
            <p:cNvSpPr txBox="1"/>
            <p:nvPr/>
          </p:nvSpPr>
          <p:spPr>
            <a:xfrm>
              <a:off x="406400" y="3517900"/>
              <a:ext cx="7315200" cy="853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Clr>
                  <a:schemeClr val="dk1"/>
                </a:buClr>
                <a:buSzPts val="1100"/>
                <a:buFont typeface="Arial"/>
                <a:buNone/>
              </a:pPr>
              <a:r>
                <a:rPr lang="en" sz="2400">
                  <a:solidFill>
                    <a:schemeClr val="dk1"/>
                  </a:solidFill>
                  <a:latin typeface="Cantata One"/>
                  <a:ea typeface="Cantata One"/>
                  <a:cs typeface="Cantata One"/>
                  <a:sym typeface="Cantata One"/>
                </a:rPr>
                <a:t>All of these add up to  </a:t>
              </a:r>
              <a:r>
                <a:rPr b="1" lang="en" sz="2400">
                  <a:solidFill>
                    <a:schemeClr val="dk1"/>
                  </a:solidFill>
                  <a:latin typeface="Cantata One"/>
                  <a:ea typeface="Cantata One"/>
                  <a:cs typeface="Cantata One"/>
                  <a:sym typeface="Cantata One"/>
                </a:rPr>
                <a:t>more</a:t>
              </a:r>
              <a:r>
                <a:rPr lang="en" sz="2400">
                  <a:solidFill>
                    <a:schemeClr val="dk1"/>
                  </a:solidFill>
                  <a:latin typeface="Cantata One"/>
                  <a:ea typeface="Cantata One"/>
                  <a:cs typeface="Cantata One"/>
                  <a:sym typeface="Cantata One"/>
                </a:rPr>
                <a:t> </a:t>
              </a:r>
              <a:r>
                <a:rPr b="1" lang="en" sz="2400">
                  <a:solidFill>
                    <a:schemeClr val="dk1"/>
                  </a:solidFill>
                  <a:latin typeface="Cantata One"/>
                  <a:ea typeface="Cantata One"/>
                  <a:cs typeface="Cantata One"/>
                  <a:sym typeface="Cantata One"/>
                </a:rPr>
                <a:t>freedom</a:t>
              </a:r>
              <a:r>
                <a:rPr lang="en" sz="2400">
                  <a:solidFill>
                    <a:schemeClr val="dk1"/>
                  </a:solidFill>
                  <a:latin typeface="Cantata One"/>
                  <a:ea typeface="Cantata One"/>
                  <a:cs typeface="Cantata One"/>
                  <a:sym typeface="Cantata One"/>
                </a:rPr>
                <a:t>.</a:t>
              </a:r>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6" name="Shape 456"/>
        <p:cNvGrpSpPr/>
        <p:nvPr/>
      </p:nvGrpSpPr>
      <p:grpSpPr>
        <a:xfrm>
          <a:off x="0" y="0"/>
          <a:ext cx="0" cy="0"/>
          <a:chOff x="0" y="0"/>
          <a:chExt cx="0" cy="0"/>
        </a:xfrm>
      </p:grpSpPr>
      <p:grpSp>
        <p:nvGrpSpPr>
          <p:cNvPr id="457" name="Google Shape;457;p52"/>
          <p:cNvGrpSpPr/>
          <p:nvPr/>
        </p:nvGrpSpPr>
        <p:grpSpPr>
          <a:xfrm>
            <a:off x="3394050" y="2494200"/>
            <a:ext cx="635100" cy="1647700"/>
            <a:chOff x="1631900" y="2491500"/>
            <a:chExt cx="635100" cy="1647700"/>
          </a:xfrm>
        </p:grpSpPr>
        <p:sp>
          <p:nvSpPr>
            <p:cNvPr id="458" name="Google Shape;458;p52"/>
            <p:cNvSpPr/>
            <p:nvPr/>
          </p:nvSpPr>
          <p:spPr>
            <a:xfrm>
              <a:off x="1778000" y="2491500"/>
              <a:ext cx="342900" cy="355500"/>
            </a:xfrm>
            <a:prstGeom prst="ellipse">
              <a:avLst/>
            </a:prstGeom>
            <a:solidFill>
              <a:srgbClr val="1155CC"/>
            </a:solidFill>
            <a:ln cap="flat" cmpd="sng" w="19050">
              <a:solidFill>
                <a:srgbClr val="1155C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52"/>
            <p:cNvSpPr/>
            <p:nvPr/>
          </p:nvSpPr>
          <p:spPr>
            <a:xfrm>
              <a:off x="1631900" y="2906000"/>
              <a:ext cx="635100" cy="818700"/>
            </a:xfrm>
            <a:prstGeom prst="trapezoid">
              <a:avLst>
                <a:gd fmla="val 25000" name="adj"/>
              </a:avLst>
            </a:prstGeom>
            <a:solidFill>
              <a:srgbClr val="FFFFFF"/>
            </a:solidFill>
            <a:ln cap="flat" cmpd="sng" w="19050">
              <a:solidFill>
                <a:srgbClr val="1155C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52"/>
            <p:cNvSpPr/>
            <p:nvPr/>
          </p:nvSpPr>
          <p:spPr>
            <a:xfrm flipH="1" rot="10800000">
              <a:off x="1778000" y="3783700"/>
              <a:ext cx="152400" cy="355500"/>
            </a:xfrm>
            <a:prstGeom prst="trapezoid">
              <a:avLst>
                <a:gd fmla="val 25000" name="adj"/>
              </a:avLst>
            </a:prstGeom>
            <a:solidFill>
              <a:srgbClr val="FFFFFF"/>
            </a:solidFill>
            <a:ln cap="flat" cmpd="sng" w="19050">
              <a:solidFill>
                <a:srgbClr val="1155C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52"/>
            <p:cNvSpPr/>
            <p:nvPr/>
          </p:nvSpPr>
          <p:spPr>
            <a:xfrm flipH="1" rot="10800000">
              <a:off x="2006600" y="3783700"/>
              <a:ext cx="152400" cy="355500"/>
            </a:xfrm>
            <a:prstGeom prst="trapezoid">
              <a:avLst>
                <a:gd fmla="val 25000" name="adj"/>
              </a:avLst>
            </a:prstGeom>
            <a:solidFill>
              <a:srgbClr val="FFFFFF"/>
            </a:solidFill>
            <a:ln cap="flat" cmpd="sng" w="19050">
              <a:solidFill>
                <a:srgbClr val="1155C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52"/>
            <p:cNvSpPr/>
            <p:nvPr/>
          </p:nvSpPr>
          <p:spPr>
            <a:xfrm>
              <a:off x="1866900" y="3086100"/>
              <a:ext cx="152400" cy="139800"/>
            </a:xfrm>
            <a:prstGeom prst="hear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3" name="Google Shape;463;p52"/>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You also need </a:t>
            </a:r>
            <a:r>
              <a:rPr b="1" lang="en"/>
              <a:t>your own posse</a:t>
            </a:r>
            <a:r>
              <a:rPr lang="en"/>
              <a:t> </a:t>
            </a:r>
            <a:endParaRPr/>
          </a:p>
        </p:txBody>
      </p:sp>
      <p:sp>
        <p:nvSpPr>
          <p:cNvPr id="464" name="Google Shape;464;p52"/>
          <p:cNvSpPr txBox="1"/>
          <p:nvPr>
            <p:ph idx="1" type="body"/>
          </p:nvPr>
        </p:nvSpPr>
        <p:spPr>
          <a:xfrm>
            <a:off x="311700" y="1171600"/>
            <a:ext cx="8520600" cy="962100"/>
          </a:xfrm>
          <a:prstGeom prst="rect">
            <a:avLst/>
          </a:prstGeom>
        </p:spPr>
        <p:txBody>
          <a:bodyPr anchorCtr="0" anchor="t" bIns="91425" lIns="91425" spcFirstLastPara="1" rIns="91425" wrap="square" tIns="91425">
            <a:noAutofit/>
          </a:bodyPr>
          <a:lstStyle/>
          <a:p>
            <a:pPr indent="-381000" lvl="0" marL="457200" rtl="0" algn="l">
              <a:lnSpc>
                <a:spcPct val="100000"/>
              </a:lnSpc>
              <a:spcBef>
                <a:spcPts val="0"/>
              </a:spcBef>
              <a:spcAft>
                <a:spcPts val="1000"/>
              </a:spcAft>
              <a:buSzPts val="2400"/>
              <a:buChar char="➔"/>
            </a:pPr>
            <a:r>
              <a:rPr lang="en" sz="2400"/>
              <a:t>Professional friends &amp; fans who are not tied to your current job.</a:t>
            </a:r>
            <a:endParaRPr sz="2400"/>
          </a:p>
        </p:txBody>
      </p:sp>
      <p:grpSp>
        <p:nvGrpSpPr>
          <p:cNvPr id="465" name="Google Shape;465;p52"/>
          <p:cNvGrpSpPr/>
          <p:nvPr/>
        </p:nvGrpSpPr>
        <p:grpSpPr>
          <a:xfrm>
            <a:off x="3124200" y="2496900"/>
            <a:ext cx="406500" cy="1642300"/>
            <a:chOff x="2667000" y="2496900"/>
            <a:chExt cx="406500" cy="1642300"/>
          </a:xfrm>
        </p:grpSpPr>
        <p:sp>
          <p:nvSpPr>
            <p:cNvPr id="466" name="Google Shape;466;p52"/>
            <p:cNvSpPr/>
            <p:nvPr/>
          </p:nvSpPr>
          <p:spPr>
            <a:xfrm>
              <a:off x="2698800" y="2496900"/>
              <a:ext cx="342900" cy="355500"/>
            </a:xfrm>
            <a:prstGeom prst="ellipse">
              <a:avLst/>
            </a:prstGeom>
            <a:solidFill>
              <a:srgbClr val="FFFFFF"/>
            </a:solidFill>
            <a:ln cap="flat" cmpd="sng" w="19050">
              <a:solidFill>
                <a:srgbClr val="1155C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52"/>
            <p:cNvSpPr/>
            <p:nvPr/>
          </p:nvSpPr>
          <p:spPr>
            <a:xfrm flipH="1" rot="10800000">
              <a:off x="2692400" y="3526000"/>
              <a:ext cx="152400" cy="613200"/>
            </a:xfrm>
            <a:prstGeom prst="trapezoid">
              <a:avLst>
                <a:gd fmla="val 25000" name="adj"/>
              </a:avLst>
            </a:prstGeom>
            <a:solidFill>
              <a:srgbClr val="FFFFFF"/>
            </a:solidFill>
            <a:ln cap="flat" cmpd="sng" w="19050">
              <a:solidFill>
                <a:srgbClr val="1155C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52"/>
            <p:cNvSpPr/>
            <p:nvPr/>
          </p:nvSpPr>
          <p:spPr>
            <a:xfrm flipH="1" rot="10800000">
              <a:off x="2921000" y="3526000"/>
              <a:ext cx="152400" cy="613200"/>
            </a:xfrm>
            <a:prstGeom prst="trapezoid">
              <a:avLst>
                <a:gd fmla="val 25000" name="adj"/>
              </a:avLst>
            </a:prstGeom>
            <a:solidFill>
              <a:srgbClr val="FFFFFF"/>
            </a:solidFill>
            <a:ln cap="flat" cmpd="sng" w="19050">
              <a:solidFill>
                <a:srgbClr val="1155C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52"/>
            <p:cNvSpPr/>
            <p:nvPr/>
          </p:nvSpPr>
          <p:spPr>
            <a:xfrm>
              <a:off x="2667000" y="2921000"/>
              <a:ext cx="406500" cy="522300"/>
            </a:xfrm>
            <a:prstGeom prst="round2SameRect">
              <a:avLst>
                <a:gd fmla="val 16667" name="adj1"/>
                <a:gd fmla="val 0" name="adj2"/>
              </a:avLst>
            </a:prstGeom>
            <a:solidFill>
              <a:srgbClr val="FFFFFF"/>
            </a:solidFill>
            <a:ln cap="flat" cmpd="sng" w="19050">
              <a:solidFill>
                <a:srgbClr val="1155C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52"/>
            <p:cNvSpPr/>
            <p:nvPr/>
          </p:nvSpPr>
          <p:spPr>
            <a:xfrm>
              <a:off x="2740050" y="3042563"/>
              <a:ext cx="260400" cy="228600"/>
            </a:xfrm>
            <a:prstGeom prst="star5">
              <a:avLst>
                <a:gd fmla="val 19098" name="adj"/>
                <a:gd fmla="val 105146" name="hf"/>
                <a:gd fmla="val 110557" name="vf"/>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1" name="Google Shape;471;p52"/>
          <p:cNvGrpSpPr/>
          <p:nvPr/>
        </p:nvGrpSpPr>
        <p:grpSpPr>
          <a:xfrm>
            <a:off x="1758900" y="2494200"/>
            <a:ext cx="635100" cy="1647700"/>
            <a:chOff x="1631900" y="2491500"/>
            <a:chExt cx="635100" cy="1647700"/>
          </a:xfrm>
        </p:grpSpPr>
        <p:sp>
          <p:nvSpPr>
            <p:cNvPr id="472" name="Google Shape;472;p52"/>
            <p:cNvSpPr/>
            <p:nvPr/>
          </p:nvSpPr>
          <p:spPr>
            <a:xfrm>
              <a:off x="1778000" y="2491500"/>
              <a:ext cx="342900" cy="355500"/>
            </a:xfrm>
            <a:prstGeom prst="ellipse">
              <a:avLst/>
            </a:prstGeom>
            <a:solidFill>
              <a:srgbClr val="A4C2F4"/>
            </a:solidFill>
            <a:ln cap="flat" cmpd="sng" w="19050">
              <a:solidFill>
                <a:srgbClr val="1155C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52"/>
            <p:cNvSpPr/>
            <p:nvPr/>
          </p:nvSpPr>
          <p:spPr>
            <a:xfrm>
              <a:off x="1631900" y="2906000"/>
              <a:ext cx="635100" cy="818700"/>
            </a:xfrm>
            <a:prstGeom prst="trapezoid">
              <a:avLst>
                <a:gd fmla="val 25000" name="adj"/>
              </a:avLst>
            </a:prstGeom>
            <a:solidFill>
              <a:srgbClr val="FFFFFF"/>
            </a:solidFill>
            <a:ln cap="flat" cmpd="sng" w="19050">
              <a:solidFill>
                <a:srgbClr val="1155C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52"/>
            <p:cNvSpPr/>
            <p:nvPr/>
          </p:nvSpPr>
          <p:spPr>
            <a:xfrm flipH="1" rot="10800000">
              <a:off x="1778000" y="3783700"/>
              <a:ext cx="152400" cy="355500"/>
            </a:xfrm>
            <a:prstGeom prst="trapezoid">
              <a:avLst>
                <a:gd fmla="val 25000" name="adj"/>
              </a:avLst>
            </a:prstGeom>
            <a:solidFill>
              <a:srgbClr val="FFFFFF"/>
            </a:solidFill>
            <a:ln cap="flat" cmpd="sng" w="19050">
              <a:solidFill>
                <a:srgbClr val="1155C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52"/>
            <p:cNvSpPr/>
            <p:nvPr/>
          </p:nvSpPr>
          <p:spPr>
            <a:xfrm flipH="1" rot="10800000">
              <a:off x="2006600" y="3783700"/>
              <a:ext cx="152400" cy="355500"/>
            </a:xfrm>
            <a:prstGeom prst="trapezoid">
              <a:avLst>
                <a:gd fmla="val 25000" name="adj"/>
              </a:avLst>
            </a:prstGeom>
            <a:solidFill>
              <a:srgbClr val="FFFFFF"/>
            </a:solidFill>
            <a:ln cap="flat" cmpd="sng" w="19050">
              <a:solidFill>
                <a:srgbClr val="1155C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52"/>
            <p:cNvSpPr/>
            <p:nvPr/>
          </p:nvSpPr>
          <p:spPr>
            <a:xfrm>
              <a:off x="1866900" y="3086100"/>
              <a:ext cx="152400" cy="139800"/>
            </a:xfrm>
            <a:prstGeom prst="hear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7" name="Google Shape;477;p52"/>
          <p:cNvGrpSpPr/>
          <p:nvPr/>
        </p:nvGrpSpPr>
        <p:grpSpPr>
          <a:xfrm>
            <a:off x="3829050" y="2890600"/>
            <a:ext cx="406500" cy="1642300"/>
            <a:chOff x="2667000" y="2496900"/>
            <a:chExt cx="406500" cy="1642300"/>
          </a:xfrm>
        </p:grpSpPr>
        <p:sp>
          <p:nvSpPr>
            <p:cNvPr id="478" name="Google Shape;478;p52"/>
            <p:cNvSpPr/>
            <p:nvPr/>
          </p:nvSpPr>
          <p:spPr>
            <a:xfrm>
              <a:off x="2698800" y="2496900"/>
              <a:ext cx="342900" cy="355500"/>
            </a:xfrm>
            <a:prstGeom prst="ellipse">
              <a:avLst/>
            </a:prstGeom>
            <a:solidFill>
              <a:srgbClr val="204F9B">
                <a:alpha val="96150"/>
              </a:srgbClr>
            </a:solidFill>
            <a:ln cap="flat" cmpd="sng" w="19050">
              <a:solidFill>
                <a:srgbClr val="1155C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52"/>
            <p:cNvSpPr/>
            <p:nvPr/>
          </p:nvSpPr>
          <p:spPr>
            <a:xfrm flipH="1" rot="10800000">
              <a:off x="2692400" y="3526000"/>
              <a:ext cx="152400" cy="613200"/>
            </a:xfrm>
            <a:prstGeom prst="trapezoid">
              <a:avLst>
                <a:gd fmla="val 25000" name="adj"/>
              </a:avLst>
            </a:prstGeom>
            <a:solidFill>
              <a:srgbClr val="FFFFFF"/>
            </a:solidFill>
            <a:ln cap="flat" cmpd="sng" w="19050">
              <a:solidFill>
                <a:srgbClr val="1155C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52"/>
            <p:cNvSpPr/>
            <p:nvPr/>
          </p:nvSpPr>
          <p:spPr>
            <a:xfrm flipH="1" rot="10800000">
              <a:off x="2921000" y="3526000"/>
              <a:ext cx="152400" cy="613200"/>
            </a:xfrm>
            <a:prstGeom prst="trapezoid">
              <a:avLst>
                <a:gd fmla="val 25000" name="adj"/>
              </a:avLst>
            </a:prstGeom>
            <a:solidFill>
              <a:srgbClr val="FFFFFF"/>
            </a:solidFill>
            <a:ln cap="flat" cmpd="sng" w="19050">
              <a:solidFill>
                <a:srgbClr val="1155C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52"/>
            <p:cNvSpPr/>
            <p:nvPr/>
          </p:nvSpPr>
          <p:spPr>
            <a:xfrm>
              <a:off x="2667000" y="2921000"/>
              <a:ext cx="406500" cy="522300"/>
            </a:xfrm>
            <a:prstGeom prst="round2SameRect">
              <a:avLst>
                <a:gd fmla="val 16667" name="adj1"/>
                <a:gd fmla="val 0" name="adj2"/>
              </a:avLst>
            </a:prstGeom>
            <a:solidFill>
              <a:srgbClr val="FFFFFF"/>
            </a:solidFill>
            <a:ln cap="flat" cmpd="sng" w="19050">
              <a:solidFill>
                <a:srgbClr val="1155C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52"/>
            <p:cNvSpPr/>
            <p:nvPr/>
          </p:nvSpPr>
          <p:spPr>
            <a:xfrm>
              <a:off x="2740050" y="3042563"/>
              <a:ext cx="260400" cy="228600"/>
            </a:xfrm>
            <a:prstGeom prst="star5">
              <a:avLst>
                <a:gd fmla="val 19098" name="adj"/>
                <a:gd fmla="val 105146" name="hf"/>
                <a:gd fmla="val 110557" name="vf"/>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3" name="Google Shape;483;p52"/>
          <p:cNvGrpSpPr/>
          <p:nvPr/>
        </p:nvGrpSpPr>
        <p:grpSpPr>
          <a:xfrm>
            <a:off x="5829300" y="2496900"/>
            <a:ext cx="406500" cy="1642300"/>
            <a:chOff x="2667000" y="2496900"/>
            <a:chExt cx="406500" cy="1642300"/>
          </a:xfrm>
        </p:grpSpPr>
        <p:sp>
          <p:nvSpPr>
            <p:cNvPr id="484" name="Google Shape;484;p52"/>
            <p:cNvSpPr/>
            <p:nvPr/>
          </p:nvSpPr>
          <p:spPr>
            <a:xfrm>
              <a:off x="2698800" y="2496900"/>
              <a:ext cx="342900" cy="355500"/>
            </a:xfrm>
            <a:prstGeom prst="ellipse">
              <a:avLst/>
            </a:prstGeom>
            <a:solidFill>
              <a:srgbClr val="204F9B">
                <a:alpha val="96150"/>
              </a:srgbClr>
            </a:solidFill>
            <a:ln cap="flat" cmpd="sng" w="19050">
              <a:solidFill>
                <a:srgbClr val="1155C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52"/>
            <p:cNvSpPr/>
            <p:nvPr/>
          </p:nvSpPr>
          <p:spPr>
            <a:xfrm flipH="1" rot="10800000">
              <a:off x="2692400" y="3526000"/>
              <a:ext cx="152400" cy="613200"/>
            </a:xfrm>
            <a:prstGeom prst="trapezoid">
              <a:avLst>
                <a:gd fmla="val 25000" name="adj"/>
              </a:avLst>
            </a:prstGeom>
            <a:solidFill>
              <a:srgbClr val="FFFFFF"/>
            </a:solidFill>
            <a:ln cap="flat" cmpd="sng" w="19050">
              <a:solidFill>
                <a:srgbClr val="1155C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52"/>
            <p:cNvSpPr/>
            <p:nvPr/>
          </p:nvSpPr>
          <p:spPr>
            <a:xfrm flipH="1" rot="10800000">
              <a:off x="2921000" y="3526000"/>
              <a:ext cx="152400" cy="613200"/>
            </a:xfrm>
            <a:prstGeom prst="trapezoid">
              <a:avLst>
                <a:gd fmla="val 25000" name="adj"/>
              </a:avLst>
            </a:prstGeom>
            <a:solidFill>
              <a:srgbClr val="FFFFFF"/>
            </a:solidFill>
            <a:ln cap="flat" cmpd="sng" w="19050">
              <a:solidFill>
                <a:srgbClr val="1155C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52"/>
            <p:cNvSpPr/>
            <p:nvPr/>
          </p:nvSpPr>
          <p:spPr>
            <a:xfrm>
              <a:off x="2667000" y="2921000"/>
              <a:ext cx="406500" cy="522300"/>
            </a:xfrm>
            <a:prstGeom prst="round2SameRect">
              <a:avLst>
                <a:gd fmla="val 16667" name="adj1"/>
                <a:gd fmla="val 0" name="adj2"/>
              </a:avLst>
            </a:prstGeom>
            <a:solidFill>
              <a:srgbClr val="FFFFFF"/>
            </a:solidFill>
            <a:ln cap="flat" cmpd="sng" w="19050">
              <a:solidFill>
                <a:srgbClr val="1155C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52"/>
            <p:cNvSpPr/>
            <p:nvPr/>
          </p:nvSpPr>
          <p:spPr>
            <a:xfrm>
              <a:off x="2740050" y="3042563"/>
              <a:ext cx="260400" cy="228600"/>
            </a:xfrm>
            <a:prstGeom prst="star5">
              <a:avLst>
                <a:gd fmla="val 19098" name="adj"/>
                <a:gd fmla="val 105146" name="hf"/>
                <a:gd fmla="val 110557" name="vf"/>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9" name="Google Shape;489;p52"/>
          <p:cNvGrpSpPr/>
          <p:nvPr/>
        </p:nvGrpSpPr>
        <p:grpSpPr>
          <a:xfrm>
            <a:off x="4699000" y="2496900"/>
            <a:ext cx="406500" cy="1642300"/>
            <a:chOff x="2667000" y="2496900"/>
            <a:chExt cx="406500" cy="1642300"/>
          </a:xfrm>
        </p:grpSpPr>
        <p:sp>
          <p:nvSpPr>
            <p:cNvPr id="490" name="Google Shape;490;p52"/>
            <p:cNvSpPr/>
            <p:nvPr/>
          </p:nvSpPr>
          <p:spPr>
            <a:xfrm>
              <a:off x="2698800" y="2496900"/>
              <a:ext cx="342900" cy="355500"/>
            </a:xfrm>
            <a:prstGeom prst="ellipse">
              <a:avLst/>
            </a:prstGeom>
            <a:solidFill>
              <a:srgbClr val="FFFFFF"/>
            </a:solidFill>
            <a:ln cap="flat" cmpd="sng" w="19050">
              <a:solidFill>
                <a:srgbClr val="1155C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52"/>
            <p:cNvSpPr/>
            <p:nvPr/>
          </p:nvSpPr>
          <p:spPr>
            <a:xfrm flipH="1" rot="10800000">
              <a:off x="2692400" y="3526000"/>
              <a:ext cx="152400" cy="613200"/>
            </a:xfrm>
            <a:prstGeom prst="trapezoid">
              <a:avLst>
                <a:gd fmla="val 25000" name="adj"/>
              </a:avLst>
            </a:prstGeom>
            <a:solidFill>
              <a:srgbClr val="FFFFFF"/>
            </a:solidFill>
            <a:ln cap="flat" cmpd="sng" w="19050">
              <a:solidFill>
                <a:srgbClr val="1155C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52"/>
            <p:cNvSpPr/>
            <p:nvPr/>
          </p:nvSpPr>
          <p:spPr>
            <a:xfrm flipH="1" rot="10800000">
              <a:off x="2921000" y="3526000"/>
              <a:ext cx="152400" cy="613200"/>
            </a:xfrm>
            <a:prstGeom prst="trapezoid">
              <a:avLst>
                <a:gd fmla="val 25000" name="adj"/>
              </a:avLst>
            </a:prstGeom>
            <a:solidFill>
              <a:srgbClr val="FFFFFF"/>
            </a:solidFill>
            <a:ln cap="flat" cmpd="sng" w="19050">
              <a:solidFill>
                <a:srgbClr val="1155C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52"/>
            <p:cNvSpPr/>
            <p:nvPr/>
          </p:nvSpPr>
          <p:spPr>
            <a:xfrm>
              <a:off x="2667000" y="2921000"/>
              <a:ext cx="406500" cy="522300"/>
            </a:xfrm>
            <a:prstGeom prst="round2SameRect">
              <a:avLst>
                <a:gd fmla="val 16667" name="adj1"/>
                <a:gd fmla="val 0" name="adj2"/>
              </a:avLst>
            </a:prstGeom>
            <a:solidFill>
              <a:srgbClr val="FFFFFF"/>
            </a:solidFill>
            <a:ln cap="flat" cmpd="sng" w="19050">
              <a:solidFill>
                <a:srgbClr val="1155C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52"/>
            <p:cNvSpPr/>
            <p:nvPr/>
          </p:nvSpPr>
          <p:spPr>
            <a:xfrm>
              <a:off x="2740050" y="3042563"/>
              <a:ext cx="260400" cy="228600"/>
            </a:xfrm>
            <a:prstGeom prst="star5">
              <a:avLst>
                <a:gd fmla="val 19098" name="adj"/>
                <a:gd fmla="val 105146" name="hf"/>
                <a:gd fmla="val 110557" name="vf"/>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95" name="Google Shape;495;p52"/>
          <p:cNvGrpSpPr/>
          <p:nvPr/>
        </p:nvGrpSpPr>
        <p:grpSpPr>
          <a:xfrm>
            <a:off x="4381500" y="2331800"/>
            <a:ext cx="406500" cy="1642300"/>
            <a:chOff x="2667000" y="2496900"/>
            <a:chExt cx="406500" cy="1642300"/>
          </a:xfrm>
        </p:grpSpPr>
        <p:sp>
          <p:nvSpPr>
            <p:cNvPr id="496" name="Google Shape;496;p52"/>
            <p:cNvSpPr/>
            <p:nvPr/>
          </p:nvSpPr>
          <p:spPr>
            <a:xfrm>
              <a:off x="2698800" y="2496900"/>
              <a:ext cx="342900" cy="355500"/>
            </a:xfrm>
            <a:prstGeom prst="ellipse">
              <a:avLst/>
            </a:prstGeom>
            <a:solidFill>
              <a:srgbClr val="6D9EEB"/>
            </a:solidFill>
            <a:ln cap="flat" cmpd="sng" w="19050">
              <a:solidFill>
                <a:srgbClr val="1155C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52"/>
            <p:cNvSpPr/>
            <p:nvPr/>
          </p:nvSpPr>
          <p:spPr>
            <a:xfrm flipH="1" rot="10800000">
              <a:off x="2692400" y="3526000"/>
              <a:ext cx="152400" cy="613200"/>
            </a:xfrm>
            <a:prstGeom prst="trapezoid">
              <a:avLst>
                <a:gd fmla="val 25000" name="adj"/>
              </a:avLst>
            </a:prstGeom>
            <a:solidFill>
              <a:srgbClr val="FFFFFF"/>
            </a:solidFill>
            <a:ln cap="flat" cmpd="sng" w="19050">
              <a:solidFill>
                <a:srgbClr val="1155C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52"/>
            <p:cNvSpPr/>
            <p:nvPr/>
          </p:nvSpPr>
          <p:spPr>
            <a:xfrm flipH="1" rot="10800000">
              <a:off x="2921000" y="3526000"/>
              <a:ext cx="152400" cy="613200"/>
            </a:xfrm>
            <a:prstGeom prst="trapezoid">
              <a:avLst>
                <a:gd fmla="val 25000" name="adj"/>
              </a:avLst>
            </a:prstGeom>
            <a:solidFill>
              <a:srgbClr val="FFFFFF"/>
            </a:solidFill>
            <a:ln cap="flat" cmpd="sng" w="19050">
              <a:solidFill>
                <a:srgbClr val="1155C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52"/>
            <p:cNvSpPr/>
            <p:nvPr/>
          </p:nvSpPr>
          <p:spPr>
            <a:xfrm>
              <a:off x="2667000" y="2921000"/>
              <a:ext cx="406500" cy="522300"/>
            </a:xfrm>
            <a:prstGeom prst="round2SameRect">
              <a:avLst>
                <a:gd fmla="val 16667" name="adj1"/>
                <a:gd fmla="val 0" name="adj2"/>
              </a:avLst>
            </a:prstGeom>
            <a:solidFill>
              <a:srgbClr val="FFFFFF"/>
            </a:solidFill>
            <a:ln cap="flat" cmpd="sng" w="19050">
              <a:solidFill>
                <a:srgbClr val="1155C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52"/>
            <p:cNvSpPr/>
            <p:nvPr/>
          </p:nvSpPr>
          <p:spPr>
            <a:xfrm>
              <a:off x="2740050" y="3042563"/>
              <a:ext cx="260400" cy="228600"/>
            </a:xfrm>
            <a:prstGeom prst="star5">
              <a:avLst>
                <a:gd fmla="val 19098" name="adj"/>
                <a:gd fmla="val 105146" name="hf"/>
                <a:gd fmla="val 110557" name="vf"/>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01" name="Google Shape;501;p52"/>
          <p:cNvGrpSpPr/>
          <p:nvPr/>
        </p:nvGrpSpPr>
        <p:grpSpPr>
          <a:xfrm>
            <a:off x="2406600" y="2643900"/>
            <a:ext cx="635100" cy="1647700"/>
            <a:chOff x="1631900" y="2491500"/>
            <a:chExt cx="635100" cy="1647700"/>
          </a:xfrm>
        </p:grpSpPr>
        <p:sp>
          <p:nvSpPr>
            <p:cNvPr id="502" name="Google Shape;502;p52"/>
            <p:cNvSpPr/>
            <p:nvPr/>
          </p:nvSpPr>
          <p:spPr>
            <a:xfrm>
              <a:off x="1778000" y="2491500"/>
              <a:ext cx="342900" cy="355500"/>
            </a:xfrm>
            <a:prstGeom prst="ellipse">
              <a:avLst/>
            </a:prstGeom>
            <a:solidFill>
              <a:srgbClr val="3C78D8"/>
            </a:solidFill>
            <a:ln cap="flat" cmpd="sng" w="19050">
              <a:solidFill>
                <a:srgbClr val="1155C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52"/>
            <p:cNvSpPr/>
            <p:nvPr/>
          </p:nvSpPr>
          <p:spPr>
            <a:xfrm>
              <a:off x="1631900" y="2906000"/>
              <a:ext cx="635100" cy="818700"/>
            </a:xfrm>
            <a:prstGeom prst="trapezoid">
              <a:avLst>
                <a:gd fmla="val 25000" name="adj"/>
              </a:avLst>
            </a:prstGeom>
            <a:solidFill>
              <a:srgbClr val="FFFFFF"/>
            </a:solidFill>
            <a:ln cap="flat" cmpd="sng" w="19050">
              <a:solidFill>
                <a:srgbClr val="1155C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52"/>
            <p:cNvSpPr/>
            <p:nvPr/>
          </p:nvSpPr>
          <p:spPr>
            <a:xfrm flipH="1" rot="10800000">
              <a:off x="1778000" y="3783700"/>
              <a:ext cx="152400" cy="355500"/>
            </a:xfrm>
            <a:prstGeom prst="trapezoid">
              <a:avLst>
                <a:gd fmla="val 25000" name="adj"/>
              </a:avLst>
            </a:prstGeom>
            <a:solidFill>
              <a:srgbClr val="FFFFFF"/>
            </a:solidFill>
            <a:ln cap="flat" cmpd="sng" w="19050">
              <a:solidFill>
                <a:srgbClr val="1155C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52"/>
            <p:cNvSpPr/>
            <p:nvPr/>
          </p:nvSpPr>
          <p:spPr>
            <a:xfrm flipH="1" rot="10800000">
              <a:off x="2006600" y="3783700"/>
              <a:ext cx="152400" cy="355500"/>
            </a:xfrm>
            <a:prstGeom prst="trapezoid">
              <a:avLst>
                <a:gd fmla="val 25000" name="adj"/>
              </a:avLst>
            </a:prstGeom>
            <a:solidFill>
              <a:srgbClr val="FFFFFF"/>
            </a:solidFill>
            <a:ln cap="flat" cmpd="sng" w="19050">
              <a:solidFill>
                <a:srgbClr val="1155C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52"/>
            <p:cNvSpPr/>
            <p:nvPr/>
          </p:nvSpPr>
          <p:spPr>
            <a:xfrm>
              <a:off x="1866900" y="3086100"/>
              <a:ext cx="152400" cy="139800"/>
            </a:xfrm>
            <a:prstGeom prst="hear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07" name="Google Shape;507;p52"/>
          <p:cNvGrpSpPr/>
          <p:nvPr/>
        </p:nvGrpSpPr>
        <p:grpSpPr>
          <a:xfrm>
            <a:off x="6775500" y="2494200"/>
            <a:ext cx="635100" cy="1647700"/>
            <a:chOff x="1631900" y="2491500"/>
            <a:chExt cx="635100" cy="1647700"/>
          </a:xfrm>
        </p:grpSpPr>
        <p:sp>
          <p:nvSpPr>
            <p:cNvPr id="508" name="Google Shape;508;p52"/>
            <p:cNvSpPr/>
            <p:nvPr/>
          </p:nvSpPr>
          <p:spPr>
            <a:xfrm>
              <a:off x="1778000" y="2491500"/>
              <a:ext cx="342900" cy="355500"/>
            </a:xfrm>
            <a:prstGeom prst="ellipse">
              <a:avLst/>
            </a:prstGeom>
            <a:solidFill>
              <a:srgbClr val="3C78D8"/>
            </a:solidFill>
            <a:ln cap="flat" cmpd="sng" w="19050">
              <a:solidFill>
                <a:srgbClr val="1155C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52"/>
            <p:cNvSpPr/>
            <p:nvPr/>
          </p:nvSpPr>
          <p:spPr>
            <a:xfrm>
              <a:off x="1631900" y="2906000"/>
              <a:ext cx="635100" cy="818700"/>
            </a:xfrm>
            <a:prstGeom prst="trapezoid">
              <a:avLst>
                <a:gd fmla="val 25000" name="adj"/>
              </a:avLst>
            </a:prstGeom>
            <a:solidFill>
              <a:srgbClr val="FFFFFF"/>
            </a:solidFill>
            <a:ln cap="flat" cmpd="sng" w="19050">
              <a:solidFill>
                <a:srgbClr val="1155C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52"/>
            <p:cNvSpPr/>
            <p:nvPr/>
          </p:nvSpPr>
          <p:spPr>
            <a:xfrm flipH="1" rot="10800000">
              <a:off x="1778000" y="3783700"/>
              <a:ext cx="152400" cy="355500"/>
            </a:xfrm>
            <a:prstGeom prst="trapezoid">
              <a:avLst>
                <a:gd fmla="val 25000" name="adj"/>
              </a:avLst>
            </a:prstGeom>
            <a:solidFill>
              <a:srgbClr val="FFFFFF"/>
            </a:solidFill>
            <a:ln cap="flat" cmpd="sng" w="19050">
              <a:solidFill>
                <a:srgbClr val="1155C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52"/>
            <p:cNvSpPr/>
            <p:nvPr/>
          </p:nvSpPr>
          <p:spPr>
            <a:xfrm flipH="1" rot="10800000">
              <a:off x="2006600" y="3783700"/>
              <a:ext cx="152400" cy="355500"/>
            </a:xfrm>
            <a:prstGeom prst="trapezoid">
              <a:avLst>
                <a:gd fmla="val 25000" name="adj"/>
              </a:avLst>
            </a:prstGeom>
            <a:solidFill>
              <a:srgbClr val="FFFFFF"/>
            </a:solidFill>
            <a:ln cap="flat" cmpd="sng" w="19050">
              <a:solidFill>
                <a:srgbClr val="1155C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52"/>
            <p:cNvSpPr/>
            <p:nvPr/>
          </p:nvSpPr>
          <p:spPr>
            <a:xfrm>
              <a:off x="1866900" y="3086100"/>
              <a:ext cx="152400" cy="139800"/>
            </a:xfrm>
            <a:prstGeom prst="hear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13" name="Google Shape;513;p52"/>
          <p:cNvGrpSpPr/>
          <p:nvPr/>
        </p:nvGrpSpPr>
        <p:grpSpPr>
          <a:xfrm>
            <a:off x="6273800" y="2329100"/>
            <a:ext cx="635100" cy="1647700"/>
            <a:chOff x="1631900" y="2491500"/>
            <a:chExt cx="635100" cy="1647700"/>
          </a:xfrm>
        </p:grpSpPr>
        <p:sp>
          <p:nvSpPr>
            <p:cNvPr id="514" name="Google Shape;514;p52"/>
            <p:cNvSpPr/>
            <p:nvPr/>
          </p:nvSpPr>
          <p:spPr>
            <a:xfrm>
              <a:off x="1778000" y="2491500"/>
              <a:ext cx="342900" cy="355500"/>
            </a:xfrm>
            <a:prstGeom prst="ellipse">
              <a:avLst/>
            </a:prstGeom>
            <a:solidFill>
              <a:srgbClr val="6D9EEB"/>
            </a:solidFill>
            <a:ln cap="flat" cmpd="sng" w="19050">
              <a:solidFill>
                <a:srgbClr val="1155C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52"/>
            <p:cNvSpPr/>
            <p:nvPr/>
          </p:nvSpPr>
          <p:spPr>
            <a:xfrm>
              <a:off x="1631900" y="2906000"/>
              <a:ext cx="635100" cy="818700"/>
            </a:xfrm>
            <a:prstGeom prst="trapezoid">
              <a:avLst>
                <a:gd fmla="val 25000" name="adj"/>
              </a:avLst>
            </a:prstGeom>
            <a:solidFill>
              <a:srgbClr val="FFFFFF"/>
            </a:solidFill>
            <a:ln cap="flat" cmpd="sng" w="19050">
              <a:solidFill>
                <a:srgbClr val="1155C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52"/>
            <p:cNvSpPr/>
            <p:nvPr/>
          </p:nvSpPr>
          <p:spPr>
            <a:xfrm flipH="1" rot="10800000">
              <a:off x="1778000" y="3783700"/>
              <a:ext cx="152400" cy="355500"/>
            </a:xfrm>
            <a:prstGeom prst="trapezoid">
              <a:avLst>
                <a:gd fmla="val 25000" name="adj"/>
              </a:avLst>
            </a:prstGeom>
            <a:solidFill>
              <a:srgbClr val="FFFFFF"/>
            </a:solidFill>
            <a:ln cap="flat" cmpd="sng" w="19050">
              <a:solidFill>
                <a:srgbClr val="1155C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52"/>
            <p:cNvSpPr/>
            <p:nvPr/>
          </p:nvSpPr>
          <p:spPr>
            <a:xfrm flipH="1" rot="10800000">
              <a:off x="2006600" y="3783700"/>
              <a:ext cx="152400" cy="355500"/>
            </a:xfrm>
            <a:prstGeom prst="trapezoid">
              <a:avLst>
                <a:gd fmla="val 25000" name="adj"/>
              </a:avLst>
            </a:prstGeom>
            <a:solidFill>
              <a:srgbClr val="FFFFFF"/>
            </a:solidFill>
            <a:ln cap="flat" cmpd="sng" w="19050">
              <a:solidFill>
                <a:srgbClr val="1155C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52"/>
            <p:cNvSpPr/>
            <p:nvPr/>
          </p:nvSpPr>
          <p:spPr>
            <a:xfrm>
              <a:off x="1866900" y="3086100"/>
              <a:ext cx="152400" cy="139800"/>
            </a:xfrm>
            <a:prstGeom prst="hear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19" name="Google Shape;519;p52"/>
          <p:cNvGrpSpPr/>
          <p:nvPr/>
        </p:nvGrpSpPr>
        <p:grpSpPr>
          <a:xfrm>
            <a:off x="5365700" y="2643900"/>
            <a:ext cx="635100" cy="1647700"/>
            <a:chOff x="1631900" y="2491500"/>
            <a:chExt cx="635100" cy="1647700"/>
          </a:xfrm>
        </p:grpSpPr>
        <p:sp>
          <p:nvSpPr>
            <p:cNvPr id="520" name="Google Shape;520;p52"/>
            <p:cNvSpPr/>
            <p:nvPr/>
          </p:nvSpPr>
          <p:spPr>
            <a:xfrm>
              <a:off x="1778000" y="2491500"/>
              <a:ext cx="342900" cy="355500"/>
            </a:xfrm>
            <a:prstGeom prst="ellipse">
              <a:avLst/>
            </a:prstGeom>
            <a:solidFill>
              <a:srgbClr val="FFFFFF"/>
            </a:solidFill>
            <a:ln cap="flat" cmpd="sng" w="19050">
              <a:solidFill>
                <a:srgbClr val="1155C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52"/>
            <p:cNvSpPr/>
            <p:nvPr/>
          </p:nvSpPr>
          <p:spPr>
            <a:xfrm>
              <a:off x="1631900" y="2906000"/>
              <a:ext cx="635100" cy="818700"/>
            </a:xfrm>
            <a:prstGeom prst="trapezoid">
              <a:avLst>
                <a:gd fmla="val 25000" name="adj"/>
              </a:avLst>
            </a:prstGeom>
            <a:solidFill>
              <a:srgbClr val="FFFFFF"/>
            </a:solidFill>
            <a:ln cap="flat" cmpd="sng" w="19050">
              <a:solidFill>
                <a:srgbClr val="1155C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52"/>
            <p:cNvSpPr/>
            <p:nvPr/>
          </p:nvSpPr>
          <p:spPr>
            <a:xfrm flipH="1" rot="10800000">
              <a:off x="1778000" y="3783700"/>
              <a:ext cx="152400" cy="355500"/>
            </a:xfrm>
            <a:prstGeom prst="trapezoid">
              <a:avLst>
                <a:gd fmla="val 25000" name="adj"/>
              </a:avLst>
            </a:prstGeom>
            <a:solidFill>
              <a:srgbClr val="FFFFFF"/>
            </a:solidFill>
            <a:ln cap="flat" cmpd="sng" w="19050">
              <a:solidFill>
                <a:srgbClr val="1155C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52"/>
            <p:cNvSpPr/>
            <p:nvPr/>
          </p:nvSpPr>
          <p:spPr>
            <a:xfrm flipH="1" rot="10800000">
              <a:off x="2006600" y="3783700"/>
              <a:ext cx="152400" cy="355500"/>
            </a:xfrm>
            <a:prstGeom prst="trapezoid">
              <a:avLst>
                <a:gd fmla="val 25000" name="adj"/>
              </a:avLst>
            </a:prstGeom>
            <a:solidFill>
              <a:srgbClr val="FFFFFF"/>
            </a:solidFill>
            <a:ln cap="flat" cmpd="sng" w="19050">
              <a:solidFill>
                <a:srgbClr val="1155C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52"/>
            <p:cNvSpPr/>
            <p:nvPr/>
          </p:nvSpPr>
          <p:spPr>
            <a:xfrm>
              <a:off x="1866900" y="3086100"/>
              <a:ext cx="152400" cy="139800"/>
            </a:xfrm>
            <a:prstGeom prst="hear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8" name="Shape 528"/>
        <p:cNvGrpSpPr/>
        <p:nvPr/>
      </p:nvGrpSpPr>
      <p:grpSpPr>
        <a:xfrm>
          <a:off x="0" y="0"/>
          <a:ext cx="0" cy="0"/>
          <a:chOff x="0" y="0"/>
          <a:chExt cx="0" cy="0"/>
        </a:xfrm>
      </p:grpSpPr>
      <p:sp>
        <p:nvSpPr>
          <p:cNvPr id="529" name="Google Shape;529;p53"/>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You can </a:t>
            </a:r>
            <a:r>
              <a:rPr b="1" lang="en"/>
              <a:t>be public</a:t>
            </a:r>
            <a:r>
              <a:rPr lang="en"/>
              <a:t> in many ways</a:t>
            </a:r>
            <a:endParaRPr/>
          </a:p>
        </p:txBody>
      </p:sp>
      <p:sp>
        <p:nvSpPr>
          <p:cNvPr id="530" name="Google Shape;530;p53"/>
          <p:cNvSpPr txBox="1"/>
          <p:nvPr>
            <p:ph idx="1" type="body"/>
          </p:nvPr>
        </p:nvSpPr>
        <p:spPr>
          <a:xfrm>
            <a:off x="311700" y="1171600"/>
            <a:ext cx="8520600" cy="962100"/>
          </a:xfrm>
          <a:prstGeom prst="rect">
            <a:avLst/>
          </a:prstGeom>
        </p:spPr>
        <p:txBody>
          <a:bodyPr anchorCtr="0" anchor="t" bIns="91425" lIns="91425" spcFirstLastPara="1" rIns="91425" wrap="square" tIns="91425">
            <a:noAutofit/>
          </a:bodyPr>
          <a:lstStyle/>
          <a:p>
            <a:pPr indent="-381000" lvl="0" marL="457200" rtl="0" algn="l">
              <a:lnSpc>
                <a:spcPct val="100000"/>
              </a:lnSpc>
              <a:spcBef>
                <a:spcPts val="0"/>
              </a:spcBef>
              <a:spcAft>
                <a:spcPts val="0"/>
              </a:spcAft>
              <a:buSzPts val="2400"/>
              <a:buChar char="➔"/>
            </a:pPr>
            <a:r>
              <a:rPr lang="en" sz="2400"/>
              <a:t>Which ones are right for you (and your employer)?</a:t>
            </a:r>
            <a:endParaRPr sz="2400"/>
          </a:p>
          <a:p>
            <a:pPr indent="0" lvl="0" marL="0" rtl="0" algn="l">
              <a:lnSpc>
                <a:spcPct val="100000"/>
              </a:lnSpc>
              <a:spcBef>
                <a:spcPts val="1000"/>
              </a:spcBef>
              <a:spcAft>
                <a:spcPts val="0"/>
              </a:spcAft>
              <a:buNone/>
            </a:pPr>
            <a:r>
              <a:t/>
            </a:r>
            <a:endParaRPr sz="2400"/>
          </a:p>
          <a:p>
            <a:pPr indent="0" lvl="0" marL="457200" rtl="0" algn="l">
              <a:spcBef>
                <a:spcPts val="1000"/>
              </a:spcBef>
              <a:spcAft>
                <a:spcPts val="0"/>
              </a:spcAft>
              <a:buNone/>
            </a:pPr>
            <a:r>
              <a:t/>
            </a:r>
            <a:endParaRPr sz="2400"/>
          </a:p>
          <a:p>
            <a:pPr indent="0" lvl="0" marL="457200" rtl="0" algn="l">
              <a:spcBef>
                <a:spcPts val="1600"/>
              </a:spcBef>
              <a:spcAft>
                <a:spcPts val="1600"/>
              </a:spcAft>
              <a:buNone/>
            </a:pPr>
            <a:r>
              <a:t/>
            </a:r>
            <a:endParaRPr sz="2400"/>
          </a:p>
        </p:txBody>
      </p:sp>
      <p:grpSp>
        <p:nvGrpSpPr>
          <p:cNvPr id="531" name="Google Shape;531;p53"/>
          <p:cNvGrpSpPr/>
          <p:nvPr/>
        </p:nvGrpSpPr>
        <p:grpSpPr>
          <a:xfrm>
            <a:off x="1079575" y="3435700"/>
            <a:ext cx="2311462" cy="995800"/>
            <a:chOff x="1701799" y="3435700"/>
            <a:chExt cx="1971901" cy="995800"/>
          </a:xfrm>
        </p:grpSpPr>
        <p:sp>
          <p:nvSpPr>
            <p:cNvPr id="532" name="Google Shape;532;p53"/>
            <p:cNvSpPr/>
            <p:nvPr/>
          </p:nvSpPr>
          <p:spPr>
            <a:xfrm>
              <a:off x="1778000" y="3435700"/>
              <a:ext cx="1895700" cy="853500"/>
            </a:xfrm>
            <a:prstGeom prst="doubleWave">
              <a:avLst>
                <a:gd fmla="val 6256" name="adj1"/>
                <a:gd fmla="val 249" name="adj2"/>
              </a:avLst>
            </a:prstGeom>
            <a:solidFill>
              <a:srgbClr val="FFFFFF"/>
            </a:solidFill>
            <a:ln cap="flat" cmpd="sng" w="19050">
              <a:solidFill>
                <a:srgbClr val="1155C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53"/>
            <p:cNvSpPr txBox="1"/>
            <p:nvPr/>
          </p:nvSpPr>
          <p:spPr>
            <a:xfrm>
              <a:off x="1701799" y="3578000"/>
              <a:ext cx="1971900" cy="853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2400">
                  <a:solidFill>
                    <a:schemeClr val="dk1"/>
                  </a:solidFill>
                  <a:latin typeface="Cantata One"/>
                  <a:ea typeface="Cantata One"/>
                  <a:cs typeface="Cantata One"/>
                  <a:sym typeface="Cantata One"/>
                </a:rPr>
                <a:t> </a:t>
              </a:r>
              <a:r>
                <a:rPr b="1" lang="en" sz="2400">
                  <a:solidFill>
                    <a:schemeClr val="dk1"/>
                  </a:solidFill>
                  <a:latin typeface="Cantata One"/>
                  <a:ea typeface="Cantata One"/>
                  <a:cs typeface="Cantata One"/>
                  <a:sym typeface="Cantata One"/>
                </a:rPr>
                <a:t>internal talk</a:t>
              </a:r>
              <a:endParaRPr/>
            </a:p>
          </p:txBody>
        </p:sp>
      </p:grpSp>
      <p:grpSp>
        <p:nvGrpSpPr>
          <p:cNvPr id="534" name="Google Shape;534;p53"/>
          <p:cNvGrpSpPr/>
          <p:nvPr/>
        </p:nvGrpSpPr>
        <p:grpSpPr>
          <a:xfrm>
            <a:off x="648530" y="2357950"/>
            <a:ext cx="1472401" cy="995800"/>
            <a:chOff x="1104893" y="2073850"/>
            <a:chExt cx="2876907" cy="995800"/>
          </a:xfrm>
        </p:grpSpPr>
        <p:sp>
          <p:nvSpPr>
            <p:cNvPr id="535" name="Google Shape;535;p53"/>
            <p:cNvSpPr/>
            <p:nvPr/>
          </p:nvSpPr>
          <p:spPr>
            <a:xfrm>
              <a:off x="1200500" y="2073850"/>
              <a:ext cx="2781300" cy="853500"/>
            </a:xfrm>
            <a:prstGeom prst="doubleWave">
              <a:avLst>
                <a:gd fmla="val 6256" name="adj1"/>
                <a:gd fmla="val 249" name="adj2"/>
              </a:avLst>
            </a:prstGeom>
            <a:solidFill>
              <a:srgbClr val="FFFFFF"/>
            </a:solidFill>
            <a:ln cap="flat" cmpd="sng" w="19050">
              <a:solidFill>
                <a:srgbClr val="1155C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53"/>
            <p:cNvSpPr txBox="1"/>
            <p:nvPr/>
          </p:nvSpPr>
          <p:spPr>
            <a:xfrm>
              <a:off x="1104893" y="2216150"/>
              <a:ext cx="2876700" cy="853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2400">
                  <a:solidFill>
                    <a:schemeClr val="dk1"/>
                  </a:solidFill>
                  <a:latin typeface="Cantata One"/>
                  <a:ea typeface="Cantata One"/>
                  <a:cs typeface="Cantata One"/>
                  <a:sym typeface="Cantata One"/>
                </a:rPr>
                <a:t> </a:t>
              </a:r>
              <a:r>
                <a:rPr b="1" lang="en" sz="2400">
                  <a:solidFill>
                    <a:schemeClr val="dk1"/>
                  </a:solidFill>
                  <a:latin typeface="Cantata One"/>
                  <a:ea typeface="Cantata One"/>
                  <a:cs typeface="Cantata One"/>
                  <a:sym typeface="Cantata One"/>
                </a:rPr>
                <a:t>twitter</a:t>
              </a:r>
              <a:endParaRPr/>
            </a:p>
          </p:txBody>
        </p:sp>
      </p:grpSp>
      <p:grpSp>
        <p:nvGrpSpPr>
          <p:cNvPr id="537" name="Google Shape;537;p53"/>
          <p:cNvGrpSpPr/>
          <p:nvPr/>
        </p:nvGrpSpPr>
        <p:grpSpPr>
          <a:xfrm>
            <a:off x="4066989" y="2357950"/>
            <a:ext cx="2578081" cy="995800"/>
            <a:chOff x="5138912" y="2296100"/>
            <a:chExt cx="2951100" cy="995800"/>
          </a:xfrm>
        </p:grpSpPr>
        <p:sp>
          <p:nvSpPr>
            <p:cNvPr id="538" name="Google Shape;538;p53"/>
            <p:cNvSpPr/>
            <p:nvPr/>
          </p:nvSpPr>
          <p:spPr>
            <a:xfrm>
              <a:off x="5234575" y="2296100"/>
              <a:ext cx="2791800" cy="853500"/>
            </a:xfrm>
            <a:prstGeom prst="doubleWave">
              <a:avLst>
                <a:gd fmla="val 6256" name="adj1"/>
                <a:gd fmla="val 249" name="adj2"/>
              </a:avLst>
            </a:prstGeom>
            <a:solidFill>
              <a:srgbClr val="FFFFFF"/>
            </a:solidFill>
            <a:ln cap="flat" cmpd="sng" w="19050">
              <a:solidFill>
                <a:srgbClr val="1155C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53"/>
            <p:cNvSpPr txBox="1"/>
            <p:nvPr/>
          </p:nvSpPr>
          <p:spPr>
            <a:xfrm>
              <a:off x="5138912" y="2438400"/>
              <a:ext cx="2951100" cy="853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2400">
                  <a:solidFill>
                    <a:schemeClr val="dk1"/>
                  </a:solidFill>
                  <a:latin typeface="Cantata One"/>
                  <a:ea typeface="Cantata One"/>
                  <a:cs typeface="Cantata One"/>
                  <a:sym typeface="Cantata One"/>
                </a:rPr>
                <a:t> </a:t>
              </a:r>
              <a:r>
                <a:rPr b="1" lang="en" sz="2400">
                  <a:solidFill>
                    <a:schemeClr val="dk1"/>
                  </a:solidFill>
                  <a:latin typeface="Cantata One"/>
                  <a:ea typeface="Cantata One"/>
                  <a:cs typeface="Cantata One"/>
                  <a:sym typeface="Cantata One"/>
                </a:rPr>
                <a:t>company blog</a:t>
              </a:r>
              <a:endParaRPr/>
            </a:p>
          </p:txBody>
        </p:sp>
      </p:grpSp>
      <p:grpSp>
        <p:nvGrpSpPr>
          <p:cNvPr id="540" name="Google Shape;540;p53"/>
          <p:cNvGrpSpPr/>
          <p:nvPr/>
        </p:nvGrpSpPr>
        <p:grpSpPr>
          <a:xfrm>
            <a:off x="2343081" y="2357950"/>
            <a:ext cx="1632117" cy="995800"/>
            <a:chOff x="1384308" y="3149600"/>
            <a:chExt cx="1770000" cy="995800"/>
          </a:xfrm>
        </p:grpSpPr>
        <p:sp>
          <p:nvSpPr>
            <p:cNvPr id="541" name="Google Shape;541;p53"/>
            <p:cNvSpPr/>
            <p:nvPr/>
          </p:nvSpPr>
          <p:spPr>
            <a:xfrm>
              <a:off x="1384308" y="3149600"/>
              <a:ext cx="1661700" cy="853500"/>
            </a:xfrm>
            <a:prstGeom prst="doubleWave">
              <a:avLst>
                <a:gd fmla="val 6256" name="adj1"/>
                <a:gd fmla="val 249" name="adj2"/>
              </a:avLst>
            </a:prstGeom>
            <a:solidFill>
              <a:srgbClr val="FFFFFF"/>
            </a:solidFill>
            <a:ln cap="flat" cmpd="sng" w="19050">
              <a:solidFill>
                <a:srgbClr val="1155C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53"/>
            <p:cNvSpPr txBox="1"/>
            <p:nvPr/>
          </p:nvSpPr>
          <p:spPr>
            <a:xfrm>
              <a:off x="1384309" y="3291900"/>
              <a:ext cx="1770000" cy="853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b="1" lang="en" sz="2400">
                  <a:latin typeface="Cantata One"/>
                  <a:ea typeface="Cantata One"/>
                  <a:cs typeface="Cantata One"/>
                  <a:sym typeface="Cantata One"/>
                </a:rPr>
                <a:t>medium</a:t>
              </a:r>
              <a:endParaRPr b="1" sz="2400">
                <a:latin typeface="Cantata One"/>
                <a:ea typeface="Cantata One"/>
                <a:cs typeface="Cantata One"/>
                <a:sym typeface="Cantata One"/>
              </a:endParaRPr>
            </a:p>
          </p:txBody>
        </p:sp>
      </p:grpSp>
      <p:grpSp>
        <p:nvGrpSpPr>
          <p:cNvPr id="543" name="Google Shape;543;p53"/>
          <p:cNvGrpSpPr/>
          <p:nvPr/>
        </p:nvGrpSpPr>
        <p:grpSpPr>
          <a:xfrm>
            <a:off x="3632527" y="3435700"/>
            <a:ext cx="2730581" cy="995800"/>
            <a:chOff x="5257826" y="3375600"/>
            <a:chExt cx="4485922" cy="995800"/>
          </a:xfrm>
        </p:grpSpPr>
        <p:sp>
          <p:nvSpPr>
            <p:cNvPr id="544" name="Google Shape;544;p53"/>
            <p:cNvSpPr/>
            <p:nvPr/>
          </p:nvSpPr>
          <p:spPr>
            <a:xfrm>
              <a:off x="5337048" y="3375600"/>
              <a:ext cx="4406700" cy="853500"/>
            </a:xfrm>
            <a:prstGeom prst="doubleWave">
              <a:avLst>
                <a:gd fmla="val 6256" name="adj1"/>
                <a:gd fmla="val 249" name="adj2"/>
              </a:avLst>
            </a:prstGeom>
            <a:solidFill>
              <a:srgbClr val="FFFFFF"/>
            </a:solidFill>
            <a:ln cap="flat" cmpd="sng" w="19050">
              <a:solidFill>
                <a:srgbClr val="1155C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53"/>
            <p:cNvSpPr txBox="1"/>
            <p:nvPr/>
          </p:nvSpPr>
          <p:spPr>
            <a:xfrm>
              <a:off x="5257826" y="3517900"/>
              <a:ext cx="4485900" cy="853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2400">
                  <a:solidFill>
                    <a:schemeClr val="dk1"/>
                  </a:solidFill>
                  <a:latin typeface="Cantata One"/>
                  <a:ea typeface="Cantata One"/>
                  <a:cs typeface="Cantata One"/>
                  <a:sym typeface="Cantata One"/>
                </a:rPr>
                <a:t> </a:t>
              </a:r>
              <a:r>
                <a:rPr b="1" lang="en" sz="2400">
                  <a:solidFill>
                    <a:schemeClr val="dk1"/>
                  </a:solidFill>
                  <a:latin typeface="Cantata One"/>
                  <a:ea typeface="Cantata One"/>
                  <a:cs typeface="Cantata One"/>
                  <a:sym typeface="Cantata One"/>
                </a:rPr>
                <a:t>conference talk</a:t>
              </a:r>
              <a:endParaRPr/>
            </a:p>
          </p:txBody>
        </p:sp>
      </p:grpSp>
      <p:grpSp>
        <p:nvGrpSpPr>
          <p:cNvPr id="546" name="Google Shape;546;p53"/>
          <p:cNvGrpSpPr/>
          <p:nvPr/>
        </p:nvGrpSpPr>
        <p:grpSpPr>
          <a:xfrm>
            <a:off x="6825781" y="2363000"/>
            <a:ext cx="1632117" cy="995800"/>
            <a:chOff x="1384308" y="3149600"/>
            <a:chExt cx="1770000" cy="995800"/>
          </a:xfrm>
        </p:grpSpPr>
        <p:sp>
          <p:nvSpPr>
            <p:cNvPr id="547" name="Google Shape;547;p53"/>
            <p:cNvSpPr/>
            <p:nvPr/>
          </p:nvSpPr>
          <p:spPr>
            <a:xfrm>
              <a:off x="1384308" y="3149600"/>
              <a:ext cx="1661700" cy="853500"/>
            </a:xfrm>
            <a:prstGeom prst="doubleWave">
              <a:avLst>
                <a:gd fmla="val 6256" name="adj1"/>
                <a:gd fmla="val 249" name="adj2"/>
              </a:avLst>
            </a:prstGeom>
            <a:solidFill>
              <a:srgbClr val="FFFFFF"/>
            </a:solidFill>
            <a:ln cap="flat" cmpd="sng" w="19050">
              <a:solidFill>
                <a:srgbClr val="1155C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53"/>
            <p:cNvSpPr txBox="1"/>
            <p:nvPr/>
          </p:nvSpPr>
          <p:spPr>
            <a:xfrm>
              <a:off x="1384309" y="3291900"/>
              <a:ext cx="1770000" cy="853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b="1" lang="en" sz="2400">
                  <a:latin typeface="Cantata One"/>
                  <a:ea typeface="Cantata One"/>
                  <a:cs typeface="Cantata One"/>
                  <a:sym typeface="Cantata One"/>
                </a:rPr>
                <a:t>meetup</a:t>
              </a:r>
              <a:endParaRPr b="1" sz="2400">
                <a:latin typeface="Cantata One"/>
                <a:ea typeface="Cantata One"/>
                <a:cs typeface="Cantata One"/>
                <a:sym typeface="Cantata One"/>
              </a:endParaRPr>
            </a:p>
          </p:txBody>
        </p:sp>
      </p:grpSp>
      <p:grpSp>
        <p:nvGrpSpPr>
          <p:cNvPr id="549" name="Google Shape;549;p53"/>
          <p:cNvGrpSpPr/>
          <p:nvPr/>
        </p:nvGrpSpPr>
        <p:grpSpPr>
          <a:xfrm>
            <a:off x="6604581" y="3435700"/>
            <a:ext cx="1632117" cy="995800"/>
            <a:chOff x="1384308" y="3149600"/>
            <a:chExt cx="1770000" cy="995800"/>
          </a:xfrm>
        </p:grpSpPr>
        <p:sp>
          <p:nvSpPr>
            <p:cNvPr id="550" name="Google Shape;550;p53"/>
            <p:cNvSpPr/>
            <p:nvPr/>
          </p:nvSpPr>
          <p:spPr>
            <a:xfrm>
              <a:off x="1384308" y="3149600"/>
              <a:ext cx="1661700" cy="853500"/>
            </a:xfrm>
            <a:prstGeom prst="doubleWave">
              <a:avLst>
                <a:gd fmla="val 6256" name="adj1"/>
                <a:gd fmla="val 249" name="adj2"/>
              </a:avLst>
            </a:prstGeom>
            <a:solidFill>
              <a:srgbClr val="FFFFFF"/>
            </a:solidFill>
            <a:ln cap="flat" cmpd="sng" w="19050">
              <a:solidFill>
                <a:srgbClr val="1155C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53"/>
            <p:cNvSpPr txBox="1"/>
            <p:nvPr/>
          </p:nvSpPr>
          <p:spPr>
            <a:xfrm>
              <a:off x="1384309" y="3291900"/>
              <a:ext cx="1770000" cy="853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b="1" lang="en" sz="2400">
                  <a:latin typeface="Cantata One"/>
                  <a:ea typeface="Cantata One"/>
                  <a:cs typeface="Cantata One"/>
                  <a:sym typeface="Cantata One"/>
                </a:rPr>
                <a:t>podcast</a:t>
              </a:r>
              <a:endParaRPr b="1" sz="2400">
                <a:latin typeface="Cantata One"/>
                <a:ea typeface="Cantata One"/>
                <a:cs typeface="Cantata One"/>
                <a:sym typeface="Cantata One"/>
              </a:endParaRPr>
            </a:p>
          </p:txBody>
        </p:sp>
      </p:gr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5" name="Shape 555"/>
        <p:cNvGrpSpPr/>
        <p:nvPr/>
      </p:nvGrpSpPr>
      <p:grpSpPr>
        <a:xfrm>
          <a:off x="0" y="0"/>
          <a:ext cx="0" cy="0"/>
          <a:chOff x="0" y="0"/>
          <a:chExt cx="0" cy="0"/>
        </a:xfrm>
      </p:grpSpPr>
      <p:sp>
        <p:nvSpPr>
          <p:cNvPr id="556" name="Google Shape;556;p54"/>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Start </a:t>
            </a:r>
            <a:r>
              <a:rPr b="1" lang="en"/>
              <a:t>putting yourself out there</a:t>
            </a:r>
            <a:r>
              <a:rPr lang="en"/>
              <a:t> with</a:t>
            </a:r>
            <a:endParaRPr/>
          </a:p>
        </p:txBody>
      </p:sp>
      <p:sp>
        <p:nvSpPr>
          <p:cNvPr id="557" name="Google Shape;557;p54"/>
          <p:cNvSpPr txBox="1"/>
          <p:nvPr>
            <p:ph idx="1" type="body"/>
          </p:nvPr>
        </p:nvSpPr>
        <p:spPr>
          <a:xfrm>
            <a:off x="311700" y="1171600"/>
            <a:ext cx="8520600" cy="2511300"/>
          </a:xfrm>
          <a:prstGeom prst="rect">
            <a:avLst/>
          </a:prstGeom>
        </p:spPr>
        <p:txBody>
          <a:bodyPr anchorCtr="0" anchor="t" bIns="91425" lIns="91425" spcFirstLastPara="1" rIns="91425" wrap="square" tIns="91425">
            <a:noAutofit/>
          </a:bodyPr>
          <a:lstStyle/>
          <a:p>
            <a:pPr indent="-381000" lvl="0" marL="457200" rtl="0" algn="l">
              <a:lnSpc>
                <a:spcPct val="100000"/>
              </a:lnSpc>
              <a:spcBef>
                <a:spcPts val="0"/>
              </a:spcBef>
              <a:spcAft>
                <a:spcPts val="0"/>
              </a:spcAft>
              <a:buSzPts val="2400"/>
              <a:buChar char="➔"/>
            </a:pPr>
            <a:r>
              <a:rPr lang="en" sz="2400"/>
              <a:t>What’s the most interesting story from a project you worked on in the last 2 years?</a:t>
            </a:r>
            <a:endParaRPr sz="2400"/>
          </a:p>
          <a:p>
            <a:pPr indent="-381000" lvl="0" marL="457200" rtl="0" algn="l">
              <a:lnSpc>
                <a:spcPct val="100000"/>
              </a:lnSpc>
              <a:spcBef>
                <a:spcPts val="1000"/>
              </a:spcBef>
              <a:spcAft>
                <a:spcPts val="0"/>
              </a:spcAft>
              <a:buSzPts val="2400"/>
              <a:buChar char="➔"/>
            </a:pPr>
            <a:r>
              <a:rPr lang="en" sz="2400"/>
              <a:t>What could your design community learn from that story?</a:t>
            </a:r>
            <a:endParaRPr sz="2400"/>
          </a:p>
          <a:p>
            <a:pPr indent="-381000" lvl="0" marL="457200" rtl="0" algn="l">
              <a:lnSpc>
                <a:spcPct val="100000"/>
              </a:lnSpc>
              <a:spcBef>
                <a:spcPts val="1000"/>
              </a:spcBef>
              <a:spcAft>
                <a:spcPts val="0"/>
              </a:spcAft>
              <a:buSzPts val="2400"/>
              <a:buChar char="➔"/>
            </a:pPr>
            <a:r>
              <a:rPr lang="en" sz="2400"/>
              <a:t>What would you need in order to tell it well as a blog, presentation, or podcast?</a:t>
            </a:r>
            <a:endParaRPr sz="2400"/>
          </a:p>
          <a:p>
            <a:pPr indent="0" lvl="0" marL="457200" rtl="0" algn="l">
              <a:spcBef>
                <a:spcPts val="1000"/>
              </a:spcBef>
              <a:spcAft>
                <a:spcPts val="0"/>
              </a:spcAft>
              <a:buNone/>
            </a:pPr>
            <a:r>
              <a:t/>
            </a:r>
            <a:endParaRPr sz="2400"/>
          </a:p>
          <a:p>
            <a:pPr indent="0" lvl="0" marL="457200" rtl="0" algn="l">
              <a:spcBef>
                <a:spcPts val="1600"/>
              </a:spcBef>
              <a:spcAft>
                <a:spcPts val="1600"/>
              </a:spcAft>
              <a:buNone/>
            </a:pPr>
            <a:r>
              <a:t/>
            </a:r>
            <a:endParaRPr sz="2400"/>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1" name="Shape 561"/>
        <p:cNvGrpSpPr/>
        <p:nvPr/>
      </p:nvGrpSpPr>
      <p:grpSpPr>
        <a:xfrm>
          <a:off x="0" y="0"/>
          <a:ext cx="0" cy="0"/>
          <a:chOff x="0" y="0"/>
          <a:chExt cx="0" cy="0"/>
        </a:xfrm>
      </p:grpSpPr>
      <p:sp>
        <p:nvSpPr>
          <p:cNvPr id="562" name="Google Shape;562;p55"/>
          <p:cNvSpPr txBox="1"/>
          <p:nvPr>
            <p:ph type="title"/>
          </p:nvPr>
        </p:nvSpPr>
        <p:spPr>
          <a:xfrm>
            <a:off x="490250" y="526350"/>
            <a:ext cx="84123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800"/>
              <a:t>Finding</a:t>
            </a:r>
            <a:r>
              <a:rPr lang="en">
                <a:latin typeface="Cantata One"/>
                <a:ea typeface="Cantata One"/>
                <a:cs typeface="Cantata One"/>
                <a:sym typeface="Cantata One"/>
              </a:rPr>
              <a:t> </a:t>
            </a:r>
            <a:r>
              <a:rPr b="1" lang="en"/>
              <a:t>The Time</a:t>
            </a:r>
            <a:r>
              <a:rPr lang="en">
                <a:solidFill>
                  <a:srgbClr val="1155CC"/>
                </a:solidFill>
                <a:highlight>
                  <a:srgbClr val="FFFFFF"/>
                </a:highlight>
              </a:rPr>
              <a:t> </a:t>
            </a:r>
            <a:endParaRPr>
              <a:solidFill>
                <a:srgbClr val="1155CC"/>
              </a:solidFill>
              <a:highlight>
                <a:srgbClr val="FFFFFF"/>
              </a:highlight>
            </a:endParaRPr>
          </a:p>
        </p:txBody>
      </p:sp>
      <p:sp>
        <p:nvSpPr>
          <p:cNvPr id="563" name="Google Shape;563;p55"/>
          <p:cNvSpPr/>
          <p:nvPr/>
        </p:nvSpPr>
        <p:spPr>
          <a:xfrm>
            <a:off x="4064000" y="3238500"/>
            <a:ext cx="4013251" cy="774692"/>
          </a:xfrm>
          <a:custGeom>
            <a:rect b="b" l="l" r="r" t="t"/>
            <a:pathLst>
              <a:path extrusionOk="0" h="23299" w="119888">
                <a:moveTo>
                  <a:pt x="0" y="18796"/>
                </a:moveTo>
                <a:cubicBezTo>
                  <a:pt x="2032" y="18627"/>
                  <a:pt x="8128" y="18711"/>
                  <a:pt x="12192" y="17780"/>
                </a:cubicBezTo>
                <a:cubicBezTo>
                  <a:pt x="16256" y="16849"/>
                  <a:pt x="20320" y="14224"/>
                  <a:pt x="24384" y="13208"/>
                </a:cubicBezTo>
                <a:cubicBezTo>
                  <a:pt x="28448" y="12192"/>
                  <a:pt x="33274" y="11007"/>
                  <a:pt x="36576" y="11684"/>
                </a:cubicBezTo>
                <a:cubicBezTo>
                  <a:pt x="39878" y="12361"/>
                  <a:pt x="40301" y="15917"/>
                  <a:pt x="44196" y="17272"/>
                </a:cubicBezTo>
                <a:cubicBezTo>
                  <a:pt x="48091" y="18627"/>
                  <a:pt x="54864" y="18881"/>
                  <a:pt x="59944" y="19812"/>
                </a:cubicBezTo>
                <a:cubicBezTo>
                  <a:pt x="65024" y="20743"/>
                  <a:pt x="70951" y="24384"/>
                  <a:pt x="74676" y="22860"/>
                </a:cubicBezTo>
                <a:cubicBezTo>
                  <a:pt x="78401" y="21336"/>
                  <a:pt x="79163" y="13377"/>
                  <a:pt x="82296" y="10668"/>
                </a:cubicBezTo>
                <a:cubicBezTo>
                  <a:pt x="85429" y="7959"/>
                  <a:pt x="89493" y="7959"/>
                  <a:pt x="93472" y="6604"/>
                </a:cubicBezTo>
                <a:cubicBezTo>
                  <a:pt x="97451" y="5249"/>
                  <a:pt x="101769" y="3641"/>
                  <a:pt x="106172" y="2540"/>
                </a:cubicBezTo>
                <a:cubicBezTo>
                  <a:pt x="110575" y="1439"/>
                  <a:pt x="117602" y="423"/>
                  <a:pt x="119888" y="0"/>
                </a:cubicBezTo>
              </a:path>
            </a:pathLst>
          </a:custGeom>
          <a:noFill/>
          <a:ln cap="flat" cmpd="sng" w="38100">
            <a:solidFill>
              <a:schemeClr val="accent1"/>
            </a:solidFill>
            <a:prstDash val="dash"/>
            <a:round/>
            <a:headEnd len="med" w="med" type="none"/>
            <a:tailEnd len="med" w="med" type="none"/>
          </a:ln>
        </p:spPr>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7" name="Shape 567"/>
        <p:cNvGrpSpPr/>
        <p:nvPr/>
      </p:nvGrpSpPr>
      <p:grpSpPr>
        <a:xfrm>
          <a:off x="0" y="0"/>
          <a:ext cx="0" cy="0"/>
          <a:chOff x="0" y="0"/>
          <a:chExt cx="0" cy="0"/>
        </a:xfrm>
      </p:grpSpPr>
      <p:sp>
        <p:nvSpPr>
          <p:cNvPr id="568" name="Google Shape;568;p56"/>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Getting started:</a:t>
            </a:r>
            <a:r>
              <a:rPr b="1" lang="en"/>
              <a:t> minimum viable seniority</a:t>
            </a:r>
            <a:endParaRPr b="1"/>
          </a:p>
        </p:txBody>
      </p:sp>
      <p:sp>
        <p:nvSpPr>
          <p:cNvPr id="569" name="Google Shape;569;p56"/>
          <p:cNvSpPr txBox="1"/>
          <p:nvPr>
            <p:ph idx="1" type="body"/>
          </p:nvPr>
        </p:nvSpPr>
        <p:spPr>
          <a:xfrm>
            <a:off x="311700" y="1171600"/>
            <a:ext cx="8520600" cy="2663700"/>
          </a:xfrm>
          <a:prstGeom prst="rect">
            <a:avLst/>
          </a:prstGeom>
        </p:spPr>
        <p:txBody>
          <a:bodyPr anchorCtr="0" anchor="t" bIns="91425" lIns="91425" spcFirstLastPara="1" rIns="91425" wrap="square" tIns="91425">
            <a:noAutofit/>
          </a:bodyPr>
          <a:lstStyle/>
          <a:p>
            <a:pPr indent="-381000" lvl="0" marL="457200" rtl="0" algn="l">
              <a:lnSpc>
                <a:spcPct val="100000"/>
              </a:lnSpc>
              <a:spcBef>
                <a:spcPts val="0"/>
              </a:spcBef>
              <a:spcAft>
                <a:spcPts val="0"/>
              </a:spcAft>
              <a:buSzPts val="2400"/>
              <a:buChar char="➔"/>
            </a:pPr>
            <a:r>
              <a:rPr lang="en" sz="2400"/>
              <a:t>Get a notebook (or a text file) &amp; track your opinions as they come up.</a:t>
            </a:r>
            <a:endParaRPr sz="2400"/>
          </a:p>
          <a:p>
            <a:pPr indent="-381000" lvl="0" marL="457200" rtl="0" algn="l">
              <a:lnSpc>
                <a:spcPct val="100000"/>
              </a:lnSpc>
              <a:spcBef>
                <a:spcPts val="1000"/>
              </a:spcBef>
              <a:spcAft>
                <a:spcPts val="0"/>
              </a:spcAft>
              <a:buSzPts val="2400"/>
              <a:buChar char="➔"/>
            </a:pPr>
            <a:r>
              <a:rPr lang="en" sz="2400"/>
              <a:t>Free-write your best UX story. (Edit later.)</a:t>
            </a:r>
            <a:endParaRPr sz="2400"/>
          </a:p>
          <a:p>
            <a:pPr indent="-381000" lvl="0" marL="457200" rtl="0" algn="l">
              <a:lnSpc>
                <a:spcPct val="100000"/>
              </a:lnSpc>
              <a:spcBef>
                <a:spcPts val="1000"/>
              </a:spcBef>
              <a:spcAft>
                <a:spcPts val="0"/>
              </a:spcAft>
              <a:buSzPts val="2400"/>
              <a:buChar char="➔"/>
            </a:pPr>
            <a:r>
              <a:rPr lang="en" sz="2400"/>
              <a:t>Invite one person from outside design to your workspace.</a:t>
            </a:r>
            <a:endParaRPr sz="2400"/>
          </a:p>
          <a:p>
            <a:pPr indent="-381000" lvl="0" marL="457200" rtl="0" algn="l">
              <a:lnSpc>
                <a:spcPct val="100000"/>
              </a:lnSpc>
              <a:spcBef>
                <a:spcPts val="1000"/>
              </a:spcBef>
              <a:spcAft>
                <a:spcPts val="0"/>
              </a:spcAft>
              <a:buSzPts val="2400"/>
              <a:buChar char="➔"/>
            </a:pPr>
            <a:r>
              <a:rPr lang="en" sz="2400"/>
              <a:t>Write up a key underlying practice for your team.</a:t>
            </a:r>
            <a:endParaRPr sz="2400"/>
          </a:p>
          <a:p>
            <a:pPr indent="-381000" lvl="0" marL="457200" rtl="0" algn="l">
              <a:lnSpc>
                <a:spcPct val="100000"/>
              </a:lnSpc>
              <a:spcBef>
                <a:spcPts val="1000"/>
              </a:spcBef>
              <a:spcAft>
                <a:spcPts val="0"/>
              </a:spcAft>
              <a:buSzPts val="2400"/>
              <a:buChar char="➔"/>
            </a:pPr>
            <a:r>
              <a:rPr lang="en" sz="2400"/>
              <a:t>Let someone know you want this.</a:t>
            </a:r>
            <a:endParaRPr sz="2400"/>
          </a:p>
          <a:p>
            <a:pPr indent="0" lvl="0" marL="457200" rtl="0" algn="l">
              <a:spcBef>
                <a:spcPts val="1000"/>
              </a:spcBef>
              <a:spcAft>
                <a:spcPts val="1600"/>
              </a:spcAft>
              <a:buNone/>
            </a:pPr>
            <a:r>
              <a:rPr lang="en" sz="2400"/>
              <a:t>   </a:t>
            </a:r>
            <a:endParaRPr sz="2400"/>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3" name="Shape 573"/>
        <p:cNvGrpSpPr/>
        <p:nvPr/>
      </p:nvGrpSpPr>
      <p:grpSpPr>
        <a:xfrm>
          <a:off x="0" y="0"/>
          <a:ext cx="0" cy="0"/>
          <a:chOff x="0" y="0"/>
          <a:chExt cx="0" cy="0"/>
        </a:xfrm>
      </p:grpSpPr>
      <p:sp>
        <p:nvSpPr>
          <p:cNvPr id="574" name="Google Shape;574;p57"/>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Follow-on steps</a:t>
            </a:r>
            <a:r>
              <a:rPr b="1" lang="en"/>
              <a:t>: </a:t>
            </a:r>
            <a:endParaRPr b="1"/>
          </a:p>
        </p:txBody>
      </p:sp>
      <p:sp>
        <p:nvSpPr>
          <p:cNvPr id="575" name="Google Shape;575;p57"/>
          <p:cNvSpPr txBox="1"/>
          <p:nvPr>
            <p:ph idx="1" type="body"/>
          </p:nvPr>
        </p:nvSpPr>
        <p:spPr>
          <a:xfrm>
            <a:off x="311700" y="1171600"/>
            <a:ext cx="8520600" cy="2663700"/>
          </a:xfrm>
          <a:prstGeom prst="rect">
            <a:avLst/>
          </a:prstGeom>
        </p:spPr>
        <p:txBody>
          <a:bodyPr anchorCtr="0" anchor="t" bIns="91425" lIns="91425" spcFirstLastPara="1" rIns="91425" wrap="square" tIns="91425">
            <a:noAutofit/>
          </a:bodyPr>
          <a:lstStyle/>
          <a:p>
            <a:pPr indent="-381000" lvl="0" marL="457200" rtl="0" algn="l">
              <a:lnSpc>
                <a:spcPct val="100000"/>
              </a:lnSpc>
              <a:spcBef>
                <a:spcPts val="0"/>
              </a:spcBef>
              <a:spcAft>
                <a:spcPts val="0"/>
              </a:spcAft>
              <a:buSzPts val="2400"/>
              <a:buChar char="➔"/>
            </a:pPr>
            <a:r>
              <a:rPr lang="en" sz="2400"/>
              <a:t>Get coffee with a UX friend and trade opinions until you’re comfortable saying them.</a:t>
            </a:r>
            <a:endParaRPr sz="2400"/>
          </a:p>
          <a:p>
            <a:pPr indent="-381000" lvl="0" marL="457200" rtl="0" algn="l">
              <a:lnSpc>
                <a:spcPct val="100000"/>
              </a:lnSpc>
              <a:spcBef>
                <a:spcPts val="1000"/>
              </a:spcBef>
              <a:spcAft>
                <a:spcPts val="0"/>
              </a:spcAft>
              <a:buSzPts val="2400"/>
              <a:buChar char="➔"/>
            </a:pPr>
            <a:r>
              <a:rPr lang="en" sz="2400"/>
              <a:t>Pitch your UX story. Or try it out as a Twitter thread.</a:t>
            </a:r>
            <a:endParaRPr sz="2400"/>
          </a:p>
          <a:p>
            <a:pPr indent="-381000" lvl="0" marL="457200" rtl="0" algn="l">
              <a:lnSpc>
                <a:spcPct val="100000"/>
              </a:lnSpc>
              <a:spcBef>
                <a:spcPts val="1000"/>
              </a:spcBef>
              <a:spcAft>
                <a:spcPts val="0"/>
              </a:spcAft>
              <a:buSzPts val="2400"/>
              <a:buChar char="➔"/>
            </a:pPr>
            <a:r>
              <a:rPr lang="en" sz="2400"/>
              <a:t>Set up a regular time or place for open work.</a:t>
            </a:r>
            <a:endParaRPr sz="2400"/>
          </a:p>
          <a:p>
            <a:pPr indent="-381000" lvl="0" marL="457200" rtl="0" algn="l">
              <a:lnSpc>
                <a:spcPct val="100000"/>
              </a:lnSpc>
              <a:spcBef>
                <a:spcPts val="1000"/>
              </a:spcBef>
              <a:spcAft>
                <a:spcPts val="0"/>
              </a:spcAft>
              <a:buSzPts val="2400"/>
              <a:buChar char="➔"/>
            </a:pPr>
            <a:r>
              <a:rPr lang="en" sz="2400"/>
              <a:t>Decide how &amp; who you want to mentor. Make the offer.</a:t>
            </a:r>
            <a:endParaRPr sz="2400"/>
          </a:p>
          <a:p>
            <a:pPr indent="-381000" lvl="0" marL="457200" rtl="0" algn="l">
              <a:lnSpc>
                <a:spcPct val="100000"/>
              </a:lnSpc>
              <a:spcBef>
                <a:spcPts val="1000"/>
              </a:spcBef>
              <a:spcAft>
                <a:spcPts val="0"/>
              </a:spcAft>
              <a:buSzPts val="2400"/>
              <a:buChar char="➔"/>
            </a:pPr>
            <a:r>
              <a:rPr lang="en" sz="2400"/>
              <a:t>Reflect on how you team with leadership peers.</a:t>
            </a:r>
            <a:endParaRPr sz="2400"/>
          </a:p>
          <a:p>
            <a:pPr indent="0" lvl="0" marL="457200" rtl="0" algn="l">
              <a:spcBef>
                <a:spcPts val="1000"/>
              </a:spcBef>
              <a:spcAft>
                <a:spcPts val="1600"/>
              </a:spcAft>
              <a:buNone/>
            </a:pPr>
            <a:r>
              <a:rPr lang="en" sz="2400"/>
              <a:t>   </a:t>
            </a:r>
            <a:endParaRPr sz="2400"/>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9" name="Shape 579"/>
        <p:cNvGrpSpPr/>
        <p:nvPr/>
      </p:nvGrpSpPr>
      <p:grpSpPr>
        <a:xfrm>
          <a:off x="0" y="0"/>
          <a:ext cx="0" cy="0"/>
          <a:chOff x="0" y="0"/>
          <a:chExt cx="0" cy="0"/>
        </a:xfrm>
      </p:grpSpPr>
      <p:sp>
        <p:nvSpPr>
          <p:cNvPr id="580" name="Google Shape;580;p58"/>
          <p:cNvSpPr txBox="1"/>
          <p:nvPr>
            <p:ph type="title"/>
          </p:nvPr>
        </p:nvSpPr>
        <p:spPr>
          <a:xfrm>
            <a:off x="490250" y="526350"/>
            <a:ext cx="8412300" cy="40908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4000"/>
              <a:t>Opinions</a:t>
            </a:r>
            <a:endParaRPr b="1" sz="4000"/>
          </a:p>
          <a:p>
            <a:pPr indent="0" lvl="0" marL="0" rtl="0" algn="l">
              <a:lnSpc>
                <a:spcPct val="115000"/>
              </a:lnSpc>
              <a:spcBef>
                <a:spcPts val="0"/>
              </a:spcBef>
              <a:spcAft>
                <a:spcPts val="0"/>
              </a:spcAft>
              <a:buNone/>
            </a:pPr>
            <a:r>
              <a:rPr b="1" lang="en" sz="4000"/>
              <a:t>Coaching</a:t>
            </a:r>
            <a:endParaRPr b="1" sz="4000"/>
          </a:p>
          <a:p>
            <a:pPr indent="0" lvl="0" marL="0" rtl="0" algn="l">
              <a:lnSpc>
                <a:spcPct val="115000"/>
              </a:lnSpc>
              <a:spcBef>
                <a:spcPts val="0"/>
              </a:spcBef>
              <a:spcAft>
                <a:spcPts val="0"/>
              </a:spcAft>
              <a:buNone/>
            </a:pPr>
            <a:r>
              <a:rPr b="1" lang="en" sz="4000"/>
              <a:t>Mentoring</a:t>
            </a:r>
            <a:endParaRPr b="1" sz="4000"/>
          </a:p>
          <a:p>
            <a:pPr indent="0" lvl="0" marL="0" rtl="0" algn="l">
              <a:lnSpc>
                <a:spcPct val="115000"/>
              </a:lnSpc>
              <a:spcBef>
                <a:spcPts val="0"/>
              </a:spcBef>
              <a:spcAft>
                <a:spcPts val="0"/>
              </a:spcAft>
              <a:buNone/>
            </a:pPr>
            <a:r>
              <a:rPr b="1" lang="en" sz="4000"/>
              <a:t>Leadership Team</a:t>
            </a:r>
            <a:endParaRPr b="1" sz="4000"/>
          </a:p>
          <a:p>
            <a:pPr indent="0" lvl="0" marL="0" rtl="0" algn="l">
              <a:lnSpc>
                <a:spcPct val="115000"/>
              </a:lnSpc>
              <a:spcBef>
                <a:spcPts val="0"/>
              </a:spcBef>
              <a:spcAft>
                <a:spcPts val="0"/>
              </a:spcAft>
              <a:buNone/>
            </a:pPr>
            <a:r>
              <a:rPr b="1" lang="en" sz="4000"/>
              <a:t>Transparency</a:t>
            </a:r>
            <a:endParaRPr b="1" sz="4000"/>
          </a:p>
          <a:p>
            <a:pPr indent="0" lvl="0" marL="0" rtl="0" algn="l">
              <a:lnSpc>
                <a:spcPct val="115000"/>
              </a:lnSpc>
              <a:spcBef>
                <a:spcPts val="0"/>
              </a:spcBef>
              <a:spcAft>
                <a:spcPts val="0"/>
              </a:spcAft>
              <a:buNone/>
            </a:pPr>
            <a:r>
              <a:rPr b="1" lang="en" sz="4000"/>
              <a:t>Going public</a:t>
            </a:r>
            <a:endParaRPr b="1" sz="4000"/>
          </a:p>
        </p:txBody>
      </p:sp>
      <p:sp>
        <p:nvSpPr>
          <p:cNvPr id="581" name="Google Shape;581;p58"/>
          <p:cNvSpPr/>
          <p:nvPr/>
        </p:nvSpPr>
        <p:spPr>
          <a:xfrm>
            <a:off x="5511800" y="3124200"/>
            <a:ext cx="2997200" cy="582475"/>
          </a:xfrm>
          <a:custGeom>
            <a:rect b="b" l="l" r="r" t="t"/>
            <a:pathLst>
              <a:path extrusionOk="0" h="23299" w="119888">
                <a:moveTo>
                  <a:pt x="0" y="18796"/>
                </a:moveTo>
                <a:cubicBezTo>
                  <a:pt x="2032" y="18627"/>
                  <a:pt x="8128" y="18711"/>
                  <a:pt x="12192" y="17780"/>
                </a:cubicBezTo>
                <a:cubicBezTo>
                  <a:pt x="16256" y="16849"/>
                  <a:pt x="20320" y="14224"/>
                  <a:pt x="24384" y="13208"/>
                </a:cubicBezTo>
                <a:cubicBezTo>
                  <a:pt x="28448" y="12192"/>
                  <a:pt x="33274" y="11007"/>
                  <a:pt x="36576" y="11684"/>
                </a:cubicBezTo>
                <a:cubicBezTo>
                  <a:pt x="39878" y="12361"/>
                  <a:pt x="40301" y="15917"/>
                  <a:pt x="44196" y="17272"/>
                </a:cubicBezTo>
                <a:cubicBezTo>
                  <a:pt x="48091" y="18627"/>
                  <a:pt x="54864" y="18881"/>
                  <a:pt x="59944" y="19812"/>
                </a:cubicBezTo>
                <a:cubicBezTo>
                  <a:pt x="65024" y="20743"/>
                  <a:pt x="70951" y="24384"/>
                  <a:pt x="74676" y="22860"/>
                </a:cubicBezTo>
                <a:cubicBezTo>
                  <a:pt x="78401" y="21336"/>
                  <a:pt x="79163" y="13377"/>
                  <a:pt x="82296" y="10668"/>
                </a:cubicBezTo>
                <a:cubicBezTo>
                  <a:pt x="85429" y="7959"/>
                  <a:pt x="89493" y="7959"/>
                  <a:pt x="93472" y="6604"/>
                </a:cubicBezTo>
                <a:cubicBezTo>
                  <a:pt x="97451" y="5249"/>
                  <a:pt x="101769" y="3641"/>
                  <a:pt x="106172" y="2540"/>
                </a:cubicBezTo>
                <a:cubicBezTo>
                  <a:pt x="110575" y="1439"/>
                  <a:pt x="117602" y="423"/>
                  <a:pt x="119888" y="0"/>
                </a:cubicBezTo>
              </a:path>
            </a:pathLst>
          </a:custGeom>
          <a:noFill/>
          <a:ln cap="flat" cmpd="sng" w="28575">
            <a:solidFill>
              <a:srgbClr val="FFFFFF"/>
            </a:solidFill>
            <a:prstDash val="dash"/>
            <a:round/>
            <a:headEnd len="med" w="med" type="none"/>
            <a:tailEnd len="med" w="med" type="none"/>
          </a:ln>
        </p:spPr>
      </p:sp>
      <p:sp>
        <p:nvSpPr>
          <p:cNvPr id="582" name="Google Shape;582;p58"/>
          <p:cNvSpPr/>
          <p:nvPr/>
        </p:nvSpPr>
        <p:spPr>
          <a:xfrm>
            <a:off x="5638800" y="2425701"/>
            <a:ext cx="812700" cy="985932"/>
          </a:xfrm>
          <a:prstGeom prst="flowChartDocument">
            <a:avLst/>
          </a:prstGeom>
          <a:solidFill>
            <a:srgbClr val="FFFFFF"/>
          </a:solidFill>
          <a:ln cap="flat" cmpd="sng" w="2857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58"/>
          <p:cNvSpPr/>
          <p:nvPr/>
        </p:nvSpPr>
        <p:spPr>
          <a:xfrm rot="10800000">
            <a:off x="5638800" y="3564069"/>
            <a:ext cx="812700" cy="985932"/>
          </a:xfrm>
          <a:prstGeom prst="flowChartDocument">
            <a:avLst/>
          </a:prstGeom>
          <a:solidFill>
            <a:srgbClr val="FFFFFF"/>
          </a:solidFill>
          <a:ln cap="flat" cmpd="sng" w="2857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58"/>
          <p:cNvSpPr/>
          <p:nvPr/>
        </p:nvSpPr>
        <p:spPr>
          <a:xfrm flipH="1">
            <a:off x="6591300" y="2717800"/>
            <a:ext cx="812700" cy="839862"/>
          </a:xfrm>
          <a:prstGeom prst="flowChartDocument">
            <a:avLst/>
          </a:prstGeom>
          <a:solidFill>
            <a:srgbClr val="FFFFFF"/>
          </a:solidFill>
          <a:ln cap="flat" cmpd="sng" w="2857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58"/>
          <p:cNvSpPr/>
          <p:nvPr/>
        </p:nvSpPr>
        <p:spPr>
          <a:xfrm flipH="1" rot="10800000">
            <a:off x="6591300" y="3710138"/>
            <a:ext cx="812700" cy="839862"/>
          </a:xfrm>
          <a:prstGeom prst="flowChartDocument">
            <a:avLst/>
          </a:prstGeom>
          <a:solidFill>
            <a:srgbClr val="FFFFFF"/>
          </a:solidFill>
          <a:ln cap="flat" cmpd="sng" w="2857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58"/>
          <p:cNvSpPr/>
          <p:nvPr/>
        </p:nvSpPr>
        <p:spPr>
          <a:xfrm>
            <a:off x="7543800" y="2197098"/>
            <a:ext cx="812700" cy="985932"/>
          </a:xfrm>
          <a:prstGeom prst="flowChartDocument">
            <a:avLst/>
          </a:prstGeom>
          <a:solidFill>
            <a:srgbClr val="FFFFFF"/>
          </a:solidFill>
          <a:ln cap="flat" cmpd="sng" w="2857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58"/>
          <p:cNvSpPr/>
          <p:nvPr/>
        </p:nvSpPr>
        <p:spPr>
          <a:xfrm rot="10800000">
            <a:off x="7543800" y="3335486"/>
            <a:ext cx="812700" cy="1214514"/>
          </a:xfrm>
          <a:prstGeom prst="flowChartDocument">
            <a:avLst/>
          </a:prstGeom>
          <a:solidFill>
            <a:srgbClr val="FFFFFF"/>
          </a:solidFill>
          <a:ln cap="flat" cmpd="sng" w="2857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1" name="Shape 591"/>
        <p:cNvGrpSpPr/>
        <p:nvPr/>
      </p:nvGrpSpPr>
      <p:grpSpPr>
        <a:xfrm>
          <a:off x="0" y="0"/>
          <a:ext cx="0" cy="0"/>
          <a:chOff x="0" y="0"/>
          <a:chExt cx="0" cy="0"/>
        </a:xfrm>
      </p:grpSpPr>
      <p:sp>
        <p:nvSpPr>
          <p:cNvPr id="592" name="Google Shape;592;p59"/>
          <p:cNvSpPr/>
          <p:nvPr/>
        </p:nvSpPr>
        <p:spPr>
          <a:xfrm>
            <a:off x="1682700" y="2514600"/>
            <a:ext cx="5778602" cy="1447800"/>
          </a:xfrm>
          <a:custGeom>
            <a:rect b="b" l="l" r="r" t="t"/>
            <a:pathLst>
              <a:path extrusionOk="0" h="23299" w="119888">
                <a:moveTo>
                  <a:pt x="0" y="18796"/>
                </a:moveTo>
                <a:cubicBezTo>
                  <a:pt x="2032" y="18627"/>
                  <a:pt x="8128" y="18711"/>
                  <a:pt x="12192" y="17780"/>
                </a:cubicBezTo>
                <a:cubicBezTo>
                  <a:pt x="16256" y="16849"/>
                  <a:pt x="20320" y="14224"/>
                  <a:pt x="24384" y="13208"/>
                </a:cubicBezTo>
                <a:cubicBezTo>
                  <a:pt x="28448" y="12192"/>
                  <a:pt x="33274" y="11007"/>
                  <a:pt x="36576" y="11684"/>
                </a:cubicBezTo>
                <a:cubicBezTo>
                  <a:pt x="39878" y="12361"/>
                  <a:pt x="40301" y="15917"/>
                  <a:pt x="44196" y="17272"/>
                </a:cubicBezTo>
                <a:cubicBezTo>
                  <a:pt x="48091" y="18627"/>
                  <a:pt x="54864" y="18881"/>
                  <a:pt x="59944" y="19812"/>
                </a:cubicBezTo>
                <a:cubicBezTo>
                  <a:pt x="65024" y="20743"/>
                  <a:pt x="70951" y="24384"/>
                  <a:pt x="74676" y="22860"/>
                </a:cubicBezTo>
                <a:cubicBezTo>
                  <a:pt x="78401" y="21336"/>
                  <a:pt x="79163" y="13377"/>
                  <a:pt x="82296" y="10668"/>
                </a:cubicBezTo>
                <a:cubicBezTo>
                  <a:pt x="85429" y="7959"/>
                  <a:pt x="89493" y="7959"/>
                  <a:pt x="93472" y="6604"/>
                </a:cubicBezTo>
                <a:cubicBezTo>
                  <a:pt x="97451" y="5249"/>
                  <a:pt x="101769" y="3641"/>
                  <a:pt x="106172" y="2540"/>
                </a:cubicBezTo>
                <a:cubicBezTo>
                  <a:pt x="110575" y="1439"/>
                  <a:pt x="117602" y="423"/>
                  <a:pt x="119888" y="0"/>
                </a:cubicBezTo>
              </a:path>
            </a:pathLst>
          </a:custGeom>
          <a:noFill/>
          <a:ln cap="flat" cmpd="sng" w="76200">
            <a:solidFill>
              <a:schemeClr val="accent1"/>
            </a:solidFill>
            <a:prstDash val="dash"/>
            <a:round/>
            <a:headEnd len="med" w="med" type="none"/>
            <a:tailEnd len="med" w="med" type="none"/>
          </a:ln>
        </p:spPr>
      </p:sp>
      <p:sp>
        <p:nvSpPr>
          <p:cNvPr id="593" name="Google Shape;593;p59"/>
          <p:cNvSpPr txBox="1"/>
          <p:nvPr>
            <p:ph type="title"/>
          </p:nvPr>
        </p:nvSpPr>
        <p:spPr>
          <a:xfrm>
            <a:off x="311700" y="521225"/>
            <a:ext cx="8520600" cy="2082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000"/>
              <a:t>You’ll show up as a leader with a well-honed perspective, who shares their knowledge generously and helps others get the most from design.</a:t>
            </a:r>
            <a:endParaRPr sz="3000"/>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7" name="Shape 597"/>
        <p:cNvGrpSpPr/>
        <p:nvPr/>
      </p:nvGrpSpPr>
      <p:grpSpPr>
        <a:xfrm>
          <a:off x="0" y="0"/>
          <a:ext cx="0" cy="0"/>
          <a:chOff x="0" y="0"/>
          <a:chExt cx="0" cy="0"/>
        </a:xfrm>
      </p:grpSpPr>
      <p:sp>
        <p:nvSpPr>
          <p:cNvPr id="598" name="Google Shape;598;p60"/>
          <p:cNvSpPr/>
          <p:nvPr/>
        </p:nvSpPr>
        <p:spPr>
          <a:xfrm>
            <a:off x="1682700" y="2514600"/>
            <a:ext cx="5778602" cy="1447800"/>
          </a:xfrm>
          <a:custGeom>
            <a:rect b="b" l="l" r="r" t="t"/>
            <a:pathLst>
              <a:path extrusionOk="0" h="23299" w="119888">
                <a:moveTo>
                  <a:pt x="0" y="18796"/>
                </a:moveTo>
                <a:cubicBezTo>
                  <a:pt x="2032" y="18627"/>
                  <a:pt x="8128" y="18711"/>
                  <a:pt x="12192" y="17780"/>
                </a:cubicBezTo>
                <a:cubicBezTo>
                  <a:pt x="16256" y="16849"/>
                  <a:pt x="20320" y="14224"/>
                  <a:pt x="24384" y="13208"/>
                </a:cubicBezTo>
                <a:cubicBezTo>
                  <a:pt x="28448" y="12192"/>
                  <a:pt x="33274" y="11007"/>
                  <a:pt x="36576" y="11684"/>
                </a:cubicBezTo>
                <a:cubicBezTo>
                  <a:pt x="39878" y="12361"/>
                  <a:pt x="40301" y="15917"/>
                  <a:pt x="44196" y="17272"/>
                </a:cubicBezTo>
                <a:cubicBezTo>
                  <a:pt x="48091" y="18627"/>
                  <a:pt x="54864" y="18881"/>
                  <a:pt x="59944" y="19812"/>
                </a:cubicBezTo>
                <a:cubicBezTo>
                  <a:pt x="65024" y="20743"/>
                  <a:pt x="70951" y="24384"/>
                  <a:pt x="74676" y="22860"/>
                </a:cubicBezTo>
                <a:cubicBezTo>
                  <a:pt x="78401" y="21336"/>
                  <a:pt x="79163" y="13377"/>
                  <a:pt x="82296" y="10668"/>
                </a:cubicBezTo>
                <a:cubicBezTo>
                  <a:pt x="85429" y="7959"/>
                  <a:pt x="89493" y="7959"/>
                  <a:pt x="93472" y="6604"/>
                </a:cubicBezTo>
                <a:cubicBezTo>
                  <a:pt x="97451" y="5249"/>
                  <a:pt x="101769" y="3641"/>
                  <a:pt x="106172" y="2540"/>
                </a:cubicBezTo>
                <a:cubicBezTo>
                  <a:pt x="110575" y="1439"/>
                  <a:pt x="117602" y="423"/>
                  <a:pt x="119888" y="0"/>
                </a:cubicBezTo>
              </a:path>
            </a:pathLst>
          </a:custGeom>
          <a:noFill/>
          <a:ln cap="flat" cmpd="sng" w="76200">
            <a:solidFill>
              <a:schemeClr val="accent1"/>
            </a:solidFill>
            <a:prstDash val="dash"/>
            <a:round/>
            <a:headEnd len="med" w="med" type="none"/>
            <a:tailEnd len="med" w="med" type="none"/>
          </a:ln>
        </p:spPr>
      </p:sp>
      <p:sp>
        <p:nvSpPr>
          <p:cNvPr id="599" name="Google Shape;599;p60"/>
          <p:cNvSpPr txBox="1"/>
          <p:nvPr>
            <p:ph type="title"/>
          </p:nvPr>
        </p:nvSpPr>
        <p:spPr>
          <a:xfrm>
            <a:off x="311700" y="521225"/>
            <a:ext cx="8520600" cy="2082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6000"/>
              <a:t>Questions?</a:t>
            </a:r>
            <a:endParaRPr sz="6000"/>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3" name="Shape 603"/>
        <p:cNvGrpSpPr/>
        <p:nvPr/>
      </p:nvGrpSpPr>
      <p:grpSpPr>
        <a:xfrm>
          <a:off x="0" y="0"/>
          <a:ext cx="0" cy="0"/>
          <a:chOff x="0" y="0"/>
          <a:chExt cx="0" cy="0"/>
        </a:xfrm>
      </p:grpSpPr>
      <p:sp>
        <p:nvSpPr>
          <p:cNvPr id="604" name="Google Shape;604;p61"/>
          <p:cNvSpPr txBox="1"/>
          <p:nvPr>
            <p:ph idx="4294967295" type="title"/>
          </p:nvPr>
        </p:nvSpPr>
        <p:spPr>
          <a:xfrm>
            <a:off x="4787900" y="322150"/>
            <a:ext cx="4000500" cy="4146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6000"/>
              <a:t>Thank you for coming!</a:t>
            </a:r>
            <a:endParaRPr sz="6000"/>
          </a:p>
          <a:p>
            <a:pPr indent="0" lvl="0" marL="0" rtl="0" algn="l">
              <a:spcBef>
                <a:spcPts val="0"/>
              </a:spcBef>
              <a:spcAft>
                <a:spcPts val="0"/>
              </a:spcAft>
              <a:buNone/>
            </a:pPr>
            <a:r>
              <a:t/>
            </a:r>
            <a:endParaRPr sz="2400"/>
          </a:p>
          <a:p>
            <a:pPr indent="0" lvl="0" marL="0" rtl="0" algn="l">
              <a:spcBef>
                <a:spcPts val="0"/>
              </a:spcBef>
              <a:spcAft>
                <a:spcPts val="0"/>
              </a:spcAft>
              <a:buClr>
                <a:schemeClr val="dk1"/>
              </a:buClr>
              <a:buSzPts val="1100"/>
              <a:buFont typeface="Arial"/>
              <a:buNone/>
            </a:pPr>
            <a:r>
              <a:rPr b="1" lang="en" sz="2400">
                <a:solidFill>
                  <a:schemeClr val="accent1"/>
                </a:solidFill>
                <a:highlight>
                  <a:srgbClr val="3C78D8"/>
                </a:highlight>
              </a:rPr>
              <a:t>@cydharrell</a:t>
            </a:r>
            <a:r>
              <a:rPr lang="en" sz="2400">
                <a:solidFill>
                  <a:schemeClr val="accent1"/>
                </a:solidFill>
                <a:highlight>
                  <a:srgbClr val="3C78D8"/>
                </a:highlight>
              </a:rPr>
              <a:t> any time you want to talk about this</a:t>
            </a:r>
            <a:endParaRPr sz="2400">
              <a:solidFill>
                <a:schemeClr val="accent1"/>
              </a:solidFill>
              <a:highlight>
                <a:srgbClr val="3C78D8"/>
              </a:highlight>
            </a:endParaRPr>
          </a:p>
          <a:p>
            <a:pPr indent="0" lvl="0" marL="0" rtl="0" algn="l">
              <a:spcBef>
                <a:spcPts val="0"/>
              </a:spcBef>
              <a:spcAft>
                <a:spcPts val="0"/>
              </a:spcAft>
              <a:buNone/>
            </a:pPr>
            <a:r>
              <a:t/>
            </a:r>
            <a:endParaRPr sz="6000"/>
          </a:p>
          <a:p>
            <a:pPr indent="0" lvl="0" marL="0" rtl="0" algn="l">
              <a:spcBef>
                <a:spcPts val="0"/>
              </a:spcBef>
              <a:spcAft>
                <a:spcPts val="0"/>
              </a:spcAft>
              <a:buNone/>
            </a:pPr>
            <a:r>
              <a:t/>
            </a:r>
            <a:endParaRPr>
              <a:solidFill>
                <a:schemeClr val="accent1"/>
              </a:solidFill>
              <a:highlight>
                <a:srgbClr val="3C78D8"/>
              </a:highlight>
              <a:latin typeface="Cantata One"/>
              <a:ea typeface="Cantata One"/>
              <a:cs typeface="Cantata One"/>
              <a:sym typeface="Cantata One"/>
            </a:endParaRPr>
          </a:p>
        </p:txBody>
      </p:sp>
      <p:pic>
        <p:nvPicPr>
          <p:cNvPr id="605" name="Google Shape;605;p61"/>
          <p:cNvPicPr preferRelativeResize="0"/>
          <p:nvPr/>
        </p:nvPicPr>
        <p:blipFill>
          <a:blip r:embed="rId3">
            <a:alphaModFix/>
          </a:blip>
          <a:stretch>
            <a:fillRect/>
          </a:stretch>
        </p:blipFill>
        <p:spPr>
          <a:xfrm>
            <a:off x="427750" y="136075"/>
            <a:ext cx="3689649" cy="4878049"/>
          </a:xfrm>
          <a:prstGeom prst="rect">
            <a:avLst/>
          </a:prstGeom>
          <a:noFill/>
          <a:ln>
            <a:noFill/>
          </a:ln>
        </p:spPr>
      </p:pic>
      <p:grpSp>
        <p:nvGrpSpPr>
          <p:cNvPr id="606" name="Google Shape;606;p61"/>
          <p:cNvGrpSpPr/>
          <p:nvPr/>
        </p:nvGrpSpPr>
        <p:grpSpPr>
          <a:xfrm>
            <a:off x="1790700" y="787485"/>
            <a:ext cx="2997200" cy="1928691"/>
            <a:chOff x="3149600" y="3048000"/>
            <a:chExt cx="2997200" cy="582475"/>
          </a:xfrm>
        </p:grpSpPr>
        <p:sp>
          <p:nvSpPr>
            <p:cNvPr id="607" name="Google Shape;607;p61"/>
            <p:cNvSpPr/>
            <p:nvPr/>
          </p:nvSpPr>
          <p:spPr>
            <a:xfrm>
              <a:off x="3149600" y="3048000"/>
              <a:ext cx="2997200" cy="582475"/>
            </a:xfrm>
            <a:custGeom>
              <a:rect b="b" l="l" r="r" t="t"/>
              <a:pathLst>
                <a:path extrusionOk="0" h="23299" w="119888">
                  <a:moveTo>
                    <a:pt x="0" y="18796"/>
                  </a:moveTo>
                  <a:cubicBezTo>
                    <a:pt x="2032" y="18627"/>
                    <a:pt x="8128" y="18711"/>
                    <a:pt x="12192" y="17780"/>
                  </a:cubicBezTo>
                  <a:cubicBezTo>
                    <a:pt x="16256" y="16849"/>
                    <a:pt x="20320" y="14224"/>
                    <a:pt x="24384" y="13208"/>
                  </a:cubicBezTo>
                  <a:cubicBezTo>
                    <a:pt x="28448" y="12192"/>
                    <a:pt x="33274" y="11007"/>
                    <a:pt x="36576" y="11684"/>
                  </a:cubicBezTo>
                  <a:cubicBezTo>
                    <a:pt x="39878" y="12361"/>
                    <a:pt x="40301" y="15917"/>
                    <a:pt x="44196" y="17272"/>
                  </a:cubicBezTo>
                  <a:cubicBezTo>
                    <a:pt x="48091" y="18627"/>
                    <a:pt x="54864" y="18881"/>
                    <a:pt x="59944" y="19812"/>
                  </a:cubicBezTo>
                  <a:cubicBezTo>
                    <a:pt x="65024" y="20743"/>
                    <a:pt x="70951" y="24384"/>
                    <a:pt x="74676" y="22860"/>
                  </a:cubicBezTo>
                  <a:cubicBezTo>
                    <a:pt x="78401" y="21336"/>
                    <a:pt x="79163" y="13377"/>
                    <a:pt x="82296" y="10668"/>
                  </a:cubicBezTo>
                  <a:cubicBezTo>
                    <a:pt x="85429" y="7959"/>
                    <a:pt x="89493" y="7959"/>
                    <a:pt x="93472" y="6604"/>
                  </a:cubicBezTo>
                  <a:cubicBezTo>
                    <a:pt x="97451" y="5249"/>
                    <a:pt x="101769" y="3641"/>
                    <a:pt x="106172" y="2540"/>
                  </a:cubicBezTo>
                  <a:cubicBezTo>
                    <a:pt x="110575" y="1439"/>
                    <a:pt x="117602" y="423"/>
                    <a:pt x="119888" y="0"/>
                  </a:cubicBezTo>
                </a:path>
              </a:pathLst>
            </a:custGeom>
            <a:noFill/>
            <a:ln cap="flat" cmpd="sng" w="114300">
              <a:solidFill>
                <a:srgbClr val="FFFFFF"/>
              </a:solidFill>
              <a:prstDash val="solid"/>
              <a:round/>
              <a:headEnd len="med" w="med" type="none"/>
              <a:tailEnd len="med" w="med" type="none"/>
            </a:ln>
          </p:spPr>
        </p:sp>
        <p:sp>
          <p:nvSpPr>
            <p:cNvPr id="608" name="Google Shape;608;p61"/>
            <p:cNvSpPr/>
            <p:nvPr/>
          </p:nvSpPr>
          <p:spPr>
            <a:xfrm>
              <a:off x="3149600" y="3048000"/>
              <a:ext cx="2997200" cy="582475"/>
            </a:xfrm>
            <a:custGeom>
              <a:rect b="b" l="l" r="r" t="t"/>
              <a:pathLst>
                <a:path extrusionOk="0" h="23299" w="119888">
                  <a:moveTo>
                    <a:pt x="0" y="18796"/>
                  </a:moveTo>
                  <a:cubicBezTo>
                    <a:pt x="2032" y="18627"/>
                    <a:pt x="8128" y="18711"/>
                    <a:pt x="12192" y="17780"/>
                  </a:cubicBezTo>
                  <a:cubicBezTo>
                    <a:pt x="16256" y="16849"/>
                    <a:pt x="20320" y="14224"/>
                    <a:pt x="24384" y="13208"/>
                  </a:cubicBezTo>
                  <a:cubicBezTo>
                    <a:pt x="28448" y="12192"/>
                    <a:pt x="33274" y="11007"/>
                    <a:pt x="36576" y="11684"/>
                  </a:cubicBezTo>
                  <a:cubicBezTo>
                    <a:pt x="39878" y="12361"/>
                    <a:pt x="40301" y="15917"/>
                    <a:pt x="44196" y="17272"/>
                  </a:cubicBezTo>
                  <a:cubicBezTo>
                    <a:pt x="48091" y="18627"/>
                    <a:pt x="54864" y="18881"/>
                    <a:pt x="59944" y="19812"/>
                  </a:cubicBezTo>
                  <a:cubicBezTo>
                    <a:pt x="65024" y="20743"/>
                    <a:pt x="70951" y="24384"/>
                    <a:pt x="74676" y="22860"/>
                  </a:cubicBezTo>
                  <a:cubicBezTo>
                    <a:pt x="78401" y="21336"/>
                    <a:pt x="79163" y="13377"/>
                    <a:pt x="82296" y="10668"/>
                  </a:cubicBezTo>
                  <a:cubicBezTo>
                    <a:pt x="85429" y="7959"/>
                    <a:pt x="89493" y="7959"/>
                    <a:pt x="93472" y="6604"/>
                  </a:cubicBezTo>
                  <a:cubicBezTo>
                    <a:pt x="97451" y="5249"/>
                    <a:pt x="101769" y="3641"/>
                    <a:pt x="106172" y="2540"/>
                  </a:cubicBezTo>
                  <a:cubicBezTo>
                    <a:pt x="110575" y="1439"/>
                    <a:pt x="117602" y="423"/>
                    <a:pt x="119888" y="0"/>
                  </a:cubicBezTo>
                </a:path>
              </a:pathLst>
            </a:custGeom>
            <a:noFill/>
            <a:ln cap="flat" cmpd="sng" w="28575">
              <a:solidFill>
                <a:srgbClr val="1155CC"/>
              </a:solidFill>
              <a:prstDash val="dash"/>
              <a:round/>
              <a:headEnd len="med" w="med" type="none"/>
              <a:tailEnd len="med" w="med" type="none"/>
            </a:ln>
          </p:spPr>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7"/>
          <p:cNvSpPr txBox="1"/>
          <p:nvPr>
            <p:ph type="title"/>
          </p:nvPr>
        </p:nvSpPr>
        <p:spPr>
          <a:xfrm>
            <a:off x="311700" y="5212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Getting there takes more than experience</a:t>
            </a:r>
            <a:endParaRPr/>
          </a:p>
        </p:txBody>
      </p:sp>
      <p:sp>
        <p:nvSpPr>
          <p:cNvPr id="89" name="Google Shape;89;p17"/>
          <p:cNvSpPr/>
          <p:nvPr/>
        </p:nvSpPr>
        <p:spPr>
          <a:xfrm>
            <a:off x="419100" y="3860800"/>
            <a:ext cx="812700" cy="613200"/>
          </a:xfrm>
          <a:prstGeom prst="rect">
            <a:avLst/>
          </a:prstGeom>
          <a:solidFill>
            <a:srgbClr val="FFFFFF"/>
          </a:solidFill>
          <a:ln cap="flat" cmpd="sng" w="2857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7"/>
          <p:cNvSpPr/>
          <p:nvPr/>
        </p:nvSpPr>
        <p:spPr>
          <a:xfrm>
            <a:off x="1371600" y="3352800"/>
            <a:ext cx="812700" cy="1121100"/>
          </a:xfrm>
          <a:prstGeom prst="rect">
            <a:avLst/>
          </a:prstGeom>
          <a:solidFill>
            <a:srgbClr val="FFFFFF"/>
          </a:solidFill>
          <a:ln cap="flat" cmpd="sng" w="2857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7"/>
          <p:cNvSpPr/>
          <p:nvPr/>
        </p:nvSpPr>
        <p:spPr>
          <a:xfrm>
            <a:off x="2324100" y="3048000"/>
            <a:ext cx="812700" cy="1425900"/>
          </a:xfrm>
          <a:prstGeom prst="rect">
            <a:avLst/>
          </a:prstGeom>
          <a:solidFill>
            <a:srgbClr val="FFFFFF"/>
          </a:solidFill>
          <a:ln cap="flat" cmpd="sng" w="2857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7"/>
          <p:cNvSpPr/>
          <p:nvPr/>
        </p:nvSpPr>
        <p:spPr>
          <a:xfrm>
            <a:off x="6134100" y="1816100"/>
            <a:ext cx="812700" cy="2657700"/>
          </a:xfrm>
          <a:prstGeom prst="rect">
            <a:avLst/>
          </a:prstGeom>
          <a:solidFill>
            <a:srgbClr val="FFFFFF"/>
          </a:solidFill>
          <a:ln cap="flat" cmpd="sng" w="2857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7"/>
          <p:cNvSpPr/>
          <p:nvPr/>
        </p:nvSpPr>
        <p:spPr>
          <a:xfrm>
            <a:off x="7086600" y="1562100"/>
            <a:ext cx="812700" cy="2911800"/>
          </a:xfrm>
          <a:prstGeom prst="rect">
            <a:avLst/>
          </a:prstGeom>
          <a:solidFill>
            <a:srgbClr val="FFFFFF"/>
          </a:solidFill>
          <a:ln cap="flat" cmpd="sng" w="2857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7"/>
          <p:cNvSpPr/>
          <p:nvPr/>
        </p:nvSpPr>
        <p:spPr>
          <a:xfrm>
            <a:off x="8039100" y="1134425"/>
            <a:ext cx="812700" cy="3339600"/>
          </a:xfrm>
          <a:prstGeom prst="rect">
            <a:avLst/>
          </a:prstGeom>
          <a:solidFill>
            <a:srgbClr val="FFFFFF"/>
          </a:solidFill>
          <a:ln cap="flat" cmpd="sng" w="2857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7"/>
          <p:cNvSpPr/>
          <p:nvPr/>
        </p:nvSpPr>
        <p:spPr>
          <a:xfrm>
            <a:off x="3276600" y="2349500"/>
            <a:ext cx="812700" cy="1121094"/>
          </a:xfrm>
          <a:prstGeom prst="flowChartDocument">
            <a:avLst/>
          </a:prstGeom>
          <a:solidFill>
            <a:srgbClr val="FFFFFF"/>
          </a:solidFill>
          <a:ln cap="flat" cmpd="sng" w="2857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7"/>
          <p:cNvSpPr/>
          <p:nvPr/>
        </p:nvSpPr>
        <p:spPr>
          <a:xfrm rot="10800000">
            <a:off x="3276600" y="3403574"/>
            <a:ext cx="812700" cy="1070226"/>
          </a:xfrm>
          <a:prstGeom prst="flowChartDocument">
            <a:avLst/>
          </a:prstGeom>
          <a:solidFill>
            <a:srgbClr val="FFFFFF"/>
          </a:solidFill>
          <a:ln cap="flat" cmpd="sng" w="2857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7"/>
          <p:cNvSpPr/>
          <p:nvPr/>
        </p:nvSpPr>
        <p:spPr>
          <a:xfrm flipH="1">
            <a:off x="4229100" y="2641600"/>
            <a:ext cx="812700" cy="1070226"/>
          </a:xfrm>
          <a:prstGeom prst="flowChartDocument">
            <a:avLst/>
          </a:prstGeom>
          <a:solidFill>
            <a:srgbClr val="FFFFFF"/>
          </a:solidFill>
          <a:ln cap="flat" cmpd="sng" w="2857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7"/>
          <p:cNvSpPr/>
          <p:nvPr/>
        </p:nvSpPr>
        <p:spPr>
          <a:xfrm flipH="1" rot="10800000">
            <a:off x="4229100" y="3632210"/>
            <a:ext cx="812700" cy="841590"/>
          </a:xfrm>
          <a:prstGeom prst="flowChartDocument">
            <a:avLst/>
          </a:prstGeom>
          <a:solidFill>
            <a:srgbClr val="FFFFFF"/>
          </a:solidFill>
          <a:ln cap="flat" cmpd="sng" w="2857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7"/>
          <p:cNvSpPr/>
          <p:nvPr/>
        </p:nvSpPr>
        <p:spPr>
          <a:xfrm>
            <a:off x="5181600" y="2120900"/>
            <a:ext cx="812700" cy="1214514"/>
          </a:xfrm>
          <a:prstGeom prst="flowChartDocument">
            <a:avLst/>
          </a:prstGeom>
          <a:solidFill>
            <a:srgbClr val="FFFFFF"/>
          </a:solidFill>
          <a:ln cap="flat" cmpd="sng" w="2857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7"/>
          <p:cNvSpPr/>
          <p:nvPr/>
        </p:nvSpPr>
        <p:spPr>
          <a:xfrm rot="10800000">
            <a:off x="5181600" y="3259286"/>
            <a:ext cx="812700" cy="1214514"/>
          </a:xfrm>
          <a:prstGeom prst="flowChartDocument">
            <a:avLst/>
          </a:prstGeom>
          <a:solidFill>
            <a:srgbClr val="FFFFFF"/>
          </a:solidFill>
          <a:ln cap="flat" cmpd="sng" w="2857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1" name="Google Shape;101;p17"/>
          <p:cNvCxnSpPr/>
          <p:nvPr/>
        </p:nvCxnSpPr>
        <p:spPr>
          <a:xfrm>
            <a:off x="419100" y="4660900"/>
            <a:ext cx="8445600" cy="25500"/>
          </a:xfrm>
          <a:prstGeom prst="straightConnector1">
            <a:avLst/>
          </a:prstGeom>
          <a:noFill/>
          <a:ln cap="flat" cmpd="sng" w="28575">
            <a:solidFill>
              <a:srgbClr val="000000"/>
            </a:solidFill>
            <a:prstDash val="solid"/>
            <a:round/>
            <a:headEnd len="med" w="med" type="none"/>
            <a:tailEnd len="med" w="med" type="none"/>
          </a:ln>
        </p:spPr>
      </p:cxnSp>
      <p:cxnSp>
        <p:nvCxnSpPr>
          <p:cNvPr id="102" name="Google Shape;102;p17"/>
          <p:cNvCxnSpPr/>
          <p:nvPr/>
        </p:nvCxnSpPr>
        <p:spPr>
          <a:xfrm>
            <a:off x="3225800" y="4550050"/>
            <a:ext cx="0" cy="190500"/>
          </a:xfrm>
          <a:prstGeom prst="straightConnector1">
            <a:avLst/>
          </a:prstGeom>
          <a:noFill/>
          <a:ln cap="flat" cmpd="sng" w="28575">
            <a:solidFill>
              <a:srgbClr val="000000"/>
            </a:solidFill>
            <a:prstDash val="solid"/>
            <a:round/>
            <a:headEnd len="med" w="med" type="none"/>
            <a:tailEnd len="med" w="med" type="none"/>
          </a:ln>
        </p:spPr>
      </p:cxnSp>
      <p:cxnSp>
        <p:nvCxnSpPr>
          <p:cNvPr id="103" name="Google Shape;103;p17"/>
          <p:cNvCxnSpPr/>
          <p:nvPr/>
        </p:nvCxnSpPr>
        <p:spPr>
          <a:xfrm>
            <a:off x="6045200" y="4550050"/>
            <a:ext cx="0" cy="190500"/>
          </a:xfrm>
          <a:prstGeom prst="straightConnector1">
            <a:avLst/>
          </a:prstGeom>
          <a:noFill/>
          <a:ln cap="flat" cmpd="sng" w="28575">
            <a:solidFill>
              <a:srgbClr val="000000"/>
            </a:solidFill>
            <a:prstDash val="solid"/>
            <a:round/>
            <a:headEnd len="med" w="med" type="none"/>
            <a:tailEnd len="med" w="med" type="none"/>
          </a:ln>
        </p:spPr>
      </p:cxnSp>
      <p:sp>
        <p:nvSpPr>
          <p:cNvPr id="104" name="Google Shape;104;p17"/>
          <p:cNvSpPr txBox="1"/>
          <p:nvPr/>
        </p:nvSpPr>
        <p:spPr>
          <a:xfrm>
            <a:off x="800100" y="4660900"/>
            <a:ext cx="1816200" cy="190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antata One"/>
                <a:ea typeface="Cantata One"/>
                <a:cs typeface="Cantata One"/>
                <a:sym typeface="Cantata One"/>
              </a:rPr>
              <a:t>early career</a:t>
            </a:r>
            <a:endParaRPr>
              <a:latin typeface="Cantata One"/>
              <a:ea typeface="Cantata One"/>
              <a:cs typeface="Cantata One"/>
              <a:sym typeface="Cantata One"/>
            </a:endParaRPr>
          </a:p>
        </p:txBody>
      </p:sp>
      <p:sp>
        <p:nvSpPr>
          <p:cNvPr id="105" name="Google Shape;105;p17"/>
          <p:cNvSpPr txBox="1"/>
          <p:nvPr/>
        </p:nvSpPr>
        <p:spPr>
          <a:xfrm>
            <a:off x="3663900" y="4686400"/>
            <a:ext cx="1816200" cy="190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antata One"/>
                <a:ea typeface="Cantata One"/>
                <a:cs typeface="Cantata One"/>
                <a:sym typeface="Cantata One"/>
              </a:rPr>
              <a:t>mid</a:t>
            </a:r>
            <a:r>
              <a:rPr lang="en">
                <a:latin typeface="Cantata One"/>
                <a:ea typeface="Cantata One"/>
                <a:cs typeface="Cantata One"/>
                <a:sym typeface="Cantata One"/>
              </a:rPr>
              <a:t> career</a:t>
            </a:r>
            <a:endParaRPr>
              <a:latin typeface="Cantata One"/>
              <a:ea typeface="Cantata One"/>
              <a:cs typeface="Cantata One"/>
              <a:sym typeface="Cantata One"/>
            </a:endParaRPr>
          </a:p>
        </p:txBody>
      </p:sp>
      <p:sp>
        <p:nvSpPr>
          <p:cNvPr id="106" name="Google Shape;106;p17"/>
          <p:cNvSpPr txBox="1"/>
          <p:nvPr/>
        </p:nvSpPr>
        <p:spPr>
          <a:xfrm>
            <a:off x="6610300" y="4672975"/>
            <a:ext cx="1816200" cy="190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antata One"/>
                <a:ea typeface="Cantata One"/>
                <a:cs typeface="Cantata One"/>
                <a:sym typeface="Cantata One"/>
              </a:rPr>
              <a:t>senior</a:t>
            </a:r>
            <a:r>
              <a:rPr lang="en">
                <a:latin typeface="Cantata One"/>
                <a:ea typeface="Cantata One"/>
                <a:cs typeface="Cantata One"/>
                <a:sym typeface="Cantata One"/>
              </a:rPr>
              <a:t> career</a:t>
            </a:r>
            <a:endParaRPr>
              <a:latin typeface="Cantata One"/>
              <a:ea typeface="Cantata One"/>
              <a:cs typeface="Cantata One"/>
              <a:sym typeface="Cantata One"/>
            </a:endParaRPr>
          </a:p>
        </p:txBody>
      </p:sp>
      <p:grpSp>
        <p:nvGrpSpPr>
          <p:cNvPr id="107" name="Google Shape;107;p17"/>
          <p:cNvGrpSpPr/>
          <p:nvPr/>
        </p:nvGrpSpPr>
        <p:grpSpPr>
          <a:xfrm>
            <a:off x="3276600" y="2120900"/>
            <a:ext cx="2717700" cy="2352900"/>
            <a:chOff x="3429000" y="2273300"/>
            <a:chExt cx="2717700" cy="2352900"/>
          </a:xfrm>
        </p:grpSpPr>
        <p:sp>
          <p:nvSpPr>
            <p:cNvPr id="108" name="Google Shape;108;p17"/>
            <p:cNvSpPr/>
            <p:nvPr/>
          </p:nvSpPr>
          <p:spPr>
            <a:xfrm>
              <a:off x="3429000" y="2501900"/>
              <a:ext cx="812700" cy="1121094"/>
            </a:xfrm>
            <a:prstGeom prst="flowChartDocument">
              <a:avLst/>
            </a:prstGeom>
            <a:solidFill>
              <a:srgbClr val="FFFFFF"/>
            </a:solidFill>
            <a:ln cap="flat" cmpd="sng" w="2857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7"/>
            <p:cNvSpPr/>
            <p:nvPr/>
          </p:nvSpPr>
          <p:spPr>
            <a:xfrm rot="10800000">
              <a:off x="3429000" y="3555974"/>
              <a:ext cx="812700" cy="1070226"/>
            </a:xfrm>
            <a:prstGeom prst="flowChartDocument">
              <a:avLst/>
            </a:prstGeom>
            <a:solidFill>
              <a:srgbClr val="FFFFFF"/>
            </a:solidFill>
            <a:ln cap="flat" cmpd="sng" w="2857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7"/>
            <p:cNvSpPr/>
            <p:nvPr/>
          </p:nvSpPr>
          <p:spPr>
            <a:xfrm flipH="1">
              <a:off x="4381500" y="2794000"/>
              <a:ext cx="812700" cy="1070226"/>
            </a:xfrm>
            <a:prstGeom prst="flowChartDocument">
              <a:avLst/>
            </a:prstGeom>
            <a:solidFill>
              <a:srgbClr val="FFFFFF"/>
            </a:solidFill>
            <a:ln cap="flat" cmpd="sng" w="2857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7"/>
            <p:cNvSpPr/>
            <p:nvPr/>
          </p:nvSpPr>
          <p:spPr>
            <a:xfrm flipH="1" rot="10800000">
              <a:off x="4381500" y="3784610"/>
              <a:ext cx="812700" cy="841590"/>
            </a:xfrm>
            <a:prstGeom prst="flowChartDocument">
              <a:avLst/>
            </a:prstGeom>
            <a:solidFill>
              <a:srgbClr val="FFFFFF"/>
            </a:solidFill>
            <a:ln cap="flat" cmpd="sng" w="2857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7"/>
            <p:cNvSpPr/>
            <p:nvPr/>
          </p:nvSpPr>
          <p:spPr>
            <a:xfrm>
              <a:off x="5334000" y="2273300"/>
              <a:ext cx="812700" cy="1214514"/>
            </a:xfrm>
            <a:prstGeom prst="flowChartDocument">
              <a:avLst/>
            </a:prstGeom>
            <a:solidFill>
              <a:srgbClr val="FFFFFF"/>
            </a:solidFill>
            <a:ln cap="flat" cmpd="sng" w="2857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7"/>
            <p:cNvSpPr/>
            <p:nvPr/>
          </p:nvSpPr>
          <p:spPr>
            <a:xfrm rot="10800000">
              <a:off x="5334000" y="3411686"/>
              <a:ext cx="812700" cy="1214514"/>
            </a:xfrm>
            <a:prstGeom prst="flowChartDocument">
              <a:avLst/>
            </a:prstGeom>
            <a:solidFill>
              <a:srgbClr val="FFFFFF"/>
            </a:solidFill>
            <a:ln cap="flat" cmpd="sng" w="2857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grpSp>
        <p:nvGrpSpPr>
          <p:cNvPr id="118" name="Google Shape;118;p18"/>
          <p:cNvGrpSpPr/>
          <p:nvPr/>
        </p:nvGrpSpPr>
        <p:grpSpPr>
          <a:xfrm>
            <a:off x="3149600" y="3048000"/>
            <a:ext cx="2997200" cy="582475"/>
            <a:chOff x="3149600" y="3048000"/>
            <a:chExt cx="2997200" cy="582475"/>
          </a:xfrm>
        </p:grpSpPr>
        <p:sp>
          <p:nvSpPr>
            <p:cNvPr id="119" name="Google Shape;119;p18"/>
            <p:cNvSpPr/>
            <p:nvPr/>
          </p:nvSpPr>
          <p:spPr>
            <a:xfrm>
              <a:off x="3149600" y="3048000"/>
              <a:ext cx="2997200" cy="582475"/>
            </a:xfrm>
            <a:custGeom>
              <a:rect b="b" l="l" r="r" t="t"/>
              <a:pathLst>
                <a:path extrusionOk="0" h="23299" w="119888">
                  <a:moveTo>
                    <a:pt x="0" y="18796"/>
                  </a:moveTo>
                  <a:cubicBezTo>
                    <a:pt x="2032" y="18627"/>
                    <a:pt x="8128" y="18711"/>
                    <a:pt x="12192" y="17780"/>
                  </a:cubicBezTo>
                  <a:cubicBezTo>
                    <a:pt x="16256" y="16849"/>
                    <a:pt x="20320" y="14224"/>
                    <a:pt x="24384" y="13208"/>
                  </a:cubicBezTo>
                  <a:cubicBezTo>
                    <a:pt x="28448" y="12192"/>
                    <a:pt x="33274" y="11007"/>
                    <a:pt x="36576" y="11684"/>
                  </a:cubicBezTo>
                  <a:cubicBezTo>
                    <a:pt x="39878" y="12361"/>
                    <a:pt x="40301" y="15917"/>
                    <a:pt x="44196" y="17272"/>
                  </a:cubicBezTo>
                  <a:cubicBezTo>
                    <a:pt x="48091" y="18627"/>
                    <a:pt x="54864" y="18881"/>
                    <a:pt x="59944" y="19812"/>
                  </a:cubicBezTo>
                  <a:cubicBezTo>
                    <a:pt x="65024" y="20743"/>
                    <a:pt x="70951" y="24384"/>
                    <a:pt x="74676" y="22860"/>
                  </a:cubicBezTo>
                  <a:cubicBezTo>
                    <a:pt x="78401" y="21336"/>
                    <a:pt x="79163" y="13377"/>
                    <a:pt x="82296" y="10668"/>
                  </a:cubicBezTo>
                  <a:cubicBezTo>
                    <a:pt x="85429" y="7959"/>
                    <a:pt x="89493" y="7959"/>
                    <a:pt x="93472" y="6604"/>
                  </a:cubicBezTo>
                  <a:cubicBezTo>
                    <a:pt x="97451" y="5249"/>
                    <a:pt x="101769" y="3641"/>
                    <a:pt x="106172" y="2540"/>
                  </a:cubicBezTo>
                  <a:cubicBezTo>
                    <a:pt x="110575" y="1439"/>
                    <a:pt x="117602" y="423"/>
                    <a:pt x="119888" y="0"/>
                  </a:cubicBezTo>
                </a:path>
              </a:pathLst>
            </a:custGeom>
            <a:noFill/>
            <a:ln cap="flat" cmpd="sng" w="114300">
              <a:solidFill>
                <a:srgbClr val="FFFFFF"/>
              </a:solidFill>
              <a:prstDash val="solid"/>
              <a:round/>
              <a:headEnd len="med" w="med" type="none"/>
              <a:tailEnd len="med" w="med" type="none"/>
            </a:ln>
          </p:spPr>
        </p:sp>
        <p:sp>
          <p:nvSpPr>
            <p:cNvPr id="120" name="Google Shape;120;p18"/>
            <p:cNvSpPr/>
            <p:nvPr/>
          </p:nvSpPr>
          <p:spPr>
            <a:xfrm>
              <a:off x="3149600" y="3048000"/>
              <a:ext cx="2997200" cy="582475"/>
            </a:xfrm>
            <a:custGeom>
              <a:rect b="b" l="l" r="r" t="t"/>
              <a:pathLst>
                <a:path extrusionOk="0" h="23299" w="119888">
                  <a:moveTo>
                    <a:pt x="0" y="18796"/>
                  </a:moveTo>
                  <a:cubicBezTo>
                    <a:pt x="2032" y="18627"/>
                    <a:pt x="8128" y="18711"/>
                    <a:pt x="12192" y="17780"/>
                  </a:cubicBezTo>
                  <a:cubicBezTo>
                    <a:pt x="16256" y="16849"/>
                    <a:pt x="20320" y="14224"/>
                    <a:pt x="24384" y="13208"/>
                  </a:cubicBezTo>
                  <a:cubicBezTo>
                    <a:pt x="28448" y="12192"/>
                    <a:pt x="33274" y="11007"/>
                    <a:pt x="36576" y="11684"/>
                  </a:cubicBezTo>
                  <a:cubicBezTo>
                    <a:pt x="39878" y="12361"/>
                    <a:pt x="40301" y="15917"/>
                    <a:pt x="44196" y="17272"/>
                  </a:cubicBezTo>
                  <a:cubicBezTo>
                    <a:pt x="48091" y="18627"/>
                    <a:pt x="54864" y="18881"/>
                    <a:pt x="59944" y="19812"/>
                  </a:cubicBezTo>
                  <a:cubicBezTo>
                    <a:pt x="65024" y="20743"/>
                    <a:pt x="70951" y="24384"/>
                    <a:pt x="74676" y="22860"/>
                  </a:cubicBezTo>
                  <a:cubicBezTo>
                    <a:pt x="78401" y="21336"/>
                    <a:pt x="79163" y="13377"/>
                    <a:pt x="82296" y="10668"/>
                  </a:cubicBezTo>
                  <a:cubicBezTo>
                    <a:pt x="85429" y="7959"/>
                    <a:pt x="89493" y="7959"/>
                    <a:pt x="93472" y="6604"/>
                  </a:cubicBezTo>
                  <a:cubicBezTo>
                    <a:pt x="97451" y="5249"/>
                    <a:pt x="101769" y="3641"/>
                    <a:pt x="106172" y="2540"/>
                  </a:cubicBezTo>
                  <a:cubicBezTo>
                    <a:pt x="110575" y="1439"/>
                    <a:pt x="117602" y="423"/>
                    <a:pt x="119888" y="0"/>
                  </a:cubicBezTo>
                </a:path>
              </a:pathLst>
            </a:custGeom>
            <a:noFill/>
            <a:ln cap="flat" cmpd="sng" w="28575">
              <a:solidFill>
                <a:srgbClr val="1155CC"/>
              </a:solidFill>
              <a:prstDash val="dash"/>
              <a:round/>
              <a:headEnd len="med" w="med" type="none"/>
              <a:tailEnd len="med" w="med" type="none"/>
            </a:ln>
          </p:spPr>
        </p:sp>
      </p:grpSp>
      <p:sp>
        <p:nvSpPr>
          <p:cNvPr id="121" name="Google Shape;121;p18"/>
          <p:cNvSpPr txBox="1"/>
          <p:nvPr>
            <p:ph type="title"/>
          </p:nvPr>
        </p:nvSpPr>
        <p:spPr>
          <a:xfrm>
            <a:off x="311700" y="5212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Getting there takes more than experience</a:t>
            </a:r>
            <a:endParaRPr/>
          </a:p>
        </p:txBody>
      </p:sp>
      <p:sp>
        <p:nvSpPr>
          <p:cNvPr id="122" name="Google Shape;122;p18"/>
          <p:cNvSpPr/>
          <p:nvPr/>
        </p:nvSpPr>
        <p:spPr>
          <a:xfrm>
            <a:off x="419100" y="3860800"/>
            <a:ext cx="812700" cy="613200"/>
          </a:xfrm>
          <a:prstGeom prst="rect">
            <a:avLst/>
          </a:prstGeom>
          <a:solidFill>
            <a:srgbClr val="FFFFFF"/>
          </a:solidFill>
          <a:ln cap="flat" cmpd="sng" w="2857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8"/>
          <p:cNvSpPr/>
          <p:nvPr/>
        </p:nvSpPr>
        <p:spPr>
          <a:xfrm>
            <a:off x="1371600" y="3352800"/>
            <a:ext cx="812700" cy="1121100"/>
          </a:xfrm>
          <a:prstGeom prst="rect">
            <a:avLst/>
          </a:prstGeom>
          <a:solidFill>
            <a:srgbClr val="FFFFFF"/>
          </a:solidFill>
          <a:ln cap="flat" cmpd="sng" w="2857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8"/>
          <p:cNvSpPr/>
          <p:nvPr/>
        </p:nvSpPr>
        <p:spPr>
          <a:xfrm>
            <a:off x="2324100" y="3048000"/>
            <a:ext cx="812700" cy="1425900"/>
          </a:xfrm>
          <a:prstGeom prst="rect">
            <a:avLst/>
          </a:prstGeom>
          <a:solidFill>
            <a:srgbClr val="FFFFFF"/>
          </a:solidFill>
          <a:ln cap="flat" cmpd="sng" w="2857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8"/>
          <p:cNvSpPr/>
          <p:nvPr/>
        </p:nvSpPr>
        <p:spPr>
          <a:xfrm>
            <a:off x="6134100" y="1816100"/>
            <a:ext cx="812700" cy="2657700"/>
          </a:xfrm>
          <a:prstGeom prst="rect">
            <a:avLst/>
          </a:prstGeom>
          <a:solidFill>
            <a:srgbClr val="FFFFFF"/>
          </a:solidFill>
          <a:ln cap="flat" cmpd="sng" w="2857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8"/>
          <p:cNvSpPr/>
          <p:nvPr/>
        </p:nvSpPr>
        <p:spPr>
          <a:xfrm>
            <a:off x="7086600" y="1562100"/>
            <a:ext cx="812700" cy="2911800"/>
          </a:xfrm>
          <a:prstGeom prst="rect">
            <a:avLst/>
          </a:prstGeom>
          <a:solidFill>
            <a:srgbClr val="FFFFFF"/>
          </a:solidFill>
          <a:ln cap="flat" cmpd="sng" w="2857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8"/>
          <p:cNvSpPr/>
          <p:nvPr/>
        </p:nvSpPr>
        <p:spPr>
          <a:xfrm>
            <a:off x="8039100" y="1134425"/>
            <a:ext cx="812700" cy="3339600"/>
          </a:xfrm>
          <a:prstGeom prst="rect">
            <a:avLst/>
          </a:prstGeom>
          <a:solidFill>
            <a:srgbClr val="FFFFFF"/>
          </a:solidFill>
          <a:ln cap="flat" cmpd="sng" w="2857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8"/>
          <p:cNvSpPr/>
          <p:nvPr/>
        </p:nvSpPr>
        <p:spPr>
          <a:xfrm>
            <a:off x="3276600" y="2349501"/>
            <a:ext cx="812700" cy="985932"/>
          </a:xfrm>
          <a:prstGeom prst="flowChartDocument">
            <a:avLst/>
          </a:prstGeom>
          <a:solidFill>
            <a:srgbClr val="FFFFFF"/>
          </a:solidFill>
          <a:ln cap="flat" cmpd="sng" w="2857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8"/>
          <p:cNvSpPr/>
          <p:nvPr/>
        </p:nvSpPr>
        <p:spPr>
          <a:xfrm rot="10800000">
            <a:off x="3276600" y="3487869"/>
            <a:ext cx="812700" cy="985932"/>
          </a:xfrm>
          <a:prstGeom prst="flowChartDocument">
            <a:avLst/>
          </a:prstGeom>
          <a:solidFill>
            <a:srgbClr val="FFFFFF"/>
          </a:solidFill>
          <a:ln cap="flat" cmpd="sng" w="2857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8"/>
          <p:cNvSpPr/>
          <p:nvPr/>
        </p:nvSpPr>
        <p:spPr>
          <a:xfrm flipH="1">
            <a:off x="4229100" y="2641600"/>
            <a:ext cx="812700" cy="839862"/>
          </a:xfrm>
          <a:prstGeom prst="flowChartDocument">
            <a:avLst/>
          </a:prstGeom>
          <a:solidFill>
            <a:srgbClr val="FFFFFF"/>
          </a:solidFill>
          <a:ln cap="flat" cmpd="sng" w="2857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8"/>
          <p:cNvSpPr/>
          <p:nvPr/>
        </p:nvSpPr>
        <p:spPr>
          <a:xfrm flipH="1" rot="10800000">
            <a:off x="4229100" y="3633938"/>
            <a:ext cx="812700" cy="839862"/>
          </a:xfrm>
          <a:prstGeom prst="flowChartDocument">
            <a:avLst/>
          </a:prstGeom>
          <a:solidFill>
            <a:srgbClr val="FFFFFF"/>
          </a:solidFill>
          <a:ln cap="flat" cmpd="sng" w="2857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8"/>
          <p:cNvSpPr/>
          <p:nvPr/>
        </p:nvSpPr>
        <p:spPr>
          <a:xfrm>
            <a:off x="5181600" y="2120898"/>
            <a:ext cx="812700" cy="985932"/>
          </a:xfrm>
          <a:prstGeom prst="flowChartDocument">
            <a:avLst/>
          </a:prstGeom>
          <a:solidFill>
            <a:srgbClr val="FFFFFF"/>
          </a:solidFill>
          <a:ln cap="flat" cmpd="sng" w="2857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8"/>
          <p:cNvSpPr/>
          <p:nvPr/>
        </p:nvSpPr>
        <p:spPr>
          <a:xfrm rot="10800000">
            <a:off x="5181600" y="3259286"/>
            <a:ext cx="812700" cy="1214514"/>
          </a:xfrm>
          <a:prstGeom prst="flowChartDocument">
            <a:avLst/>
          </a:prstGeom>
          <a:solidFill>
            <a:srgbClr val="FFFFFF"/>
          </a:solidFill>
          <a:ln cap="flat" cmpd="sng" w="2857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4" name="Google Shape;134;p18"/>
          <p:cNvCxnSpPr/>
          <p:nvPr/>
        </p:nvCxnSpPr>
        <p:spPr>
          <a:xfrm>
            <a:off x="419100" y="4660900"/>
            <a:ext cx="8445600" cy="25500"/>
          </a:xfrm>
          <a:prstGeom prst="straightConnector1">
            <a:avLst/>
          </a:prstGeom>
          <a:noFill/>
          <a:ln cap="flat" cmpd="sng" w="28575">
            <a:solidFill>
              <a:srgbClr val="000000"/>
            </a:solidFill>
            <a:prstDash val="solid"/>
            <a:round/>
            <a:headEnd len="med" w="med" type="none"/>
            <a:tailEnd len="med" w="med" type="none"/>
          </a:ln>
        </p:spPr>
      </p:cxnSp>
      <p:cxnSp>
        <p:nvCxnSpPr>
          <p:cNvPr id="135" name="Google Shape;135;p18"/>
          <p:cNvCxnSpPr/>
          <p:nvPr/>
        </p:nvCxnSpPr>
        <p:spPr>
          <a:xfrm>
            <a:off x="3225800" y="4550050"/>
            <a:ext cx="0" cy="190500"/>
          </a:xfrm>
          <a:prstGeom prst="straightConnector1">
            <a:avLst/>
          </a:prstGeom>
          <a:noFill/>
          <a:ln cap="flat" cmpd="sng" w="28575">
            <a:solidFill>
              <a:srgbClr val="000000"/>
            </a:solidFill>
            <a:prstDash val="solid"/>
            <a:round/>
            <a:headEnd len="med" w="med" type="none"/>
            <a:tailEnd len="med" w="med" type="none"/>
          </a:ln>
        </p:spPr>
      </p:cxnSp>
      <p:cxnSp>
        <p:nvCxnSpPr>
          <p:cNvPr id="136" name="Google Shape;136;p18"/>
          <p:cNvCxnSpPr/>
          <p:nvPr/>
        </p:nvCxnSpPr>
        <p:spPr>
          <a:xfrm>
            <a:off x="6045200" y="4550050"/>
            <a:ext cx="0" cy="190500"/>
          </a:xfrm>
          <a:prstGeom prst="straightConnector1">
            <a:avLst/>
          </a:prstGeom>
          <a:noFill/>
          <a:ln cap="flat" cmpd="sng" w="28575">
            <a:solidFill>
              <a:srgbClr val="000000"/>
            </a:solidFill>
            <a:prstDash val="solid"/>
            <a:round/>
            <a:headEnd len="med" w="med" type="none"/>
            <a:tailEnd len="med" w="med" type="none"/>
          </a:ln>
        </p:spPr>
      </p:cxnSp>
      <p:sp>
        <p:nvSpPr>
          <p:cNvPr id="137" name="Google Shape;137;p18"/>
          <p:cNvSpPr txBox="1"/>
          <p:nvPr/>
        </p:nvSpPr>
        <p:spPr>
          <a:xfrm>
            <a:off x="800100" y="4660900"/>
            <a:ext cx="1816200" cy="190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antata One"/>
                <a:ea typeface="Cantata One"/>
                <a:cs typeface="Cantata One"/>
                <a:sym typeface="Cantata One"/>
              </a:rPr>
              <a:t>early career</a:t>
            </a:r>
            <a:endParaRPr>
              <a:latin typeface="Cantata One"/>
              <a:ea typeface="Cantata One"/>
              <a:cs typeface="Cantata One"/>
              <a:sym typeface="Cantata One"/>
            </a:endParaRPr>
          </a:p>
        </p:txBody>
      </p:sp>
      <p:sp>
        <p:nvSpPr>
          <p:cNvPr id="138" name="Google Shape;138;p18"/>
          <p:cNvSpPr txBox="1"/>
          <p:nvPr/>
        </p:nvSpPr>
        <p:spPr>
          <a:xfrm>
            <a:off x="3663900" y="4686400"/>
            <a:ext cx="1816200" cy="190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antata One"/>
                <a:ea typeface="Cantata One"/>
                <a:cs typeface="Cantata One"/>
                <a:sym typeface="Cantata One"/>
              </a:rPr>
              <a:t>mid career</a:t>
            </a:r>
            <a:endParaRPr>
              <a:latin typeface="Cantata One"/>
              <a:ea typeface="Cantata One"/>
              <a:cs typeface="Cantata One"/>
              <a:sym typeface="Cantata One"/>
            </a:endParaRPr>
          </a:p>
        </p:txBody>
      </p:sp>
      <p:sp>
        <p:nvSpPr>
          <p:cNvPr id="139" name="Google Shape;139;p18"/>
          <p:cNvSpPr txBox="1"/>
          <p:nvPr/>
        </p:nvSpPr>
        <p:spPr>
          <a:xfrm>
            <a:off x="6610300" y="4672975"/>
            <a:ext cx="1816200" cy="190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antata One"/>
                <a:ea typeface="Cantata One"/>
                <a:cs typeface="Cantata One"/>
                <a:sym typeface="Cantata One"/>
              </a:rPr>
              <a:t>senior career</a:t>
            </a:r>
            <a:endParaRPr>
              <a:latin typeface="Cantata One"/>
              <a:ea typeface="Cantata One"/>
              <a:cs typeface="Cantata One"/>
              <a:sym typeface="Cantata One"/>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19"/>
          <p:cNvSpPr/>
          <p:nvPr/>
        </p:nvSpPr>
        <p:spPr>
          <a:xfrm>
            <a:off x="1682700" y="2514600"/>
            <a:ext cx="5778602" cy="1447800"/>
          </a:xfrm>
          <a:custGeom>
            <a:rect b="b" l="l" r="r" t="t"/>
            <a:pathLst>
              <a:path extrusionOk="0" h="23299" w="119888">
                <a:moveTo>
                  <a:pt x="0" y="18796"/>
                </a:moveTo>
                <a:cubicBezTo>
                  <a:pt x="2032" y="18627"/>
                  <a:pt x="8128" y="18711"/>
                  <a:pt x="12192" y="17780"/>
                </a:cubicBezTo>
                <a:cubicBezTo>
                  <a:pt x="16256" y="16849"/>
                  <a:pt x="20320" y="14224"/>
                  <a:pt x="24384" y="13208"/>
                </a:cubicBezTo>
                <a:cubicBezTo>
                  <a:pt x="28448" y="12192"/>
                  <a:pt x="33274" y="11007"/>
                  <a:pt x="36576" y="11684"/>
                </a:cubicBezTo>
                <a:cubicBezTo>
                  <a:pt x="39878" y="12361"/>
                  <a:pt x="40301" y="15917"/>
                  <a:pt x="44196" y="17272"/>
                </a:cubicBezTo>
                <a:cubicBezTo>
                  <a:pt x="48091" y="18627"/>
                  <a:pt x="54864" y="18881"/>
                  <a:pt x="59944" y="19812"/>
                </a:cubicBezTo>
                <a:cubicBezTo>
                  <a:pt x="65024" y="20743"/>
                  <a:pt x="70951" y="24384"/>
                  <a:pt x="74676" y="22860"/>
                </a:cubicBezTo>
                <a:cubicBezTo>
                  <a:pt x="78401" y="21336"/>
                  <a:pt x="79163" y="13377"/>
                  <a:pt x="82296" y="10668"/>
                </a:cubicBezTo>
                <a:cubicBezTo>
                  <a:pt x="85429" y="7959"/>
                  <a:pt x="89493" y="7959"/>
                  <a:pt x="93472" y="6604"/>
                </a:cubicBezTo>
                <a:cubicBezTo>
                  <a:pt x="97451" y="5249"/>
                  <a:pt x="101769" y="3641"/>
                  <a:pt x="106172" y="2540"/>
                </a:cubicBezTo>
                <a:cubicBezTo>
                  <a:pt x="110575" y="1439"/>
                  <a:pt x="117602" y="423"/>
                  <a:pt x="119888" y="0"/>
                </a:cubicBezTo>
              </a:path>
            </a:pathLst>
          </a:custGeom>
          <a:noFill/>
          <a:ln cap="flat" cmpd="sng" w="76200">
            <a:solidFill>
              <a:schemeClr val="accent1"/>
            </a:solidFill>
            <a:prstDash val="dash"/>
            <a:round/>
            <a:headEnd len="med" w="med" type="none"/>
            <a:tailEnd len="med" w="med" type="none"/>
          </a:ln>
        </p:spPr>
      </p:sp>
      <p:sp>
        <p:nvSpPr>
          <p:cNvPr id="145" name="Google Shape;145;p19"/>
          <p:cNvSpPr txBox="1"/>
          <p:nvPr>
            <p:ph type="title"/>
          </p:nvPr>
        </p:nvSpPr>
        <p:spPr>
          <a:xfrm>
            <a:off x="311700" y="521225"/>
            <a:ext cx="8520600" cy="1269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000"/>
              <a:t>How do you become </a:t>
            </a:r>
            <a:r>
              <a:rPr b="1" lang="en" sz="3000"/>
              <a:t>visibly</a:t>
            </a:r>
            <a:r>
              <a:rPr lang="en" sz="3000"/>
              <a:t> the kind of practitioner people want to promote, hire, and work with for a senior role?</a:t>
            </a:r>
            <a:endParaRPr sz="30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0"/>
          <p:cNvSpPr txBox="1"/>
          <p:nvPr>
            <p:ph type="title"/>
          </p:nvPr>
        </p:nvSpPr>
        <p:spPr>
          <a:xfrm>
            <a:off x="490250" y="526350"/>
            <a:ext cx="84123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0" lang="en" sz="4800">
                <a:latin typeface="Cantata One"/>
                <a:ea typeface="Cantata One"/>
                <a:cs typeface="Cantata One"/>
                <a:sym typeface="Cantata One"/>
              </a:rPr>
              <a:t>Becoming</a:t>
            </a:r>
            <a:r>
              <a:rPr lang="en">
                <a:latin typeface="Cantata One"/>
                <a:ea typeface="Cantata One"/>
                <a:cs typeface="Cantata One"/>
                <a:sym typeface="Cantata One"/>
              </a:rPr>
              <a:t> </a:t>
            </a:r>
            <a:r>
              <a:rPr b="1" lang="en"/>
              <a:t>Opinionated</a:t>
            </a:r>
            <a:r>
              <a:rPr lang="en">
                <a:solidFill>
                  <a:srgbClr val="1155CC"/>
                </a:solidFill>
                <a:highlight>
                  <a:srgbClr val="FFFFFF"/>
                </a:highlight>
              </a:rPr>
              <a:t> </a:t>
            </a:r>
            <a:endParaRPr>
              <a:solidFill>
                <a:srgbClr val="1155CC"/>
              </a:solidFill>
              <a:highlight>
                <a:srgbClr val="FFFFFF"/>
              </a:highlight>
            </a:endParaRPr>
          </a:p>
        </p:txBody>
      </p:sp>
      <p:sp>
        <p:nvSpPr>
          <p:cNvPr id="151" name="Google Shape;151;p20"/>
          <p:cNvSpPr/>
          <p:nvPr/>
        </p:nvSpPr>
        <p:spPr>
          <a:xfrm>
            <a:off x="4064000" y="3238500"/>
            <a:ext cx="4013251" cy="774692"/>
          </a:xfrm>
          <a:custGeom>
            <a:rect b="b" l="l" r="r" t="t"/>
            <a:pathLst>
              <a:path extrusionOk="0" h="23299" w="119888">
                <a:moveTo>
                  <a:pt x="0" y="18796"/>
                </a:moveTo>
                <a:cubicBezTo>
                  <a:pt x="2032" y="18627"/>
                  <a:pt x="8128" y="18711"/>
                  <a:pt x="12192" y="17780"/>
                </a:cubicBezTo>
                <a:cubicBezTo>
                  <a:pt x="16256" y="16849"/>
                  <a:pt x="20320" y="14224"/>
                  <a:pt x="24384" y="13208"/>
                </a:cubicBezTo>
                <a:cubicBezTo>
                  <a:pt x="28448" y="12192"/>
                  <a:pt x="33274" y="11007"/>
                  <a:pt x="36576" y="11684"/>
                </a:cubicBezTo>
                <a:cubicBezTo>
                  <a:pt x="39878" y="12361"/>
                  <a:pt x="40301" y="15917"/>
                  <a:pt x="44196" y="17272"/>
                </a:cubicBezTo>
                <a:cubicBezTo>
                  <a:pt x="48091" y="18627"/>
                  <a:pt x="54864" y="18881"/>
                  <a:pt x="59944" y="19812"/>
                </a:cubicBezTo>
                <a:cubicBezTo>
                  <a:pt x="65024" y="20743"/>
                  <a:pt x="70951" y="24384"/>
                  <a:pt x="74676" y="22860"/>
                </a:cubicBezTo>
                <a:cubicBezTo>
                  <a:pt x="78401" y="21336"/>
                  <a:pt x="79163" y="13377"/>
                  <a:pt x="82296" y="10668"/>
                </a:cubicBezTo>
                <a:cubicBezTo>
                  <a:pt x="85429" y="7959"/>
                  <a:pt x="89493" y="7959"/>
                  <a:pt x="93472" y="6604"/>
                </a:cubicBezTo>
                <a:cubicBezTo>
                  <a:pt x="97451" y="5249"/>
                  <a:pt x="101769" y="3641"/>
                  <a:pt x="106172" y="2540"/>
                </a:cubicBezTo>
                <a:cubicBezTo>
                  <a:pt x="110575" y="1439"/>
                  <a:pt x="117602" y="423"/>
                  <a:pt x="119888" y="0"/>
                </a:cubicBezTo>
              </a:path>
            </a:pathLst>
          </a:custGeom>
          <a:noFill/>
          <a:ln cap="flat" cmpd="sng" w="38100">
            <a:solidFill>
              <a:schemeClr val="accent1"/>
            </a:solidFill>
            <a:prstDash val="dash"/>
            <a:round/>
            <a:headEnd len="med" w="med" type="none"/>
            <a:tailEnd len="med" w="med" type="none"/>
          </a:ln>
        </p:spPr>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1"/>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senior UXer is </a:t>
            </a:r>
            <a:r>
              <a:rPr b="1" lang="en"/>
              <a:t>their own authority</a:t>
            </a:r>
            <a:r>
              <a:rPr lang="en"/>
              <a:t> on good practice.</a:t>
            </a:r>
            <a:endParaRPr/>
          </a:p>
        </p:txBody>
      </p:sp>
      <p:sp>
        <p:nvSpPr>
          <p:cNvPr id="157" name="Google Shape;157;p21"/>
          <p:cNvSpPr txBox="1"/>
          <p:nvPr>
            <p:ph idx="1" type="body"/>
          </p:nvPr>
        </p:nvSpPr>
        <p:spPr>
          <a:xfrm>
            <a:off x="311700" y="1676400"/>
            <a:ext cx="8520600" cy="199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They can confidently share a considered position on how things are best done, in writing or in conversation.</a:t>
            </a:r>
            <a:endParaRPr/>
          </a:p>
          <a:p>
            <a:pPr indent="0" lvl="0" marL="0" rtl="0" algn="l">
              <a:spcBef>
                <a:spcPts val="1600"/>
              </a:spcBef>
              <a:spcAft>
                <a:spcPts val="0"/>
              </a:spcAft>
              <a:buNone/>
            </a:pPr>
            <a:r>
              <a:rPr lang="en"/>
              <a:t>They can cite others they do and don’t align with.</a:t>
            </a:r>
            <a:r>
              <a:rPr b="1" lang="en">
                <a:solidFill>
                  <a:srgbClr val="3C78D8"/>
                </a:solidFill>
              </a:rPr>
              <a:t>*</a:t>
            </a:r>
            <a:endParaRPr b="1">
              <a:solidFill>
                <a:srgbClr val="3C78D8"/>
              </a:solidFill>
            </a:endParaRPr>
          </a:p>
          <a:p>
            <a:pPr indent="0" lvl="0" marL="0" rtl="0" algn="l">
              <a:spcBef>
                <a:spcPts val="1600"/>
              </a:spcBef>
              <a:spcAft>
                <a:spcPts val="1600"/>
              </a:spcAft>
              <a:buNone/>
            </a:pPr>
            <a:r>
              <a:rPr lang="en"/>
              <a:t>They are self aware about which of their opinions are most grounded.</a:t>
            </a:r>
            <a:endParaRPr/>
          </a:p>
        </p:txBody>
      </p:sp>
      <p:sp>
        <p:nvSpPr>
          <p:cNvPr id="158" name="Google Shape;158;p21"/>
          <p:cNvSpPr txBox="1"/>
          <p:nvPr/>
        </p:nvSpPr>
        <p:spPr>
          <a:xfrm>
            <a:off x="330200" y="3937000"/>
            <a:ext cx="8407500" cy="520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Clr>
                <a:schemeClr val="dk1"/>
              </a:buClr>
              <a:buSzPts val="1100"/>
              <a:buFont typeface="Arial"/>
              <a:buNone/>
            </a:pPr>
            <a:r>
              <a:rPr b="1" lang="en">
                <a:solidFill>
                  <a:srgbClr val="3C78D8"/>
                </a:solidFill>
                <a:latin typeface="Cantata One"/>
                <a:ea typeface="Cantata One"/>
                <a:cs typeface="Cantata One"/>
                <a:sym typeface="Cantata One"/>
              </a:rPr>
              <a:t>*</a:t>
            </a:r>
            <a:r>
              <a:rPr lang="en">
                <a:solidFill>
                  <a:schemeClr val="dk1"/>
                </a:solidFill>
                <a:latin typeface="Cantata One"/>
                <a:ea typeface="Cantata One"/>
                <a:cs typeface="Cantata One"/>
                <a:sym typeface="Cantata One"/>
              </a:rPr>
              <a:t>There’s never only one right way, but they take a position.</a:t>
            </a:r>
            <a:endParaRPr/>
          </a:p>
        </p:txBody>
      </p:sp>
    </p:spTree>
  </p:cSld>
  <p:clrMapOvr>
    <a:masterClrMapping/>
  </p:clrMapOvr>
</p:sld>
</file>

<file path=ppt/theme/theme1.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