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vox.com/2019/5/22/18635687/trust-nevada-women-act-abortion-laws-2019" TargetMode="External"/><Relationship Id="rId2" Type="http://schemas.openxmlformats.org/officeDocument/2006/relationships/hyperlink" Target="https://www.congress.gov/bill/115th-congress/house-bill/36" TargetMode="External"/><Relationship Id="rId1" Type="http://schemas.openxmlformats.org/officeDocument/2006/relationships/slideLayout" Target="../slideLayouts/slideLayout2.xml"/><Relationship Id="rId6" Type="http://schemas.openxmlformats.org/officeDocument/2006/relationships/hyperlink" Target="https://justfacts.votesmart.org/interest-groups" TargetMode="External"/><Relationship Id="rId5" Type="http://schemas.openxmlformats.org/officeDocument/2006/relationships/hyperlink" Target="https://www.opensecrets.org/industries/" TargetMode="External"/><Relationship Id="rId4" Type="http://schemas.openxmlformats.org/officeDocument/2006/relationships/hyperlink" Target="https://www.nrlc.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E86C-80EE-40D9-B385-D36CF7E43F7E}"/>
              </a:ext>
            </a:extLst>
          </p:cNvPr>
          <p:cNvSpPr>
            <a:spLocks noGrp="1"/>
          </p:cNvSpPr>
          <p:nvPr>
            <p:ph type="ctrTitle"/>
          </p:nvPr>
        </p:nvSpPr>
        <p:spPr/>
        <p:txBody>
          <a:bodyPr/>
          <a:lstStyle/>
          <a:p>
            <a:r>
              <a:rPr lang="en-US" dirty="0"/>
              <a:t>Interest Group research</a:t>
            </a:r>
          </a:p>
        </p:txBody>
      </p:sp>
      <p:sp>
        <p:nvSpPr>
          <p:cNvPr id="3" name="Subtitle 2">
            <a:extLst>
              <a:ext uri="{FF2B5EF4-FFF2-40B4-BE49-F238E27FC236}">
                <a16:creationId xmlns:a16="http://schemas.microsoft.com/office/drawing/2014/main" id="{35B98DF4-F017-4B68-9919-B13107383F36}"/>
              </a:ext>
            </a:extLst>
          </p:cNvPr>
          <p:cNvSpPr>
            <a:spLocks noGrp="1"/>
          </p:cNvSpPr>
          <p:nvPr>
            <p:ph type="subTitle" idx="1"/>
          </p:nvPr>
        </p:nvSpPr>
        <p:spPr/>
        <p:txBody>
          <a:bodyPr/>
          <a:lstStyle/>
          <a:p>
            <a:r>
              <a:rPr lang="en-US" dirty="0"/>
              <a:t>By Timothy Bryant</a:t>
            </a:r>
          </a:p>
        </p:txBody>
      </p:sp>
    </p:spTree>
    <p:extLst>
      <p:ext uri="{BB962C8B-B14F-4D97-AF65-F5344CB8AC3E}">
        <p14:creationId xmlns:p14="http://schemas.microsoft.com/office/powerpoint/2010/main" val="307454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8439-59F8-45BA-B30A-AA122B893674}"/>
              </a:ext>
            </a:extLst>
          </p:cNvPr>
          <p:cNvSpPr>
            <a:spLocks noGrp="1"/>
          </p:cNvSpPr>
          <p:nvPr>
            <p:ph type="title"/>
          </p:nvPr>
        </p:nvSpPr>
        <p:spPr>
          <a:xfrm>
            <a:off x="1371600" y="685800"/>
            <a:ext cx="3282695" cy="1485900"/>
          </a:xfrm>
        </p:spPr>
        <p:txBody>
          <a:bodyPr>
            <a:normAutofit/>
          </a:bodyPr>
          <a:lstStyle/>
          <a:p>
            <a:r>
              <a:rPr lang="en-US" dirty="0"/>
              <a:t>Right to Life Funding</a:t>
            </a:r>
          </a:p>
        </p:txBody>
      </p:sp>
      <p:sp>
        <p:nvSpPr>
          <p:cNvPr id="9" name="Content Placeholder 8">
            <a:extLst>
              <a:ext uri="{FF2B5EF4-FFF2-40B4-BE49-F238E27FC236}">
                <a16:creationId xmlns:a16="http://schemas.microsoft.com/office/drawing/2014/main" id="{A14FE06F-D28F-449F-82D1-04E7AE37CC8C}"/>
              </a:ext>
            </a:extLst>
          </p:cNvPr>
          <p:cNvSpPr>
            <a:spLocks noGrp="1"/>
          </p:cNvSpPr>
          <p:nvPr>
            <p:ph idx="1"/>
          </p:nvPr>
        </p:nvSpPr>
        <p:spPr>
          <a:xfrm>
            <a:off x="1371600" y="2286000"/>
            <a:ext cx="3282694" cy="3581400"/>
          </a:xfrm>
        </p:spPr>
        <p:txBody>
          <a:bodyPr>
            <a:normAutofit/>
          </a:bodyPr>
          <a:lstStyle/>
          <a:p>
            <a:r>
              <a:rPr lang="en-US" dirty="0"/>
              <a:t>41% of funding from individuals, 9% from PACs, and 49% from Soft money</a:t>
            </a:r>
          </a:p>
          <a:p>
            <a:r>
              <a:rPr lang="en-US" dirty="0"/>
              <a:t>$24,858 of funding goes to the Republican party and republican candidates and $79,815 goes to conservative groups</a:t>
            </a:r>
          </a:p>
          <a:p>
            <a:endParaRPr lang="en-US" dirty="0"/>
          </a:p>
        </p:txBody>
      </p:sp>
      <p:pic>
        <p:nvPicPr>
          <p:cNvPr id="5" name="Content Placeholder 4" descr="Chart&#10;&#10;Description automatically generated">
            <a:extLst>
              <a:ext uri="{FF2B5EF4-FFF2-40B4-BE49-F238E27FC236}">
                <a16:creationId xmlns:a16="http://schemas.microsoft.com/office/drawing/2014/main" id="{69E6B526-099E-4FB8-809F-64E4BDD3C532}"/>
              </a:ext>
            </a:extLst>
          </p:cNvPr>
          <p:cNvPicPr>
            <a:picLocks noChangeAspect="1"/>
          </p:cNvPicPr>
          <p:nvPr/>
        </p:nvPicPr>
        <p:blipFill>
          <a:blip r:embed="rId2"/>
          <a:stretch>
            <a:fillRect/>
          </a:stretch>
        </p:blipFill>
        <p:spPr>
          <a:xfrm>
            <a:off x="5031467" y="1238456"/>
            <a:ext cx="6517065" cy="4061047"/>
          </a:xfrm>
          <a:prstGeom prst="rect">
            <a:avLst/>
          </a:prstGeom>
        </p:spPr>
      </p:pic>
    </p:spTree>
    <p:extLst>
      <p:ext uri="{BB962C8B-B14F-4D97-AF65-F5344CB8AC3E}">
        <p14:creationId xmlns:p14="http://schemas.microsoft.com/office/powerpoint/2010/main" val="166444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0751-C1EC-40CA-B8C6-240F3A798B00}"/>
              </a:ext>
            </a:extLst>
          </p:cNvPr>
          <p:cNvSpPr>
            <a:spLocks noGrp="1"/>
          </p:cNvSpPr>
          <p:nvPr>
            <p:ph type="title"/>
          </p:nvPr>
        </p:nvSpPr>
        <p:spPr/>
        <p:txBody>
          <a:bodyPr/>
          <a:lstStyle/>
          <a:p>
            <a:r>
              <a:rPr lang="en-US" dirty="0"/>
              <a:t>NARAL Legislation</a:t>
            </a:r>
          </a:p>
        </p:txBody>
      </p:sp>
      <p:sp>
        <p:nvSpPr>
          <p:cNvPr id="3" name="Content Placeholder 2">
            <a:extLst>
              <a:ext uri="{FF2B5EF4-FFF2-40B4-BE49-F238E27FC236}">
                <a16:creationId xmlns:a16="http://schemas.microsoft.com/office/drawing/2014/main" id="{0C809A89-580C-4E6B-A7F9-415E990892BE}"/>
              </a:ext>
            </a:extLst>
          </p:cNvPr>
          <p:cNvSpPr>
            <a:spLocks noGrp="1"/>
          </p:cNvSpPr>
          <p:nvPr>
            <p:ph idx="1"/>
          </p:nvPr>
        </p:nvSpPr>
        <p:spPr/>
        <p:txBody>
          <a:bodyPr/>
          <a:lstStyle/>
          <a:p>
            <a:r>
              <a:rPr lang="en-US" dirty="0"/>
              <a:t>The Trust Nevada Women Act gets rid of the requirement for doctors to tell pregnant patients about the “emotional implications” of abortion and removes the criminal penalties for inducing abortion without the advice of doctor passed in 2019.</a:t>
            </a:r>
          </a:p>
        </p:txBody>
      </p:sp>
    </p:spTree>
    <p:extLst>
      <p:ext uri="{BB962C8B-B14F-4D97-AF65-F5344CB8AC3E}">
        <p14:creationId xmlns:p14="http://schemas.microsoft.com/office/powerpoint/2010/main" val="25415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E8AD-7554-4029-A52A-E284120BF899}"/>
              </a:ext>
            </a:extLst>
          </p:cNvPr>
          <p:cNvSpPr>
            <a:spLocks noGrp="1"/>
          </p:cNvSpPr>
          <p:nvPr>
            <p:ph type="title"/>
          </p:nvPr>
        </p:nvSpPr>
        <p:spPr/>
        <p:txBody>
          <a:bodyPr/>
          <a:lstStyle/>
          <a:p>
            <a:r>
              <a:rPr lang="en-US" dirty="0"/>
              <a:t>Right to Life Legislation</a:t>
            </a:r>
          </a:p>
        </p:txBody>
      </p:sp>
      <p:sp>
        <p:nvSpPr>
          <p:cNvPr id="3" name="Content Placeholder 2">
            <a:extLst>
              <a:ext uri="{FF2B5EF4-FFF2-40B4-BE49-F238E27FC236}">
                <a16:creationId xmlns:a16="http://schemas.microsoft.com/office/drawing/2014/main" id="{DB9CE600-5088-43FA-8FA9-08686DD99ED0}"/>
              </a:ext>
            </a:extLst>
          </p:cNvPr>
          <p:cNvSpPr>
            <a:spLocks noGrp="1"/>
          </p:cNvSpPr>
          <p:nvPr>
            <p:ph idx="1"/>
          </p:nvPr>
        </p:nvSpPr>
        <p:spPr/>
        <p:txBody>
          <a:bodyPr/>
          <a:lstStyle/>
          <a:p>
            <a:r>
              <a:rPr lang="en-US" dirty="0"/>
              <a:t>Pain-Capable Unborn Child Protection Act makes it illegal to perform an abortion after the fetus is 20 weeks old passed in 2017.</a:t>
            </a:r>
          </a:p>
        </p:txBody>
      </p:sp>
    </p:spTree>
    <p:extLst>
      <p:ext uri="{BB962C8B-B14F-4D97-AF65-F5344CB8AC3E}">
        <p14:creationId xmlns:p14="http://schemas.microsoft.com/office/powerpoint/2010/main" val="99022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2E26-240E-47A5-A85D-ECE8BA5FA21D}"/>
              </a:ext>
            </a:extLst>
          </p:cNvPr>
          <p:cNvSpPr>
            <a:spLocks noGrp="1"/>
          </p:cNvSpPr>
          <p:nvPr>
            <p:ph type="title"/>
          </p:nvPr>
        </p:nvSpPr>
        <p:spPr/>
        <p:txBody>
          <a:bodyPr/>
          <a:lstStyle/>
          <a:p>
            <a:r>
              <a:rPr lang="en-US" dirty="0"/>
              <a:t>Works Cited Links</a:t>
            </a:r>
          </a:p>
        </p:txBody>
      </p:sp>
      <p:sp>
        <p:nvSpPr>
          <p:cNvPr id="3" name="Content Placeholder 2">
            <a:extLst>
              <a:ext uri="{FF2B5EF4-FFF2-40B4-BE49-F238E27FC236}">
                <a16:creationId xmlns:a16="http://schemas.microsoft.com/office/drawing/2014/main" id="{C39D9D32-E953-44E8-A0EF-26CCFEB5DBCD}"/>
              </a:ext>
            </a:extLst>
          </p:cNvPr>
          <p:cNvSpPr>
            <a:spLocks noGrp="1"/>
          </p:cNvSpPr>
          <p:nvPr>
            <p:ph idx="1"/>
          </p:nvPr>
        </p:nvSpPr>
        <p:spPr/>
        <p:txBody>
          <a:bodyPr/>
          <a:lstStyle/>
          <a:p>
            <a:r>
              <a:rPr lang="en-US" dirty="0">
                <a:hlinkClick r:id="rId2"/>
              </a:rPr>
              <a:t>https://www.congress.gov/bill/115th-congress/house-bill/36</a:t>
            </a:r>
            <a:endParaRPr lang="en-US" dirty="0"/>
          </a:p>
          <a:p>
            <a:r>
              <a:rPr lang="en-US" dirty="0">
                <a:hlinkClick r:id="rId3"/>
              </a:rPr>
              <a:t>https://www.vox.com/2019/5/22/18635687/trust-nevada-women-act-abortion-laws-2019</a:t>
            </a:r>
            <a:endParaRPr lang="en-US" dirty="0"/>
          </a:p>
          <a:p>
            <a:r>
              <a:rPr lang="en-US" dirty="0">
                <a:hlinkClick r:id="rId4"/>
              </a:rPr>
              <a:t>https://www.nrlc.org/</a:t>
            </a:r>
            <a:endParaRPr lang="en-US" dirty="0"/>
          </a:p>
          <a:p>
            <a:r>
              <a:rPr lang="en-US" dirty="0">
                <a:hlinkClick r:id="rId5"/>
              </a:rPr>
              <a:t>https://www.opensecrets.org/industries/</a:t>
            </a:r>
            <a:endParaRPr lang="en-US" dirty="0"/>
          </a:p>
          <a:p>
            <a:r>
              <a:rPr lang="en-US" dirty="0">
                <a:hlinkClick r:id="rId6"/>
              </a:rPr>
              <a:t>https://justfacts.votesmart.org/interest-groups</a:t>
            </a:r>
            <a:endParaRPr lang="en-US" dirty="0"/>
          </a:p>
          <a:p>
            <a:r>
              <a:rPr lang="en-US" dirty="0"/>
              <a:t>https://www.prochoiceamerica.org/</a:t>
            </a:r>
          </a:p>
        </p:txBody>
      </p:sp>
    </p:spTree>
    <p:extLst>
      <p:ext uri="{BB962C8B-B14F-4D97-AF65-F5344CB8AC3E}">
        <p14:creationId xmlns:p14="http://schemas.microsoft.com/office/powerpoint/2010/main" val="396558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9ED6-DD95-4335-8048-79428FC39576}"/>
              </a:ext>
            </a:extLst>
          </p:cNvPr>
          <p:cNvSpPr>
            <a:spLocks noGrp="1"/>
          </p:cNvSpPr>
          <p:nvPr>
            <p:ph type="title"/>
          </p:nvPr>
        </p:nvSpPr>
        <p:spPr/>
        <p:txBody>
          <a:bodyPr/>
          <a:lstStyle/>
          <a:p>
            <a:r>
              <a:rPr lang="en-US" dirty="0"/>
              <a:t>NARAL Pro-Choice America</a:t>
            </a:r>
          </a:p>
        </p:txBody>
      </p:sp>
      <p:sp>
        <p:nvSpPr>
          <p:cNvPr id="3" name="Content Placeholder 2">
            <a:extLst>
              <a:ext uri="{FF2B5EF4-FFF2-40B4-BE49-F238E27FC236}">
                <a16:creationId xmlns:a16="http://schemas.microsoft.com/office/drawing/2014/main" id="{ECD86B5F-4E4B-4B88-8BBB-5432BFC0F661}"/>
              </a:ext>
            </a:extLst>
          </p:cNvPr>
          <p:cNvSpPr>
            <a:spLocks noGrp="1"/>
          </p:cNvSpPr>
          <p:nvPr>
            <p:ph idx="1"/>
          </p:nvPr>
        </p:nvSpPr>
        <p:spPr/>
        <p:txBody>
          <a:bodyPr/>
          <a:lstStyle/>
          <a:p>
            <a:r>
              <a:rPr lang="en-US" dirty="0"/>
              <a:t>Founding date: 1969</a:t>
            </a:r>
          </a:p>
          <a:p>
            <a:r>
              <a:rPr lang="en-US" dirty="0"/>
              <a:t>Founders: Bernard Nathanson and Betty Friedan</a:t>
            </a:r>
          </a:p>
          <a:p>
            <a:r>
              <a:rPr lang="en-US" dirty="0"/>
              <a:t>2.5 million members</a:t>
            </a:r>
          </a:p>
          <a:p>
            <a:endParaRPr lang="en-US" dirty="0"/>
          </a:p>
        </p:txBody>
      </p:sp>
      <p:pic>
        <p:nvPicPr>
          <p:cNvPr id="5" name="Picture 4" descr="Text&#10;&#10;Description automatically generated">
            <a:extLst>
              <a:ext uri="{FF2B5EF4-FFF2-40B4-BE49-F238E27FC236}">
                <a16:creationId xmlns:a16="http://schemas.microsoft.com/office/drawing/2014/main" id="{2BE59FE6-4457-47F8-A3AF-9D03E72C84BF}"/>
              </a:ext>
            </a:extLst>
          </p:cNvPr>
          <p:cNvPicPr>
            <a:picLocks noChangeAspect="1"/>
          </p:cNvPicPr>
          <p:nvPr/>
        </p:nvPicPr>
        <p:blipFill>
          <a:blip r:embed="rId2"/>
          <a:stretch>
            <a:fillRect/>
          </a:stretch>
        </p:blipFill>
        <p:spPr>
          <a:xfrm>
            <a:off x="3764025" y="4043494"/>
            <a:ext cx="7809140" cy="2033631"/>
          </a:xfrm>
          <a:prstGeom prst="rect">
            <a:avLst/>
          </a:prstGeom>
        </p:spPr>
      </p:pic>
    </p:spTree>
    <p:extLst>
      <p:ext uri="{BB962C8B-B14F-4D97-AF65-F5344CB8AC3E}">
        <p14:creationId xmlns:p14="http://schemas.microsoft.com/office/powerpoint/2010/main" val="254861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850B-926D-42D3-ADE3-D34FA2BAA8E5}"/>
              </a:ext>
            </a:extLst>
          </p:cNvPr>
          <p:cNvSpPr>
            <a:spLocks noGrp="1"/>
          </p:cNvSpPr>
          <p:nvPr>
            <p:ph type="title"/>
          </p:nvPr>
        </p:nvSpPr>
        <p:spPr/>
        <p:txBody>
          <a:bodyPr/>
          <a:lstStyle/>
          <a:p>
            <a:r>
              <a:rPr lang="en-US" dirty="0"/>
              <a:t>National Right to Life Committee</a:t>
            </a:r>
          </a:p>
        </p:txBody>
      </p:sp>
      <p:sp>
        <p:nvSpPr>
          <p:cNvPr id="3" name="Content Placeholder 2">
            <a:extLst>
              <a:ext uri="{FF2B5EF4-FFF2-40B4-BE49-F238E27FC236}">
                <a16:creationId xmlns:a16="http://schemas.microsoft.com/office/drawing/2014/main" id="{457FC6FC-81CB-4CDB-9CE3-A5798741FD70}"/>
              </a:ext>
            </a:extLst>
          </p:cNvPr>
          <p:cNvSpPr>
            <a:spLocks noGrp="1"/>
          </p:cNvSpPr>
          <p:nvPr>
            <p:ph idx="1"/>
          </p:nvPr>
        </p:nvSpPr>
        <p:spPr/>
        <p:txBody>
          <a:bodyPr/>
          <a:lstStyle/>
          <a:p>
            <a:r>
              <a:rPr lang="en-US" dirty="0"/>
              <a:t>Founding date: 1968</a:t>
            </a:r>
          </a:p>
          <a:p>
            <a:r>
              <a:rPr lang="en-US" dirty="0"/>
              <a:t>Founder: John C. Willke</a:t>
            </a:r>
          </a:p>
          <a:p>
            <a:r>
              <a:rPr lang="en-US" dirty="0"/>
              <a:t>7 million members</a:t>
            </a:r>
          </a:p>
        </p:txBody>
      </p:sp>
      <p:pic>
        <p:nvPicPr>
          <p:cNvPr id="5" name="Picture 4" descr="Text, logo&#10;&#10;Description automatically generated">
            <a:extLst>
              <a:ext uri="{FF2B5EF4-FFF2-40B4-BE49-F238E27FC236}">
                <a16:creationId xmlns:a16="http://schemas.microsoft.com/office/drawing/2014/main" id="{7804A78A-71E5-46F6-92EC-9BC77B0F74EC}"/>
              </a:ext>
            </a:extLst>
          </p:cNvPr>
          <p:cNvPicPr>
            <a:picLocks noChangeAspect="1"/>
          </p:cNvPicPr>
          <p:nvPr/>
        </p:nvPicPr>
        <p:blipFill>
          <a:blip r:embed="rId2"/>
          <a:stretch>
            <a:fillRect/>
          </a:stretch>
        </p:blipFill>
        <p:spPr>
          <a:xfrm>
            <a:off x="4843403" y="4076700"/>
            <a:ext cx="9525000" cy="1714500"/>
          </a:xfrm>
          <a:prstGeom prst="rect">
            <a:avLst/>
          </a:prstGeom>
        </p:spPr>
      </p:pic>
    </p:spTree>
    <p:extLst>
      <p:ext uri="{BB962C8B-B14F-4D97-AF65-F5344CB8AC3E}">
        <p14:creationId xmlns:p14="http://schemas.microsoft.com/office/powerpoint/2010/main" val="103261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3B85-9B72-4646-95B6-825DF4945052}"/>
              </a:ext>
            </a:extLst>
          </p:cNvPr>
          <p:cNvSpPr>
            <a:spLocks noGrp="1"/>
          </p:cNvSpPr>
          <p:nvPr>
            <p:ph type="title"/>
          </p:nvPr>
        </p:nvSpPr>
        <p:spPr/>
        <p:txBody>
          <a:bodyPr/>
          <a:lstStyle/>
          <a:p>
            <a:r>
              <a:rPr lang="en-US" dirty="0"/>
              <a:t>NARAL Mission Statement</a:t>
            </a:r>
          </a:p>
        </p:txBody>
      </p:sp>
      <p:sp>
        <p:nvSpPr>
          <p:cNvPr id="3" name="Content Placeholder 2">
            <a:extLst>
              <a:ext uri="{FF2B5EF4-FFF2-40B4-BE49-F238E27FC236}">
                <a16:creationId xmlns:a16="http://schemas.microsoft.com/office/drawing/2014/main" id="{9A87813D-98B6-48FD-A0E6-5825F59DAB8F}"/>
              </a:ext>
            </a:extLst>
          </p:cNvPr>
          <p:cNvSpPr>
            <a:spLocks noGrp="1"/>
          </p:cNvSpPr>
          <p:nvPr>
            <p:ph idx="1"/>
          </p:nvPr>
        </p:nvSpPr>
        <p:spPr/>
        <p:txBody>
          <a:bodyPr/>
          <a:lstStyle/>
          <a:p>
            <a:r>
              <a:rPr lang="en-US" dirty="0"/>
              <a:t>Their mission is to protect the freedom of choice of abortion by fighting for access to abortion care, birth control, and protections from pregnancy discrimination.</a:t>
            </a:r>
          </a:p>
          <a:p>
            <a:r>
              <a:rPr lang="en-US" dirty="0"/>
              <a:t>Their strategy is to work with their state affiliates in order to advance their own political agenda.</a:t>
            </a:r>
          </a:p>
          <a:p>
            <a:r>
              <a:rPr lang="en-US" dirty="0"/>
              <a:t>They believe in the woman’s right to choose and are constantly fighting to protect that right.</a:t>
            </a:r>
          </a:p>
        </p:txBody>
      </p:sp>
      <p:pic>
        <p:nvPicPr>
          <p:cNvPr id="5" name="Picture 4" descr="Text&#10;&#10;Description automatically generated">
            <a:extLst>
              <a:ext uri="{FF2B5EF4-FFF2-40B4-BE49-F238E27FC236}">
                <a16:creationId xmlns:a16="http://schemas.microsoft.com/office/drawing/2014/main" id="{844BE89D-493F-45CB-997E-ED366A76E3E5}"/>
              </a:ext>
            </a:extLst>
          </p:cNvPr>
          <p:cNvPicPr>
            <a:picLocks noChangeAspect="1"/>
          </p:cNvPicPr>
          <p:nvPr/>
        </p:nvPicPr>
        <p:blipFill>
          <a:blip r:embed="rId2"/>
          <a:stretch>
            <a:fillRect/>
          </a:stretch>
        </p:blipFill>
        <p:spPr>
          <a:xfrm>
            <a:off x="334883" y="3876973"/>
            <a:ext cx="12192000" cy="3175001"/>
          </a:xfrm>
          <a:prstGeom prst="rect">
            <a:avLst/>
          </a:prstGeom>
        </p:spPr>
      </p:pic>
    </p:spTree>
    <p:extLst>
      <p:ext uri="{BB962C8B-B14F-4D97-AF65-F5344CB8AC3E}">
        <p14:creationId xmlns:p14="http://schemas.microsoft.com/office/powerpoint/2010/main" val="175054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197D-782D-4FE3-9876-4714767E842B}"/>
              </a:ext>
            </a:extLst>
          </p:cNvPr>
          <p:cNvSpPr>
            <a:spLocks noGrp="1"/>
          </p:cNvSpPr>
          <p:nvPr>
            <p:ph type="title"/>
          </p:nvPr>
        </p:nvSpPr>
        <p:spPr/>
        <p:txBody>
          <a:bodyPr/>
          <a:lstStyle/>
          <a:p>
            <a:r>
              <a:rPr lang="en-US" dirty="0"/>
              <a:t>Right to Life Mission Statement</a:t>
            </a:r>
          </a:p>
        </p:txBody>
      </p:sp>
      <p:sp>
        <p:nvSpPr>
          <p:cNvPr id="3" name="Content Placeholder 2">
            <a:extLst>
              <a:ext uri="{FF2B5EF4-FFF2-40B4-BE49-F238E27FC236}">
                <a16:creationId xmlns:a16="http://schemas.microsoft.com/office/drawing/2014/main" id="{4BF81CB8-D62B-43D4-B262-06EE30C8DF8C}"/>
              </a:ext>
            </a:extLst>
          </p:cNvPr>
          <p:cNvSpPr>
            <a:spLocks noGrp="1"/>
          </p:cNvSpPr>
          <p:nvPr>
            <p:ph idx="1"/>
          </p:nvPr>
        </p:nvSpPr>
        <p:spPr/>
        <p:txBody>
          <a:bodyPr/>
          <a:lstStyle/>
          <a:p>
            <a:r>
              <a:rPr lang="en-US" dirty="0"/>
              <a:t>Their mission is to protect the right to life of everyone from the conception to natural death.</a:t>
            </a:r>
          </a:p>
          <a:p>
            <a:r>
              <a:rPr lang="en-US" dirty="0"/>
              <a:t>Their strategy is to sponsor laws that protect the right to life and support the election of public officials that defend the right to life.</a:t>
            </a:r>
          </a:p>
          <a:p>
            <a:r>
              <a:rPr lang="en-US" dirty="0"/>
              <a:t>They believe in the right to life for born and unborn children, people with disabilities, and others that can’t defend themselves.</a:t>
            </a:r>
          </a:p>
        </p:txBody>
      </p:sp>
      <p:pic>
        <p:nvPicPr>
          <p:cNvPr id="5" name="Picture 4" descr="Text, logo&#10;&#10;Description automatically generated">
            <a:extLst>
              <a:ext uri="{FF2B5EF4-FFF2-40B4-BE49-F238E27FC236}">
                <a16:creationId xmlns:a16="http://schemas.microsoft.com/office/drawing/2014/main" id="{1BA77253-E5F3-4D8F-9176-22CEB1B9DD11}"/>
              </a:ext>
            </a:extLst>
          </p:cNvPr>
          <p:cNvPicPr>
            <a:picLocks noChangeAspect="1"/>
          </p:cNvPicPr>
          <p:nvPr/>
        </p:nvPicPr>
        <p:blipFill>
          <a:blip r:embed="rId2"/>
          <a:stretch>
            <a:fillRect/>
          </a:stretch>
        </p:blipFill>
        <p:spPr>
          <a:xfrm>
            <a:off x="2829791" y="4548332"/>
            <a:ext cx="9525000" cy="1714500"/>
          </a:xfrm>
          <a:prstGeom prst="rect">
            <a:avLst/>
          </a:prstGeom>
        </p:spPr>
      </p:pic>
    </p:spTree>
    <p:extLst>
      <p:ext uri="{BB962C8B-B14F-4D97-AF65-F5344CB8AC3E}">
        <p14:creationId xmlns:p14="http://schemas.microsoft.com/office/powerpoint/2010/main" val="234153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0B43-37A3-4B09-BF5E-FDAAFD552C59}"/>
              </a:ext>
            </a:extLst>
          </p:cNvPr>
          <p:cNvSpPr>
            <a:spLocks noGrp="1"/>
          </p:cNvSpPr>
          <p:nvPr>
            <p:ph type="title"/>
          </p:nvPr>
        </p:nvSpPr>
        <p:spPr>
          <a:xfrm>
            <a:off x="1023562" y="685800"/>
            <a:ext cx="10493524" cy="1485900"/>
          </a:xfrm>
        </p:spPr>
        <p:txBody>
          <a:bodyPr>
            <a:normAutofit/>
          </a:bodyPr>
          <a:lstStyle/>
          <a:p>
            <a:r>
              <a:rPr lang="en-US" dirty="0"/>
              <a:t>NARAL Website</a:t>
            </a:r>
          </a:p>
        </p:txBody>
      </p:sp>
      <p:sp>
        <p:nvSpPr>
          <p:cNvPr id="12" name="Rectangle 11">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1A6721E8-8281-43A5-9E52-87319600CA1E}"/>
              </a:ext>
            </a:extLst>
          </p:cNvPr>
          <p:cNvSpPr>
            <a:spLocks noGrp="1"/>
          </p:cNvSpPr>
          <p:nvPr>
            <p:ph idx="1"/>
          </p:nvPr>
        </p:nvSpPr>
        <p:spPr>
          <a:xfrm>
            <a:off x="1023563" y="1638300"/>
            <a:ext cx="5072437" cy="3581400"/>
          </a:xfrm>
        </p:spPr>
        <p:txBody>
          <a:bodyPr>
            <a:normAutofit/>
          </a:bodyPr>
          <a:lstStyle/>
          <a:p>
            <a:r>
              <a:rPr lang="en-US" sz="1800" dirty="0"/>
              <a:t>The website has a video that takes up most of the page that informs people about their mission</a:t>
            </a:r>
          </a:p>
          <a:p>
            <a:r>
              <a:rPr lang="en-US" sz="1800" dirty="0"/>
              <a:t>They have their socials linked on their homepage: Facebook and Twitter</a:t>
            </a:r>
          </a:p>
          <a:p>
            <a:r>
              <a:rPr lang="en-US" sz="1800" dirty="0"/>
              <a:t>They have donation, take action, and store links</a:t>
            </a:r>
          </a:p>
          <a:p>
            <a:r>
              <a:rPr lang="en-US" sz="1800" dirty="0"/>
              <a:t>They tabs that tell people about their organization and their mission.</a:t>
            </a:r>
          </a:p>
        </p:txBody>
      </p:sp>
      <p:pic>
        <p:nvPicPr>
          <p:cNvPr id="5" name="Content Placeholder 4" descr="Graphical user interface, website&#10;&#10;Description automatically generated">
            <a:extLst>
              <a:ext uri="{FF2B5EF4-FFF2-40B4-BE49-F238E27FC236}">
                <a16:creationId xmlns:a16="http://schemas.microsoft.com/office/drawing/2014/main" id="{2F147218-0600-42E4-BEF0-6313DC6F68D7}"/>
              </a:ext>
            </a:extLst>
          </p:cNvPr>
          <p:cNvPicPr>
            <a:picLocks noChangeAspect="1"/>
          </p:cNvPicPr>
          <p:nvPr/>
        </p:nvPicPr>
        <p:blipFill>
          <a:blip r:embed="rId2"/>
          <a:stretch>
            <a:fillRect/>
          </a:stretch>
        </p:blipFill>
        <p:spPr>
          <a:xfrm>
            <a:off x="1484851" y="4686301"/>
            <a:ext cx="3545746" cy="1790602"/>
          </a:xfrm>
          <a:prstGeom prst="rect">
            <a:avLst/>
          </a:prstGeom>
        </p:spPr>
      </p:pic>
      <p:sp>
        <p:nvSpPr>
          <p:cNvPr id="8" name="Title 1">
            <a:extLst>
              <a:ext uri="{FF2B5EF4-FFF2-40B4-BE49-F238E27FC236}">
                <a16:creationId xmlns:a16="http://schemas.microsoft.com/office/drawing/2014/main" id="{0A5929EC-D6FC-4034-870E-B566570F8E76}"/>
              </a:ext>
            </a:extLst>
          </p:cNvPr>
          <p:cNvSpPr txBox="1">
            <a:spLocks/>
          </p:cNvSpPr>
          <p:nvPr/>
        </p:nvSpPr>
        <p:spPr>
          <a:xfrm>
            <a:off x="6270324" y="685800"/>
            <a:ext cx="10493524"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Right to Life Website</a:t>
            </a:r>
          </a:p>
        </p:txBody>
      </p:sp>
      <p:sp>
        <p:nvSpPr>
          <p:cNvPr id="10" name="Content Placeholder 8">
            <a:extLst>
              <a:ext uri="{FF2B5EF4-FFF2-40B4-BE49-F238E27FC236}">
                <a16:creationId xmlns:a16="http://schemas.microsoft.com/office/drawing/2014/main" id="{67EB01D7-BB8B-4701-AD34-E8C2A3832B96}"/>
              </a:ext>
            </a:extLst>
          </p:cNvPr>
          <p:cNvSpPr txBox="1">
            <a:spLocks/>
          </p:cNvSpPr>
          <p:nvPr/>
        </p:nvSpPr>
        <p:spPr>
          <a:xfrm>
            <a:off x="6270325" y="1638300"/>
            <a:ext cx="5072437"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They have YouTube video on homepage</a:t>
            </a:r>
          </a:p>
          <a:p>
            <a:r>
              <a:rPr lang="en-US" sz="1800" dirty="0"/>
              <a:t>They have socials linked: Facebook, Twitter, and YouTube</a:t>
            </a:r>
          </a:p>
          <a:p>
            <a:r>
              <a:rPr lang="en-US" sz="1800" dirty="0"/>
              <a:t>They have donation, take action, and register to vote links</a:t>
            </a:r>
          </a:p>
          <a:p>
            <a:r>
              <a:rPr lang="en-US" sz="1800" dirty="0"/>
              <a:t>They help links for pregnant women</a:t>
            </a:r>
          </a:p>
          <a:p>
            <a:r>
              <a:rPr lang="en-US" sz="1800" dirty="0"/>
              <a:t>They have tabs that link to information about their organization and their mission</a:t>
            </a:r>
          </a:p>
        </p:txBody>
      </p:sp>
      <p:pic>
        <p:nvPicPr>
          <p:cNvPr id="11" name="Content Placeholder 4" descr="Graphical user interface, text&#10;&#10;Description automatically generated">
            <a:extLst>
              <a:ext uri="{FF2B5EF4-FFF2-40B4-BE49-F238E27FC236}">
                <a16:creationId xmlns:a16="http://schemas.microsoft.com/office/drawing/2014/main" id="{2ED0700E-2D04-408A-97C7-8970FA3C391E}"/>
              </a:ext>
            </a:extLst>
          </p:cNvPr>
          <p:cNvPicPr>
            <a:picLocks noChangeAspect="1"/>
          </p:cNvPicPr>
          <p:nvPr/>
        </p:nvPicPr>
        <p:blipFill>
          <a:blip r:embed="rId3"/>
          <a:stretch>
            <a:fillRect/>
          </a:stretch>
        </p:blipFill>
        <p:spPr>
          <a:xfrm>
            <a:off x="7161405" y="4686299"/>
            <a:ext cx="3545748" cy="1790603"/>
          </a:xfrm>
          <a:prstGeom prst="rect">
            <a:avLst/>
          </a:prstGeom>
        </p:spPr>
      </p:pic>
    </p:spTree>
    <p:extLst>
      <p:ext uri="{BB962C8B-B14F-4D97-AF65-F5344CB8AC3E}">
        <p14:creationId xmlns:p14="http://schemas.microsoft.com/office/powerpoint/2010/main" val="125658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7E9D-ED2C-419E-8F9A-63F60FD7CEEA}"/>
              </a:ext>
            </a:extLst>
          </p:cNvPr>
          <p:cNvSpPr>
            <a:spLocks noGrp="1"/>
          </p:cNvSpPr>
          <p:nvPr>
            <p:ph type="title"/>
          </p:nvPr>
        </p:nvSpPr>
        <p:spPr>
          <a:xfrm>
            <a:off x="1390650" y="685800"/>
            <a:ext cx="9886950" cy="1485900"/>
          </a:xfrm>
        </p:spPr>
        <p:txBody>
          <a:bodyPr>
            <a:normAutofit/>
          </a:bodyPr>
          <a:lstStyle/>
          <a:p>
            <a:r>
              <a:rPr lang="en-US" dirty="0"/>
              <a:t>Website Comparison</a:t>
            </a:r>
          </a:p>
        </p:txBody>
      </p:sp>
      <p:sp>
        <p:nvSpPr>
          <p:cNvPr id="16" name="Content Placeholder 15">
            <a:extLst>
              <a:ext uri="{FF2B5EF4-FFF2-40B4-BE49-F238E27FC236}">
                <a16:creationId xmlns:a16="http://schemas.microsoft.com/office/drawing/2014/main" id="{9DC427FD-3D10-4592-A233-B7F92B1125FE}"/>
              </a:ext>
            </a:extLst>
          </p:cNvPr>
          <p:cNvSpPr>
            <a:spLocks noGrp="1"/>
          </p:cNvSpPr>
          <p:nvPr>
            <p:ph idx="1"/>
          </p:nvPr>
        </p:nvSpPr>
        <p:spPr>
          <a:xfrm>
            <a:off x="1390649" y="2286000"/>
            <a:ext cx="6176776" cy="3581400"/>
          </a:xfrm>
        </p:spPr>
        <p:txBody>
          <a:bodyPr>
            <a:normAutofit/>
          </a:bodyPr>
          <a:lstStyle/>
          <a:p>
            <a:r>
              <a:rPr lang="en-US" dirty="0"/>
              <a:t>I don’t really think the differences of the quality of information differ too much to the point where one is superior.</a:t>
            </a:r>
          </a:p>
          <a:p>
            <a:r>
              <a:rPr lang="en-US" dirty="0"/>
              <a:t>The differences and similarities do matter because they are both fighting on the issue of abortion and basically competing against each other.</a:t>
            </a:r>
          </a:p>
        </p:txBody>
      </p:sp>
      <p:pic>
        <p:nvPicPr>
          <p:cNvPr id="7" name="Content Placeholder 6" descr="Graphical user interface, text&#10;&#10;Description automatically generated">
            <a:extLst>
              <a:ext uri="{FF2B5EF4-FFF2-40B4-BE49-F238E27FC236}">
                <a16:creationId xmlns:a16="http://schemas.microsoft.com/office/drawing/2014/main" id="{FA019586-FDB7-41E6-9E25-EA9AB9850A54}"/>
              </a:ext>
            </a:extLst>
          </p:cNvPr>
          <p:cNvPicPr>
            <a:picLocks noChangeAspect="1"/>
          </p:cNvPicPr>
          <p:nvPr/>
        </p:nvPicPr>
        <p:blipFill rotWithShape="1">
          <a:blip r:embed="rId2"/>
          <a:srcRect r="1885" b="4"/>
          <a:stretch/>
        </p:blipFill>
        <p:spPr>
          <a:xfrm>
            <a:off x="8061437" y="2401556"/>
            <a:ext cx="3211495" cy="1652907"/>
          </a:xfrm>
          <a:prstGeom prst="rect">
            <a:avLst/>
          </a:prstGeom>
        </p:spPr>
      </p:pic>
      <p:pic>
        <p:nvPicPr>
          <p:cNvPr id="5" name="Content Placeholder 4" descr="Graphical user interface, website&#10;&#10;Description automatically generated">
            <a:extLst>
              <a:ext uri="{FF2B5EF4-FFF2-40B4-BE49-F238E27FC236}">
                <a16:creationId xmlns:a16="http://schemas.microsoft.com/office/drawing/2014/main" id="{EBA673CD-A3DC-45F0-807C-5A23DBCDFC29}"/>
              </a:ext>
            </a:extLst>
          </p:cNvPr>
          <p:cNvPicPr>
            <a:picLocks noChangeAspect="1"/>
          </p:cNvPicPr>
          <p:nvPr/>
        </p:nvPicPr>
        <p:blipFill rotWithShape="1">
          <a:blip r:embed="rId3"/>
          <a:srcRect l="746" r="1140" b="4"/>
          <a:stretch/>
        </p:blipFill>
        <p:spPr>
          <a:xfrm>
            <a:off x="8061437" y="4215330"/>
            <a:ext cx="3211495" cy="1652907"/>
          </a:xfrm>
          <a:prstGeom prst="rect">
            <a:avLst/>
          </a:prstGeom>
        </p:spPr>
      </p:pic>
    </p:spTree>
    <p:extLst>
      <p:ext uri="{BB962C8B-B14F-4D97-AF65-F5344CB8AC3E}">
        <p14:creationId xmlns:p14="http://schemas.microsoft.com/office/powerpoint/2010/main" val="154212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3113-2D80-4264-8DF7-A29EB5C921A0}"/>
              </a:ext>
            </a:extLst>
          </p:cNvPr>
          <p:cNvSpPr>
            <a:spLocks noGrp="1"/>
          </p:cNvSpPr>
          <p:nvPr>
            <p:ph type="title"/>
          </p:nvPr>
        </p:nvSpPr>
        <p:spPr/>
        <p:txBody>
          <a:bodyPr/>
          <a:lstStyle/>
          <a:p>
            <a:r>
              <a:rPr lang="en-US" dirty="0"/>
              <a:t>Equality Interest</a:t>
            </a:r>
          </a:p>
        </p:txBody>
      </p:sp>
      <p:sp>
        <p:nvSpPr>
          <p:cNvPr id="3" name="Content Placeholder 2">
            <a:extLst>
              <a:ext uri="{FF2B5EF4-FFF2-40B4-BE49-F238E27FC236}">
                <a16:creationId xmlns:a16="http://schemas.microsoft.com/office/drawing/2014/main" id="{08DD6E27-9388-40B9-9E4B-1F1C94CAF789}"/>
              </a:ext>
            </a:extLst>
          </p:cNvPr>
          <p:cNvSpPr>
            <a:spLocks noGrp="1"/>
          </p:cNvSpPr>
          <p:nvPr>
            <p:ph idx="1"/>
          </p:nvPr>
        </p:nvSpPr>
        <p:spPr/>
        <p:txBody>
          <a:bodyPr/>
          <a:lstStyle/>
          <a:p>
            <a:r>
              <a:rPr lang="en-US" dirty="0"/>
              <a:t>I chosen to belong to equality interest that support equality for all people in America. I chose this because of views on racial discrimination and the fact that I am an African American in America. I don’t yet see equality for Americans as of now and I want to support groups that help protect equality interest.</a:t>
            </a:r>
          </a:p>
        </p:txBody>
      </p:sp>
    </p:spTree>
    <p:extLst>
      <p:ext uri="{BB962C8B-B14F-4D97-AF65-F5344CB8AC3E}">
        <p14:creationId xmlns:p14="http://schemas.microsoft.com/office/powerpoint/2010/main" val="398817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A7C2-50E9-4584-B579-448B27E16BC7}"/>
              </a:ext>
            </a:extLst>
          </p:cNvPr>
          <p:cNvSpPr>
            <a:spLocks noGrp="1"/>
          </p:cNvSpPr>
          <p:nvPr>
            <p:ph type="title"/>
          </p:nvPr>
        </p:nvSpPr>
        <p:spPr>
          <a:xfrm>
            <a:off x="1371600" y="685800"/>
            <a:ext cx="3282695" cy="1485900"/>
          </a:xfrm>
        </p:spPr>
        <p:txBody>
          <a:bodyPr>
            <a:normAutofit/>
          </a:bodyPr>
          <a:lstStyle/>
          <a:p>
            <a:r>
              <a:rPr lang="en-US" dirty="0"/>
              <a:t>NARAL Funding</a:t>
            </a:r>
          </a:p>
        </p:txBody>
      </p:sp>
      <p:sp>
        <p:nvSpPr>
          <p:cNvPr id="9" name="Content Placeholder 8">
            <a:extLst>
              <a:ext uri="{FF2B5EF4-FFF2-40B4-BE49-F238E27FC236}">
                <a16:creationId xmlns:a16="http://schemas.microsoft.com/office/drawing/2014/main" id="{3C1F17B5-9FD7-46D1-9CB7-D6BB5DAAD675}"/>
              </a:ext>
            </a:extLst>
          </p:cNvPr>
          <p:cNvSpPr>
            <a:spLocks noGrp="1"/>
          </p:cNvSpPr>
          <p:nvPr>
            <p:ph idx="1"/>
          </p:nvPr>
        </p:nvSpPr>
        <p:spPr>
          <a:xfrm>
            <a:off x="1371600" y="2286000"/>
            <a:ext cx="3282694" cy="3581400"/>
          </a:xfrm>
        </p:spPr>
        <p:txBody>
          <a:bodyPr>
            <a:normAutofit/>
          </a:bodyPr>
          <a:lstStyle/>
          <a:p>
            <a:r>
              <a:rPr lang="en-US" dirty="0"/>
              <a:t>45% of funding from individuals, 19% from PACs, and 36% from Soft money</a:t>
            </a:r>
          </a:p>
          <a:p>
            <a:r>
              <a:rPr lang="en-US" dirty="0"/>
              <a:t>100% of funding goes to the Democratic party and democratic candidates </a:t>
            </a:r>
          </a:p>
        </p:txBody>
      </p:sp>
      <p:pic>
        <p:nvPicPr>
          <p:cNvPr id="5" name="Content Placeholder 4">
            <a:extLst>
              <a:ext uri="{FF2B5EF4-FFF2-40B4-BE49-F238E27FC236}">
                <a16:creationId xmlns:a16="http://schemas.microsoft.com/office/drawing/2014/main" id="{3D406CCD-5DC9-4FDA-A7F4-BB1FF5815B0C}"/>
              </a:ext>
            </a:extLst>
          </p:cNvPr>
          <p:cNvPicPr>
            <a:picLocks noChangeAspect="1"/>
          </p:cNvPicPr>
          <p:nvPr/>
        </p:nvPicPr>
        <p:blipFill>
          <a:blip r:embed="rId2"/>
          <a:stretch>
            <a:fillRect/>
          </a:stretch>
        </p:blipFill>
        <p:spPr>
          <a:xfrm>
            <a:off x="6420490" y="645106"/>
            <a:ext cx="3739019" cy="5247747"/>
          </a:xfrm>
          <a:prstGeom prst="rect">
            <a:avLst/>
          </a:prstGeom>
        </p:spPr>
      </p:pic>
    </p:spTree>
    <p:extLst>
      <p:ext uri="{BB962C8B-B14F-4D97-AF65-F5344CB8AC3E}">
        <p14:creationId xmlns:p14="http://schemas.microsoft.com/office/powerpoint/2010/main" val="19413349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53</TotalTime>
  <Words>601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Franklin Gothic Book</vt:lpstr>
      <vt:lpstr>Crop</vt:lpstr>
      <vt:lpstr>Interest Group research</vt:lpstr>
      <vt:lpstr>NARAL Pro-Choice America</vt:lpstr>
      <vt:lpstr>National Right to Life Committee</vt:lpstr>
      <vt:lpstr>NARAL Mission Statement</vt:lpstr>
      <vt:lpstr>Right to Life Mission Statement</vt:lpstr>
      <vt:lpstr>NARAL Website</vt:lpstr>
      <vt:lpstr>Website Comparison</vt:lpstr>
      <vt:lpstr>Equality Interest</vt:lpstr>
      <vt:lpstr>NARAL Funding</vt:lpstr>
      <vt:lpstr>Right to Life Funding</vt:lpstr>
      <vt:lpstr>NARAL Legislation</vt:lpstr>
      <vt:lpstr>Right to Life Legislation</vt:lpstr>
      <vt:lpstr>Works Cited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Interest Group research</dc:title>
  <dc:creator>Tim Bryant</dc:creator>
  <cp:lastModifiedBy>Tim Bryant</cp:lastModifiedBy>
  <cp:revision>6</cp:revision>
  <dcterms:created xsi:type="dcterms:W3CDTF">2020-11-09T21:36:53Z</dcterms:created>
  <dcterms:modified xsi:type="dcterms:W3CDTF">2020-11-09T22:30:19Z</dcterms:modified>
</cp:coreProperties>
</file>