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7" r:id="rId3"/>
    <p:sldId id="267" r:id="rId4"/>
    <p:sldId id="280" r:id="rId5"/>
    <p:sldId id="283" r:id="rId6"/>
    <p:sldId id="282" r:id="rId7"/>
    <p:sldId id="284" r:id="rId8"/>
    <p:sldId id="285" r:id="rId9"/>
    <p:sldId id="286" r:id="rId10"/>
    <p:sldId id="287" r:id="rId11"/>
    <p:sldId id="281" r:id="rId12"/>
    <p:sldId id="28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pt-BR" smtClean="0"/>
              <a:pPr/>
              <a:t>17/06/2016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pt-BR" smtClean="0"/>
              <a:pPr/>
              <a:t>17/06/2016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modelo de programação que possibilita que um montante de dados seja processado a partir de um algoritmo paralelo e distribuído, fazendo com que seja possível organizar o processamento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 é uma base de dados distribuída, muito utilizada nos dias atuais, criada para armazenar enormes tabelas (milhões de colunas x bilhões de linhas). Quando o assunto é armazenamento o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baseado em um modelo orientado a colunas;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39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</a:rPr>
              <a:t>BIG DATA: ANÁLISE E MINERAÇÃO DE </a:t>
            </a:r>
            <a:r>
              <a:rPr lang="pt-BR" sz="3600" dirty="0" smtClean="0">
                <a:effectLst/>
              </a:rPr>
              <a:t>DADOS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Letícia </a:t>
            </a:r>
            <a:r>
              <a:rPr lang="pt-BR" dirty="0" smtClean="0"/>
              <a:t>DE  OLIVEIRA </a:t>
            </a:r>
            <a:r>
              <a:rPr lang="pt-BR" dirty="0" smtClean="0"/>
              <a:t>Marques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0" y="1610151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95400" y="4154607"/>
            <a:ext cx="269849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lvl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pt-BR" sz="2800" dirty="0"/>
              <a:t>Desafios:</a:t>
            </a:r>
          </a:p>
          <a:p>
            <a:pPr marL="691200" lvl="4" indent="-2286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000" dirty="0" smtClean="0"/>
              <a:t>Armazenamento</a:t>
            </a:r>
          </a:p>
          <a:p>
            <a:pPr marL="691200" lvl="4" indent="-2286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000" dirty="0" smtClean="0"/>
              <a:t>Processamento</a:t>
            </a:r>
          </a:p>
          <a:p>
            <a:pPr marL="691200" lvl="4" indent="-2286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000" dirty="0" smtClean="0"/>
              <a:t>Análise</a:t>
            </a:r>
          </a:p>
          <a:p>
            <a:pPr marL="691200" lvl="4" indent="-2286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000" dirty="0" smtClean="0"/>
              <a:t>Entre outros</a:t>
            </a:r>
            <a:endParaRPr lang="pt-BR" sz="2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2839303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Recomendações de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6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8076" y="1787857"/>
            <a:ext cx="10141424" cy="4114800"/>
          </a:xfrm>
        </p:spPr>
        <p:txBody>
          <a:bodyPr/>
          <a:lstStyle/>
          <a:p>
            <a:pPr marL="45720" indent="0" algn="just">
              <a:spcBef>
                <a:spcPct val="0"/>
              </a:spcBef>
              <a:buNone/>
            </a:pPr>
            <a:r>
              <a:rPr lang="pt-BR" sz="3000" b="1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“Um projeto Big Data requer uma transformação sincronizada entre pessoas, processos e tecnologias. Todas as três devem marchar em sincronia, caso contrário o projeto falhará.”  </a:t>
            </a:r>
          </a:p>
          <a:p>
            <a:pPr marL="45720" indent="0" algn="r">
              <a:spcBef>
                <a:spcPct val="0"/>
              </a:spcBef>
              <a:buNone/>
            </a:pPr>
            <a:r>
              <a:rPr lang="pt-BR" sz="1800" b="1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Fonte: Minelli, </a:t>
            </a:r>
            <a:r>
              <a:rPr lang="pt-BR" sz="1800" b="1" cap="all" dirty="0" err="1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Chamber</a:t>
            </a:r>
            <a:r>
              <a:rPr lang="pt-BR" sz="1800" b="1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pt-BR" sz="1800" b="1" cap="all" dirty="0" err="1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Dhira</a:t>
            </a:r>
            <a:r>
              <a:rPr lang="pt-BR" sz="1800" b="1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;  </a:t>
            </a:r>
            <a:r>
              <a:rPr lang="pt-BR" sz="1800" b="1" cap="all" dirty="0" err="1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Wiley</a:t>
            </a:r>
            <a:r>
              <a:rPr lang="pt-BR" sz="1800" b="1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18866" y="1269243"/>
            <a:ext cx="10699845" cy="3125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0984"/>
            <a:ext cx="9601200" cy="1143000"/>
          </a:xfrm>
        </p:spPr>
        <p:txBody>
          <a:bodyPr/>
          <a:lstStyle/>
          <a:p>
            <a:r>
              <a:rPr lang="pt-BR" dirty="0" smtClean="0"/>
              <a:t>Os dados e a sociedade no decorrer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95400" y="3528809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Surgimento </a:t>
            </a:r>
            <a:r>
              <a:rPr lang="pt-BR" smtClean="0"/>
              <a:t>do </a:t>
            </a:r>
            <a:r>
              <a:rPr lang="pt-BR" dirty="0" smtClean="0"/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 err="1" smtClean="0"/>
              <a:t>V’s</a:t>
            </a:r>
            <a:r>
              <a:rPr lang="pt-BR" dirty="0" smtClean="0"/>
              <a:t> </a:t>
            </a:r>
            <a:r>
              <a:rPr lang="pt-BR" dirty="0" smtClean="0"/>
              <a:t>de big data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80" y="1800711"/>
            <a:ext cx="7165201" cy="41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e mineração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97046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pt-BR" sz="2800" dirty="0" smtClean="0"/>
              <a:t>	Conjunto </a:t>
            </a:r>
            <a:r>
              <a:rPr lang="pt-BR" sz="2800" dirty="0"/>
              <a:t>de técnicas que visa descobrir/encontrar conhecimento em grandes bases de dados, onde estas técnicas se baseiam em modelos que possuam a capacidade de reunir, de maneira resumida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1295400" y="4693105"/>
            <a:ext cx="96012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pt-BR" sz="2800" dirty="0" err="1"/>
              <a:t>Magnetic</a:t>
            </a:r>
            <a:r>
              <a:rPr lang="pt-BR" sz="2800" dirty="0"/>
              <a:t>, </a:t>
            </a:r>
            <a:r>
              <a:rPr lang="pt-BR" sz="2800" dirty="0" err="1"/>
              <a:t>Agile</a:t>
            </a:r>
            <a:r>
              <a:rPr lang="pt-BR" sz="2800" dirty="0"/>
              <a:t>, </a:t>
            </a:r>
            <a:r>
              <a:rPr lang="pt-BR" sz="2800" dirty="0" err="1" smtClean="0"/>
              <a:t>Deep</a:t>
            </a:r>
            <a:r>
              <a:rPr lang="pt-BR" sz="2800" dirty="0" smtClean="0"/>
              <a:t>, Data </a:t>
            </a:r>
            <a:r>
              <a:rPr lang="pt-BR" sz="2800" dirty="0" err="1"/>
              <a:t>lifecycle</a:t>
            </a:r>
            <a:r>
              <a:rPr lang="pt-BR" sz="2800" dirty="0"/>
              <a:t> </a:t>
            </a:r>
            <a:r>
              <a:rPr lang="pt-BR" sz="2800" dirty="0" err="1" smtClean="0"/>
              <a:t>awareness</a:t>
            </a:r>
            <a:r>
              <a:rPr lang="pt-BR" sz="2800" dirty="0" smtClean="0"/>
              <a:t>, </a:t>
            </a:r>
            <a:r>
              <a:rPr lang="pt-BR" sz="2800" dirty="0" err="1"/>
              <a:t>Elasticity</a:t>
            </a:r>
            <a:r>
              <a:rPr lang="pt-BR" sz="2800" dirty="0"/>
              <a:t> </a:t>
            </a:r>
            <a:r>
              <a:rPr lang="pt-BR" sz="2800" dirty="0" smtClean="0"/>
              <a:t>e </a:t>
            </a:r>
            <a:r>
              <a:rPr lang="pt-BR" sz="2800" dirty="0" err="1" smtClean="0"/>
              <a:t>Robustness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0" y="33147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Boas praticas - </a:t>
            </a:r>
            <a:r>
              <a:rPr lang="pt-BR" dirty="0" err="1" smtClean="0"/>
              <a:t>MAdder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0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atividades da </a:t>
            </a:r>
            <a:r>
              <a:rPr lang="pt-BR" dirty="0" smtClean="0">
                <a:effectLst/>
              </a:rPr>
              <a:t>mineração - </a:t>
            </a:r>
            <a:r>
              <a:rPr lang="pt-BR" dirty="0">
                <a:effectLst/>
              </a:rPr>
              <a:t>modelo CRISP-DM (</a:t>
            </a:r>
            <a:r>
              <a:rPr lang="pt-BR" i="1" dirty="0">
                <a:effectLst/>
              </a:rPr>
              <a:t>Cross-</a:t>
            </a:r>
            <a:r>
              <a:rPr lang="pt-BR" i="1" dirty="0" err="1">
                <a:effectLst/>
              </a:rPr>
              <a:t>Industry</a:t>
            </a:r>
            <a:r>
              <a:rPr lang="pt-BR" i="1" dirty="0">
                <a:effectLst/>
              </a:rPr>
              <a:t> Standard Processo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Data Mining</a:t>
            </a:r>
            <a:r>
              <a:rPr lang="pt-BR" dirty="0">
                <a:effectLst/>
              </a:rPr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2094" r="3970" b="975"/>
          <a:stretch/>
        </p:blipFill>
        <p:spPr bwMode="auto">
          <a:xfrm>
            <a:off x="3565301" y="1524000"/>
            <a:ext cx="5061397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22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3200" b="1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Técnicas de Mineração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2">
              <a:spcBef>
                <a:spcPts val="1800"/>
              </a:spcBef>
            </a:pPr>
            <a:r>
              <a:rPr lang="x-none" sz="2800" dirty="0"/>
              <a:t>Classificação</a:t>
            </a:r>
            <a:endParaRPr lang="pt-BR" sz="2800" dirty="0"/>
          </a:p>
          <a:p>
            <a:pPr marL="274320" lvl="2">
              <a:spcBef>
                <a:spcPts val="1800"/>
              </a:spcBef>
            </a:pPr>
            <a:r>
              <a:rPr lang="x-none" sz="2800" dirty="0"/>
              <a:t>Estimativa </a:t>
            </a:r>
            <a:endParaRPr lang="pt-BR" sz="2800" dirty="0"/>
          </a:p>
          <a:p>
            <a:pPr marL="274320" lvl="2">
              <a:spcBef>
                <a:spcPts val="1800"/>
              </a:spcBef>
            </a:pPr>
            <a:r>
              <a:rPr lang="x-none" sz="2800" dirty="0"/>
              <a:t>Previsão</a:t>
            </a:r>
            <a:endParaRPr lang="pt-BR" sz="2800" dirty="0"/>
          </a:p>
          <a:p>
            <a:pPr marL="274320" lvl="2">
              <a:spcBef>
                <a:spcPts val="1800"/>
              </a:spcBef>
            </a:pPr>
            <a:r>
              <a:rPr lang="x-none" sz="2800" dirty="0"/>
              <a:t>Análise de Afinidades</a:t>
            </a:r>
            <a:endParaRPr lang="pt-BR" sz="2800" dirty="0"/>
          </a:p>
          <a:p>
            <a:r>
              <a:rPr lang="pt-BR" sz="2800" dirty="0"/>
              <a:t>Análise de Agrupamento </a:t>
            </a:r>
          </a:p>
        </p:txBody>
      </p:sp>
    </p:spTree>
    <p:extLst>
      <p:ext uri="{BB962C8B-B14F-4D97-AF65-F5344CB8AC3E}">
        <p14:creationId xmlns:p14="http://schemas.microsoft.com/office/powerpoint/2010/main" val="38042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Técnicas </a:t>
            </a:r>
            <a:r>
              <a:rPr lang="pt-BR" dirty="0" smtClean="0">
                <a:effectLst/>
              </a:rPr>
              <a:t>e </a:t>
            </a:r>
            <a:r>
              <a:rPr lang="pt-BR" dirty="0">
                <a:effectLst/>
              </a:rPr>
              <a:t>Infraestrutura </a:t>
            </a:r>
            <a:r>
              <a:rPr lang="pt-BR" dirty="0" smtClean="0">
                <a:effectLst/>
              </a:rPr>
              <a:t>para desenvolvimento de big 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1" indent="0">
              <a:spcBef>
                <a:spcPts val="1800"/>
              </a:spcBef>
              <a:buNone/>
            </a:pPr>
            <a:r>
              <a:rPr lang="pt-BR" sz="2800" dirty="0"/>
              <a:t>Data Mining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27" y="2255374"/>
            <a:ext cx="3719415" cy="3795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60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Técnicas e Infraestrutura para desenvolvimento de big 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1" indent="0">
              <a:spcBef>
                <a:spcPts val="1800"/>
              </a:spcBef>
              <a:buNone/>
            </a:pPr>
            <a:r>
              <a:rPr lang="x-none" sz="2800" dirty="0"/>
              <a:t>Computação em Nuvem</a:t>
            </a:r>
            <a:endParaRPr lang="pt-BR" sz="2800" dirty="0"/>
          </a:p>
          <a:p>
            <a:pPr marL="594360" lvl="3">
              <a:spcBef>
                <a:spcPts val="1800"/>
              </a:spcBef>
            </a:pPr>
            <a:r>
              <a:rPr lang="x-none" sz="2400" dirty="0"/>
              <a:t>Serviço sob demanda</a:t>
            </a:r>
            <a:endParaRPr lang="pt-BR" sz="2400" dirty="0"/>
          </a:p>
          <a:p>
            <a:pPr marL="594360" lvl="3">
              <a:spcBef>
                <a:spcPts val="1800"/>
              </a:spcBef>
            </a:pPr>
            <a:r>
              <a:rPr lang="x-none" sz="2400" dirty="0"/>
              <a:t>Elasticidade rápida</a:t>
            </a:r>
            <a:endParaRPr lang="pt-BR" sz="2400" dirty="0"/>
          </a:p>
          <a:p>
            <a:pPr marL="594360" lvl="3">
              <a:spcBef>
                <a:spcPts val="1800"/>
              </a:spcBef>
            </a:pPr>
            <a:r>
              <a:rPr lang="x-none" sz="2400" dirty="0"/>
              <a:t>Pagamento de acordo com a utilização do serviço</a:t>
            </a:r>
            <a:endParaRPr lang="pt-BR" sz="2400" dirty="0"/>
          </a:p>
          <a:p>
            <a:pPr marL="594360" lvl="3">
              <a:spcBef>
                <a:spcPts val="1800"/>
              </a:spcBef>
            </a:pPr>
            <a:r>
              <a:rPr lang="x-none" sz="2400" dirty="0" smtClean="0"/>
              <a:t>Nível </a:t>
            </a:r>
            <a:r>
              <a:rPr lang="x-none" sz="2400" dirty="0"/>
              <a:t>de qualidade de serviço (SLA)</a:t>
            </a:r>
            <a:endParaRPr lang="pt-BR" sz="2400" dirty="0"/>
          </a:p>
          <a:p>
            <a:pPr marL="594360" lvl="3">
              <a:spcBef>
                <a:spcPts val="1800"/>
              </a:spcBef>
            </a:pPr>
            <a:r>
              <a:rPr lang="x-none" sz="2400" dirty="0"/>
              <a:t>Agrupamento ou Pooling de Recursos</a:t>
            </a:r>
            <a:endParaRPr lang="pt-BR" sz="2400" dirty="0"/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7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Técnicas e Infraestrutura para desenvolvimento de big </a:t>
            </a:r>
            <a:r>
              <a:rPr lang="pt-BR" dirty="0" smtClean="0">
                <a:effectLst/>
              </a:rPr>
              <a:t>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x-none" sz="2800" dirty="0"/>
              <a:t>MapReduce</a:t>
            </a:r>
            <a:r>
              <a:rPr lang="pt-BR" sz="2800" dirty="0"/>
              <a:t> e</a:t>
            </a:r>
            <a:r>
              <a:rPr lang="x-none" sz="2800" dirty="0"/>
              <a:t> </a:t>
            </a:r>
            <a:r>
              <a:rPr lang="x-none" sz="2800" dirty="0"/>
              <a:t>Hadoop</a:t>
            </a:r>
            <a:endParaRPr lang="pt-BR" sz="2800" dirty="0"/>
          </a:p>
          <a:p>
            <a:pPr marL="274320" lvl="1">
              <a:spcBef>
                <a:spcPts val="1800"/>
              </a:spcBef>
            </a:pPr>
            <a:endParaRPr lang="pt-BR" sz="2800" dirty="0" smtClean="0"/>
          </a:p>
          <a:p>
            <a:pPr marL="45720" lvl="1" indent="0">
              <a:spcBef>
                <a:spcPts val="1800"/>
              </a:spcBef>
              <a:buNone/>
            </a:pPr>
            <a:r>
              <a:rPr lang="pt-BR" sz="2800" dirty="0" smtClean="0"/>
              <a:t>Subconjuntos </a:t>
            </a:r>
            <a:r>
              <a:rPr lang="pt-BR" sz="2800" dirty="0"/>
              <a:t>do </a:t>
            </a:r>
            <a:r>
              <a:rPr lang="pt-BR" sz="2800" dirty="0" err="1"/>
              <a:t>Hadoop</a:t>
            </a:r>
            <a:endParaRPr lang="pt-BR" sz="2800" dirty="0"/>
          </a:p>
          <a:p>
            <a:pPr marL="594360" lvl="3">
              <a:spcBef>
                <a:spcPts val="1800"/>
              </a:spcBef>
            </a:pPr>
            <a:r>
              <a:rPr lang="pt-BR" sz="2000" dirty="0" err="1"/>
              <a:t>Avro</a:t>
            </a:r>
            <a:r>
              <a:rPr lang="pt-BR" sz="2000" dirty="0"/>
              <a:t> </a:t>
            </a:r>
          </a:p>
          <a:p>
            <a:pPr marL="594360" lvl="3">
              <a:spcBef>
                <a:spcPts val="1800"/>
              </a:spcBef>
            </a:pPr>
            <a:r>
              <a:rPr lang="pt-BR" sz="2000" dirty="0" err="1"/>
              <a:t>Pig</a:t>
            </a:r>
            <a:r>
              <a:rPr lang="pt-BR" sz="2000" dirty="0"/>
              <a:t> </a:t>
            </a:r>
          </a:p>
          <a:p>
            <a:pPr marL="594360" lvl="3">
              <a:spcBef>
                <a:spcPts val="1800"/>
              </a:spcBef>
            </a:pPr>
            <a:r>
              <a:rPr lang="pt-BR" sz="2000" dirty="0" err="1"/>
              <a:t>HBase</a:t>
            </a:r>
            <a:r>
              <a:rPr lang="pt-BR" sz="2000" dirty="0"/>
              <a:t> </a:t>
            </a:r>
          </a:p>
          <a:p>
            <a:pPr marL="594360" lvl="3">
              <a:spcBef>
                <a:spcPts val="1800"/>
              </a:spcBef>
            </a:pPr>
            <a:r>
              <a:rPr lang="pt-BR" sz="2000" dirty="0" err="1"/>
              <a:t>ZooKeeper</a:t>
            </a:r>
            <a:endParaRPr lang="pt-BR" sz="2000" dirty="0"/>
          </a:p>
          <a:p>
            <a:pPr marL="594360" lvl="3">
              <a:spcBef>
                <a:spcPts val="1800"/>
              </a:spcBef>
            </a:pPr>
            <a:r>
              <a:rPr lang="pt-BR" sz="2000" dirty="0" err="1"/>
              <a:t>Hive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5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LineBusiness_16x9_TP103031021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negócios com linha vermelha (widescreen)</Template>
  <TotalTime>0</TotalTime>
  <Words>279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Cambria</vt:lpstr>
      <vt:lpstr>RedLineBusiness_16x9_TP103031021</vt:lpstr>
      <vt:lpstr>BIG DATA: ANÁLISE E MINERAÇÃO DE DADOS</vt:lpstr>
      <vt:lpstr>Os dados e a sociedade no decorrer do tempo</vt:lpstr>
      <vt:lpstr>Os V’s de big data</vt:lpstr>
      <vt:lpstr>Analise e mineração de dados</vt:lpstr>
      <vt:lpstr>atividades da mineração - modelo CRISP-DM (Cross-Industry Standard Processo of Data Mining)</vt:lpstr>
      <vt:lpstr>Técnicas de Mineração de Dados</vt:lpstr>
      <vt:lpstr>Técnicas e Infraestrutura para desenvolvimento de big data</vt:lpstr>
      <vt:lpstr>Técnicas e Infraestrutura para desenvolvimento de big data</vt:lpstr>
      <vt:lpstr>Técnicas e Infraestrutura para desenvolvimento de big data</vt:lpstr>
      <vt:lpstr>Estudo de caso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2015-11-19T00:43:05Z</dcterms:created>
  <dcterms:modified xsi:type="dcterms:W3CDTF">2016-06-18T02:27:12Z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