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302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-106" y="-1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0DC925C-082B-485C-9601-9F4CD9559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C2FF48E0-7F6D-4C34-B2A4-CE32F6F25D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3FB2E908-B53D-4119-9F57-A0F74DF30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A6E47-277A-42CC-A854-E8E49F73ACB9}" type="datetimeFigureOut">
              <a:rPr lang="ru-RU" smtClean="0"/>
              <a:pPr/>
              <a:t>02.12.2023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8E0224A3-63BA-4F28-92A1-FBFB67157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AA0CA14D-71ED-400F-B8D5-C951F9C8D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0C5C-73CC-46D9-8957-43173F89C2A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19512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1A2D029-2B2D-46A7-BD0F-B01D344B6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B519B7B8-E3F6-4821-9817-0974003EB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E0F8D4FE-347D-4DC7-97C8-0D9EE5CC3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A6E47-277A-42CC-A854-E8E49F73ACB9}" type="datetimeFigureOut">
              <a:rPr lang="ru-RU" smtClean="0"/>
              <a:pPr/>
              <a:t>02.12.2023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0682C9C8-7C82-4194-962E-C47F47BF9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1D3D2BFB-D9DB-451E-8712-6BBA47D0D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0C5C-73CC-46D9-8957-43173F89C2A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34913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088E8193-0AE6-4371-9D7F-89FD17D071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C75AEB5D-ECF2-4A4A-8FF6-678F16C21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90B72768-1051-4B2B-B511-F6C723FFE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A6E47-277A-42CC-A854-E8E49F73ACB9}" type="datetimeFigureOut">
              <a:rPr lang="ru-RU" smtClean="0"/>
              <a:pPr/>
              <a:t>02.12.2023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2EDCA09C-9218-44BD-9ACD-6030B12C7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411571A7-BF8C-4B38-B6AE-81ADB5273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0C5C-73CC-46D9-8957-43173F89C2A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07376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933EB8E-698D-4A08-848D-41EC45656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2E785F20-7410-4FAF-998F-BED007C1C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CA5C2E87-4DAC-4110-9CF8-98CA9D226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A6E47-277A-42CC-A854-E8E49F73ACB9}" type="datetimeFigureOut">
              <a:rPr lang="ru-RU" smtClean="0"/>
              <a:pPr/>
              <a:t>02.12.2023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7970C4D2-538D-472B-9789-E7D5E66B1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B2187EBC-0959-432F-93DE-621DCBAD9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0C5C-73CC-46D9-8957-43173F89C2A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7402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8007DF5-BE2B-4A5E-ADD0-56EDF9DD1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2CBDD32B-4305-479A-86DB-412E77E61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F54F59E3-7732-492F-AEE0-C99DA9066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A6E47-277A-42CC-A854-E8E49F73ACB9}" type="datetimeFigureOut">
              <a:rPr lang="ru-RU" smtClean="0"/>
              <a:pPr/>
              <a:t>02.12.2023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3AED805D-86BA-4638-B477-62980DE2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ED516F37-E3AE-4C26-9635-6DABEF690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0C5C-73CC-46D9-8957-43173F89C2A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600441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7AEE725-B091-4651-B448-ED4831EAB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74C76978-C872-47DD-9C6E-D28206019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D9646DE0-DB87-4007-A5A5-7912E56A6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B25C12F0-F856-48D6-A20E-EC6DBE629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A6E47-277A-42CC-A854-E8E49F73ACB9}" type="datetimeFigureOut">
              <a:rPr lang="ru-RU" smtClean="0"/>
              <a:pPr/>
              <a:t>02.12.2023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39E000F2-5102-44A8-AA59-4AC14DF01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5B98FB78-32F4-4F0C-BFF6-3BE72ADE1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0C5C-73CC-46D9-8957-43173F89C2A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383438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D43F6EF-B721-4989-B55B-502D751A5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1AC53E71-A02B-4B84-93F3-A6881E879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5542882A-9AE4-4826-806D-9FF598C59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A90651DE-58B6-40A6-958A-380C89956B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7266788B-5309-4F32-ACE2-78119E6532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8538ED8F-8BEB-4CDF-A8D7-89EA2367D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A6E47-277A-42CC-A854-E8E49F73ACB9}" type="datetimeFigureOut">
              <a:rPr lang="ru-RU" smtClean="0"/>
              <a:pPr/>
              <a:t>02.12.2023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30072657-6AFA-4DFB-B645-6B60D0922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EAB63C5B-C73C-4BE0-9589-14ACB8022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0C5C-73CC-46D9-8957-43173F89C2A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9257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040B01D-1639-45FA-881B-E0D37C80B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ACCA14E9-E5E3-4852-8390-5B0907783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A6E47-277A-42CC-A854-E8E49F73ACB9}" type="datetimeFigureOut">
              <a:rPr lang="ru-RU" smtClean="0"/>
              <a:pPr/>
              <a:t>02.12.2023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86392887-B235-4516-9046-04526FE3A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4204C091-7BC6-41D0-BFFA-89DF3F3BC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0C5C-73CC-46D9-8957-43173F89C2A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959286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EBAF6926-4D95-4480-A171-A38A0CD64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A6E47-277A-42CC-A854-E8E49F73ACB9}" type="datetimeFigureOut">
              <a:rPr lang="ru-RU" smtClean="0"/>
              <a:pPr/>
              <a:t>02.12.2023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6D508D34-ED95-459E-B498-8E256859E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26594B9B-D78C-4415-8D7D-9DDAD6A46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0C5C-73CC-46D9-8957-43173F89C2A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574150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F6FD88C-C2A2-406C-85F5-6104B692D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85C38397-6333-41CA-8FC7-3C7D2E7FA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31DD5BAB-6F93-4940-AE6B-1DB5718D9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FFFCFCB2-793E-49A4-8ECA-238286608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A6E47-277A-42CC-A854-E8E49F73ACB9}" type="datetimeFigureOut">
              <a:rPr lang="ru-RU" smtClean="0"/>
              <a:pPr/>
              <a:t>02.12.2023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D921EDF0-E723-45EF-8FE5-484BBBCEA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341BDBC1-4BA3-4C60-8CC9-A4FB828AF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0C5C-73CC-46D9-8957-43173F89C2A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62985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AE26735-6680-4801-BF10-73CD36F8B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AC6CC8BF-2D4B-44E7-9911-AFA76A019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7A5984A9-09A2-49C8-9B5D-EDE23BF81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4E04C63F-3F76-46E4-A329-03579C94F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A6E47-277A-42CC-A854-E8E49F73ACB9}" type="datetimeFigureOut">
              <a:rPr lang="ru-RU" smtClean="0"/>
              <a:pPr/>
              <a:t>02.12.2023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1E9E6187-726F-4027-BEFC-E3B31EDF9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89DCCC18-96D4-4CF5-88F8-C7E50602F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B0C5C-73CC-46D9-8957-43173F89C2A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53115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866E35D-3BA6-49BD-A836-CC56AB0B1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39E583DB-B19A-4F9B-9D43-68B1A48FC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EFBCF512-0C57-4957-A919-5DC920D00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A6E47-277A-42CC-A854-E8E49F73ACB9}" type="datetimeFigureOut">
              <a:rPr lang="ru-RU" smtClean="0"/>
              <a:pPr/>
              <a:t>02.12.2023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2CDAD3F4-5B7C-427B-894A-84117853D9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73FDF0E9-B835-45AF-B780-8981ACA54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B0C5C-73CC-46D9-8957-43173F89C2A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223723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="" xmlns:a16="http://schemas.microsoft.com/office/drawing/2014/main" id="{A8A8A719-516E-4995-8BFF-F376D49B2BE7}"/>
              </a:ext>
            </a:extLst>
          </p:cNvPr>
          <p:cNvSpPr/>
          <p:nvPr/>
        </p:nvSpPr>
        <p:spPr>
          <a:xfrm>
            <a:off x="1" y="-1"/>
            <a:ext cx="12192000" cy="6858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BB75128D-AB4A-4AA7-9EEC-FD0916C17E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917" y="1889970"/>
            <a:ext cx="13414342" cy="2915494"/>
          </a:xfrm>
        </p:spPr>
        <p:txBody>
          <a:bodyPr>
            <a:noAutofit/>
          </a:bodyPr>
          <a:lstStyle/>
          <a:p>
            <a:pPr algn="l"/>
            <a:r>
              <a:rPr lang="ru-RU" sz="72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П</a:t>
            </a:r>
            <a:r>
              <a:rPr lang="ru-RU" sz="7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РОГНОЗИРОВАНИЕ</a:t>
            </a:r>
          </a:p>
          <a:p>
            <a:pPr algn="l"/>
            <a:r>
              <a:rPr lang="ru-RU" sz="7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ОТТОКА</a:t>
            </a:r>
          </a:p>
          <a:p>
            <a:pPr algn="l"/>
            <a:r>
              <a:rPr lang="ru-RU" sz="7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КЛИЕНТОВ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289DA9F5-45FD-42BE-A1BF-B7EB60F452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644" y="0"/>
            <a:ext cx="1128705" cy="112870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69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="" xmlns:a16="http://schemas.microsoft.com/office/drawing/2014/main" id="{450F382B-29E9-4515-8067-F5E9D3206098}"/>
              </a:ext>
            </a:extLst>
          </p:cNvPr>
          <p:cNvSpPr/>
          <p:nvPr/>
        </p:nvSpPr>
        <p:spPr>
          <a:xfrm>
            <a:off x="0" y="-8828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C1CCCF1-524D-45D5-981A-CA9163320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29" y="151601"/>
            <a:ext cx="10515600" cy="1325563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МЕТРИКИ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D1141D74-B4A3-4086-AE6F-92E24160E0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657" y="0"/>
            <a:ext cx="1128705" cy="1128703"/>
          </a:xfrm>
          <a:prstGeom prst="rect">
            <a:avLst/>
          </a:prstGeom>
        </p:spPr>
      </p:pic>
      <p:graphicFrame>
        <p:nvGraphicFramePr>
          <p:cNvPr id="11" name="Таблица 11">
            <a:extLst>
              <a:ext uri="{FF2B5EF4-FFF2-40B4-BE49-F238E27FC236}">
                <a16:creationId xmlns="" xmlns:a16="http://schemas.microsoft.com/office/drawing/2014/main" id="{02BB60B1-2245-450C-9A75-E0A2F911B1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93098825"/>
              </p:ext>
            </p:extLst>
          </p:nvPr>
        </p:nvGraphicFramePr>
        <p:xfrm>
          <a:off x="859397" y="1547008"/>
          <a:ext cx="3915899" cy="1645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94940">
                  <a:extLst>
                    <a:ext uri="{9D8B030D-6E8A-4147-A177-3AD203B41FA5}">
                      <a16:colId xmlns="" xmlns:a16="http://schemas.microsoft.com/office/drawing/2014/main" val="4001667437"/>
                    </a:ext>
                  </a:extLst>
                </a:gridCol>
                <a:gridCol w="1042608">
                  <a:extLst>
                    <a:ext uri="{9D8B030D-6E8A-4147-A177-3AD203B41FA5}">
                      <a16:colId xmlns="" xmlns:a16="http://schemas.microsoft.com/office/drawing/2014/main" val="2488267553"/>
                    </a:ext>
                  </a:extLst>
                </a:gridCol>
                <a:gridCol w="1178351">
                  <a:extLst>
                    <a:ext uri="{9D8B030D-6E8A-4147-A177-3AD203B41FA5}">
                      <a16:colId xmlns="" xmlns:a16="http://schemas.microsoft.com/office/drawing/2014/main" val="1829021510"/>
                    </a:ext>
                  </a:extLst>
                </a:gridCol>
              </a:tblGrid>
              <a:tr h="459517">
                <a:tc>
                  <a:txBody>
                    <a:bodyPr/>
                    <a:lstStyle/>
                    <a:p>
                      <a:r>
                        <a:rPr lang="en-US" dirty="0"/>
                        <a:t>Confusion Matrix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3696692"/>
                  </a:ext>
                </a:extLst>
              </a:tr>
              <a:tr h="296485">
                <a:tc>
                  <a:txBody>
                    <a:bodyPr/>
                    <a:lstStyle/>
                    <a:p>
                      <a:r>
                        <a:rPr lang="en-US" dirty="0"/>
                        <a:t>Positive Predict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36242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10257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72914400"/>
                  </a:ext>
                </a:extLst>
              </a:tr>
              <a:tr h="296485">
                <a:tc>
                  <a:txBody>
                    <a:bodyPr/>
                    <a:lstStyle/>
                    <a:p>
                      <a:r>
                        <a:rPr lang="en-US" dirty="0"/>
                        <a:t>Negative Predict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2791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61930898"/>
                  </a:ext>
                </a:extLst>
              </a:tr>
            </a:tbl>
          </a:graphicData>
        </a:graphic>
      </p:graphicFrame>
      <p:sp>
        <p:nvSpPr>
          <p:cNvPr id="12" name="Блок-схема: узел 11">
            <a:extLst>
              <a:ext uri="{FF2B5EF4-FFF2-40B4-BE49-F238E27FC236}">
                <a16:creationId xmlns="" xmlns:a16="http://schemas.microsoft.com/office/drawing/2014/main" id="{04E58B33-78B2-4C4A-AF14-61AA29CE3E9B}"/>
              </a:ext>
            </a:extLst>
          </p:cNvPr>
          <p:cNvSpPr/>
          <p:nvPr/>
        </p:nvSpPr>
        <p:spPr>
          <a:xfrm>
            <a:off x="279029" y="1515344"/>
            <a:ext cx="458223" cy="476655"/>
          </a:xfrm>
          <a:prstGeom prst="flowChartConnector">
            <a:avLst/>
          </a:prstGeom>
          <a:solidFill>
            <a:srgbClr val="EF3022"/>
          </a:solidFill>
          <a:ln>
            <a:solidFill>
              <a:srgbClr val="EF3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>
                  <a:solidFill>
                    <a:srgbClr val="EF3022"/>
                  </a:solidFill>
                </a:ln>
                <a:solidFill>
                  <a:schemeClr val="bg1"/>
                </a:solidFill>
              </a:rPr>
              <a:t>1</a:t>
            </a:r>
            <a:endParaRPr lang="ru-RU" sz="2400" b="1" dirty="0">
              <a:ln>
                <a:solidFill>
                  <a:srgbClr val="EF302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Блок-схема: узел 14">
            <a:extLst>
              <a:ext uri="{FF2B5EF4-FFF2-40B4-BE49-F238E27FC236}">
                <a16:creationId xmlns="" xmlns:a16="http://schemas.microsoft.com/office/drawing/2014/main" id="{DCD0AC06-8AAE-48FD-BB24-2926337D83A5}"/>
              </a:ext>
            </a:extLst>
          </p:cNvPr>
          <p:cNvSpPr/>
          <p:nvPr/>
        </p:nvSpPr>
        <p:spPr>
          <a:xfrm>
            <a:off x="279029" y="3483487"/>
            <a:ext cx="458223" cy="476655"/>
          </a:xfrm>
          <a:prstGeom prst="flowChartConnector">
            <a:avLst/>
          </a:prstGeom>
          <a:solidFill>
            <a:srgbClr val="EF3022"/>
          </a:solidFill>
          <a:ln>
            <a:solidFill>
              <a:srgbClr val="EF3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>
                  <a:solidFill>
                    <a:srgbClr val="EF3022"/>
                  </a:solidFill>
                </a:ln>
                <a:solidFill>
                  <a:schemeClr val="bg1"/>
                </a:solidFill>
              </a:rPr>
              <a:t>2</a:t>
            </a:r>
            <a:endParaRPr lang="ru-RU" sz="2400" b="1" dirty="0">
              <a:ln>
                <a:solidFill>
                  <a:srgbClr val="EF302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0F51C09C-EF00-4B1F-BD4B-4DBB998423E3}"/>
              </a:ext>
            </a:extLst>
          </p:cNvPr>
          <p:cNvSpPr txBox="1"/>
          <p:nvPr/>
        </p:nvSpPr>
        <p:spPr>
          <a:xfrm>
            <a:off x="733779" y="3537148"/>
            <a:ext cx="6099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ROC-AUC: 0.863</a:t>
            </a:r>
          </a:p>
        </p:txBody>
      </p:sp>
      <p:sp>
        <p:nvSpPr>
          <p:cNvPr id="18" name="Блок-схема: узел 17">
            <a:extLst>
              <a:ext uri="{FF2B5EF4-FFF2-40B4-BE49-F238E27FC236}">
                <a16:creationId xmlns="" xmlns:a16="http://schemas.microsoft.com/office/drawing/2014/main" id="{2D113454-011C-4C3A-BA71-6C0B76F0D61A}"/>
              </a:ext>
            </a:extLst>
          </p:cNvPr>
          <p:cNvSpPr/>
          <p:nvPr/>
        </p:nvSpPr>
        <p:spPr>
          <a:xfrm>
            <a:off x="279029" y="4727712"/>
            <a:ext cx="458223" cy="476655"/>
          </a:xfrm>
          <a:prstGeom prst="flowChartConnector">
            <a:avLst/>
          </a:prstGeom>
          <a:solidFill>
            <a:srgbClr val="EF3022"/>
          </a:solidFill>
          <a:ln>
            <a:solidFill>
              <a:srgbClr val="EF3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>
                  <a:solidFill>
                    <a:srgbClr val="EF3022"/>
                  </a:solidFill>
                </a:ln>
                <a:solidFill>
                  <a:schemeClr val="bg1"/>
                </a:solidFill>
              </a:rPr>
              <a:t>3</a:t>
            </a:r>
            <a:endParaRPr lang="ru-RU" sz="2400" b="1" dirty="0">
              <a:ln>
                <a:solidFill>
                  <a:srgbClr val="EF302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4071063C-8188-4412-9E54-54F349F9BF8D}"/>
              </a:ext>
            </a:extLst>
          </p:cNvPr>
          <p:cNvSpPr txBox="1"/>
          <p:nvPr/>
        </p:nvSpPr>
        <p:spPr>
          <a:xfrm>
            <a:off x="733779" y="4781373"/>
            <a:ext cx="6099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GINI: 0.726</a:t>
            </a:r>
            <a:endParaRPr lang="ru-RU" dirty="0"/>
          </a:p>
        </p:txBody>
      </p:sp>
      <p:pic>
        <p:nvPicPr>
          <p:cNvPr id="26" name="Рисунок 25">
            <a:extLst>
              <a:ext uri="{FF2B5EF4-FFF2-40B4-BE49-F238E27FC236}">
                <a16:creationId xmlns="" xmlns:a16="http://schemas.microsoft.com/office/drawing/2014/main" id="{E231C689-DF8C-45F2-A581-2EC8384974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692" y="1170195"/>
            <a:ext cx="6466815" cy="4850111"/>
          </a:xfrm>
          <a:prstGeom prst="rect">
            <a:avLst/>
          </a:prstGeom>
        </p:spPr>
      </p:pic>
      <p:sp>
        <p:nvSpPr>
          <p:cNvPr id="29" name="Блок-схема: узел 28">
            <a:extLst>
              <a:ext uri="{FF2B5EF4-FFF2-40B4-BE49-F238E27FC236}">
                <a16:creationId xmlns="" xmlns:a16="http://schemas.microsoft.com/office/drawing/2014/main" id="{33FFAE4B-ADF7-4211-8FB1-DCC9779B9EB4}"/>
              </a:ext>
            </a:extLst>
          </p:cNvPr>
          <p:cNvSpPr/>
          <p:nvPr/>
        </p:nvSpPr>
        <p:spPr>
          <a:xfrm>
            <a:off x="279028" y="5860500"/>
            <a:ext cx="458223" cy="476655"/>
          </a:xfrm>
          <a:prstGeom prst="flowChartConnector">
            <a:avLst/>
          </a:prstGeom>
          <a:solidFill>
            <a:srgbClr val="EF3022"/>
          </a:solidFill>
          <a:ln>
            <a:solidFill>
              <a:srgbClr val="EF3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n>
                  <a:solidFill>
                    <a:srgbClr val="EF3022"/>
                  </a:solidFill>
                </a:ln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2DCBFBEC-5ED4-47B5-8027-CC9DBB990731}"/>
              </a:ext>
            </a:extLst>
          </p:cNvPr>
          <p:cNvSpPr txBox="1"/>
          <p:nvPr/>
        </p:nvSpPr>
        <p:spPr>
          <a:xfrm>
            <a:off x="733779" y="5914161"/>
            <a:ext cx="6099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Lost business value: 1.9 billion </a:t>
            </a:r>
            <a:r>
              <a:rPr lang="en-US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roubles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95540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="" xmlns:a16="http://schemas.microsoft.com/office/drawing/2014/main" id="{75AB1560-C8A7-43AA-96C6-5B120594AF30}"/>
              </a:ext>
            </a:extLst>
          </p:cNvPr>
          <p:cNvSpPr/>
          <p:nvPr/>
        </p:nvSpPr>
        <p:spPr>
          <a:xfrm>
            <a:off x="0" y="-8828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010593B-6D34-4329-A43B-0D397EF2A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2" y="14830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BUSINESS INSIGHT</a:t>
            </a:r>
            <a:endParaRPr lang="ru-RU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F7C459A9-4803-4086-9105-6E1ECB3CC0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657" y="0"/>
            <a:ext cx="1128705" cy="1128703"/>
          </a:xfrm>
          <a:prstGeom prst="rect">
            <a:avLst/>
          </a:prstGeom>
        </p:spPr>
      </p:pic>
      <p:sp>
        <p:nvSpPr>
          <p:cNvPr id="6" name="Блок-схема: узел 5">
            <a:extLst>
              <a:ext uri="{FF2B5EF4-FFF2-40B4-BE49-F238E27FC236}">
                <a16:creationId xmlns="" xmlns:a16="http://schemas.microsoft.com/office/drawing/2014/main" id="{3452A500-CFB6-4EC2-A73A-2CD5FBE8161C}"/>
              </a:ext>
            </a:extLst>
          </p:cNvPr>
          <p:cNvSpPr/>
          <p:nvPr/>
        </p:nvSpPr>
        <p:spPr>
          <a:xfrm>
            <a:off x="219007" y="1549696"/>
            <a:ext cx="458223" cy="476655"/>
          </a:xfrm>
          <a:prstGeom prst="flowChartConnector">
            <a:avLst/>
          </a:prstGeom>
          <a:solidFill>
            <a:srgbClr val="EF3022"/>
          </a:solidFill>
          <a:ln>
            <a:solidFill>
              <a:srgbClr val="EF3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>
                  <a:solidFill>
                    <a:srgbClr val="EF3022"/>
                  </a:solidFill>
                </a:ln>
                <a:solidFill>
                  <a:schemeClr val="bg1"/>
                </a:solidFill>
              </a:rPr>
              <a:t>1</a:t>
            </a:r>
            <a:endParaRPr lang="ru-RU" sz="2400" b="1" dirty="0">
              <a:ln>
                <a:solidFill>
                  <a:srgbClr val="EF302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Блок-схема: узел 6">
            <a:extLst>
              <a:ext uri="{FF2B5EF4-FFF2-40B4-BE49-F238E27FC236}">
                <a16:creationId xmlns="" xmlns:a16="http://schemas.microsoft.com/office/drawing/2014/main" id="{9FF2F8A2-D12D-4958-8C6A-21BA2F5605DF}"/>
              </a:ext>
            </a:extLst>
          </p:cNvPr>
          <p:cNvSpPr/>
          <p:nvPr/>
        </p:nvSpPr>
        <p:spPr>
          <a:xfrm>
            <a:off x="219006" y="2798341"/>
            <a:ext cx="458223" cy="476655"/>
          </a:xfrm>
          <a:prstGeom prst="flowChartConnector">
            <a:avLst/>
          </a:prstGeom>
          <a:solidFill>
            <a:srgbClr val="EF3022"/>
          </a:solidFill>
          <a:ln>
            <a:solidFill>
              <a:srgbClr val="EF3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n>
                  <a:solidFill>
                    <a:srgbClr val="EF3022"/>
                  </a:solidFill>
                </a:ln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="" xmlns:a16="http://schemas.microsoft.com/office/drawing/2014/main" id="{D20C06F1-7A38-4785-8F14-D6593D866738}"/>
              </a:ext>
            </a:extLst>
          </p:cNvPr>
          <p:cNvSpPr/>
          <p:nvPr/>
        </p:nvSpPr>
        <p:spPr>
          <a:xfrm>
            <a:off x="732148" y="1417311"/>
            <a:ext cx="10727703" cy="929963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Нужно обратить внимание на нулевой сегмент, клиенты из которого наиболее склонны к оттоку. Из анализа стало ясно, что эти клиенты наименее склонны к тратам, однако составляют большинство.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="" xmlns:a16="http://schemas.microsoft.com/office/drawing/2014/main" id="{D48140CF-80E8-4BA2-8F74-58A82A33800E}"/>
              </a:ext>
            </a:extLst>
          </p:cNvPr>
          <p:cNvSpPr/>
          <p:nvPr/>
        </p:nvSpPr>
        <p:spPr>
          <a:xfrm>
            <a:off x="732148" y="2564269"/>
            <a:ext cx="10727703" cy="929963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Банк в основном покидают новые клиенты.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Блок-схема: узел 11">
            <a:extLst>
              <a:ext uri="{FF2B5EF4-FFF2-40B4-BE49-F238E27FC236}">
                <a16:creationId xmlns="" xmlns:a16="http://schemas.microsoft.com/office/drawing/2014/main" id="{F374D7B1-8632-4326-A031-88771429A977}"/>
              </a:ext>
            </a:extLst>
          </p:cNvPr>
          <p:cNvSpPr/>
          <p:nvPr/>
        </p:nvSpPr>
        <p:spPr>
          <a:xfrm>
            <a:off x="219005" y="4046986"/>
            <a:ext cx="458223" cy="476655"/>
          </a:xfrm>
          <a:prstGeom prst="flowChartConnector">
            <a:avLst/>
          </a:prstGeom>
          <a:solidFill>
            <a:srgbClr val="EF3022"/>
          </a:solidFill>
          <a:ln>
            <a:solidFill>
              <a:srgbClr val="EF3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n>
                  <a:solidFill>
                    <a:srgbClr val="EF3022"/>
                  </a:solidFill>
                </a:ln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="" xmlns:a16="http://schemas.microsoft.com/office/drawing/2014/main" id="{F860E81B-A0E6-4CAB-87C9-6337A50C1684}"/>
              </a:ext>
            </a:extLst>
          </p:cNvPr>
          <p:cNvSpPr/>
          <p:nvPr/>
        </p:nvSpPr>
        <p:spPr>
          <a:xfrm>
            <a:off x="732148" y="3820331"/>
            <a:ext cx="10727703" cy="929963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Нужно обращать внимание на баланс клиента. 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Блок-схема: узел 13">
            <a:extLst>
              <a:ext uri="{FF2B5EF4-FFF2-40B4-BE49-F238E27FC236}">
                <a16:creationId xmlns="" xmlns:a16="http://schemas.microsoft.com/office/drawing/2014/main" id="{D22C88FB-5BD4-4965-946A-BFF5160E4433}"/>
              </a:ext>
            </a:extLst>
          </p:cNvPr>
          <p:cNvSpPr/>
          <p:nvPr/>
        </p:nvSpPr>
        <p:spPr>
          <a:xfrm>
            <a:off x="219005" y="5295631"/>
            <a:ext cx="458223" cy="476655"/>
          </a:xfrm>
          <a:prstGeom prst="flowChartConnector">
            <a:avLst/>
          </a:prstGeom>
          <a:solidFill>
            <a:srgbClr val="EF3022"/>
          </a:solidFill>
          <a:ln>
            <a:solidFill>
              <a:srgbClr val="EF3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n>
                  <a:solidFill>
                    <a:srgbClr val="EF3022"/>
                  </a:solidFill>
                </a:ln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="" xmlns:a16="http://schemas.microsoft.com/office/drawing/2014/main" id="{54AEC464-6E5B-413D-9DEC-B8EAA4248141}"/>
              </a:ext>
            </a:extLst>
          </p:cNvPr>
          <p:cNvSpPr/>
          <p:nvPr/>
        </p:nvSpPr>
        <p:spPr>
          <a:xfrm>
            <a:off x="732148" y="5068976"/>
            <a:ext cx="10727703" cy="929963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latin typeface="Verdana" panose="020B0604030504040204" pitchFamily="34" charset="0"/>
                <a:ea typeface="Verdana" panose="020B0604030504040204" pitchFamily="34" charset="0"/>
              </a:rPr>
              <a:t>Использовать модель прогноза временных рядов с потоковыми данными, т.к. важным признаком является баланс кошелька клиента.</a:t>
            </a: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3524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="" xmlns:a16="http://schemas.microsoft.com/office/drawing/2014/main" id="{DC8BC035-F5C1-4C75-8A1F-022592FDB6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4B30D8C-ECC0-4FD0-A794-503740FC9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ru-RU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ЧТО ПОШЛО НЕ ТАК</a:t>
            </a:r>
            <a:r>
              <a:rPr lang="en-US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?</a:t>
            </a:r>
            <a:endParaRPr lang="ru-RU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1D89CED6-4FB6-4954-B2E9-C30D528A12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657" y="0"/>
            <a:ext cx="1128705" cy="1128703"/>
          </a:xfrm>
          <a:prstGeom prst="rect">
            <a:avLst/>
          </a:prstGeom>
        </p:spPr>
      </p:pic>
      <p:sp>
        <p:nvSpPr>
          <p:cNvPr id="8" name="Блок-схема: узел 7">
            <a:extLst>
              <a:ext uri="{FF2B5EF4-FFF2-40B4-BE49-F238E27FC236}">
                <a16:creationId xmlns="" xmlns:a16="http://schemas.microsoft.com/office/drawing/2014/main" id="{1BE305C8-607F-4174-8BB1-4061F7C2935A}"/>
              </a:ext>
            </a:extLst>
          </p:cNvPr>
          <p:cNvSpPr/>
          <p:nvPr/>
        </p:nvSpPr>
        <p:spPr>
          <a:xfrm>
            <a:off x="279029" y="1515344"/>
            <a:ext cx="458223" cy="476655"/>
          </a:xfrm>
          <a:prstGeom prst="flowChartConnector">
            <a:avLst/>
          </a:prstGeom>
          <a:solidFill>
            <a:srgbClr val="EF3022"/>
          </a:solidFill>
          <a:ln>
            <a:solidFill>
              <a:srgbClr val="EF3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>
                  <a:solidFill>
                    <a:srgbClr val="EF3022"/>
                  </a:solidFill>
                </a:ln>
                <a:solidFill>
                  <a:schemeClr val="bg1"/>
                </a:solidFill>
              </a:rPr>
              <a:t>1</a:t>
            </a:r>
            <a:endParaRPr lang="ru-RU" sz="2400" b="1" dirty="0">
              <a:ln>
                <a:solidFill>
                  <a:srgbClr val="EF302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="" xmlns:a16="http://schemas.microsoft.com/office/drawing/2014/main" id="{10E856A1-0130-4422-B481-B33CF6D1DF9D}"/>
              </a:ext>
            </a:extLst>
          </p:cNvPr>
          <p:cNvSpPr/>
          <p:nvPr/>
        </p:nvSpPr>
        <p:spPr>
          <a:xfrm>
            <a:off x="910306" y="1288689"/>
            <a:ext cx="10727703" cy="929963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Категориальные </a:t>
            </a:r>
            <a:r>
              <a:rPr lang="ru-RU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фичи</a:t>
            </a:r>
            <a:r>
              <a:rPr lang="ru-RU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почти не внесли вклад в работу модели.</a:t>
            </a:r>
            <a:endParaRPr lang="ru-RU" dirty="0"/>
          </a:p>
        </p:txBody>
      </p:sp>
      <p:sp>
        <p:nvSpPr>
          <p:cNvPr id="10" name="Блок-схема: узел 9">
            <a:extLst>
              <a:ext uri="{FF2B5EF4-FFF2-40B4-BE49-F238E27FC236}">
                <a16:creationId xmlns="" xmlns:a16="http://schemas.microsoft.com/office/drawing/2014/main" id="{BC6FC17D-BAC9-458E-9010-A614D2B13914}"/>
              </a:ext>
            </a:extLst>
          </p:cNvPr>
          <p:cNvSpPr/>
          <p:nvPr/>
        </p:nvSpPr>
        <p:spPr>
          <a:xfrm>
            <a:off x="279029" y="2798341"/>
            <a:ext cx="458223" cy="476655"/>
          </a:xfrm>
          <a:prstGeom prst="flowChartConnector">
            <a:avLst/>
          </a:prstGeom>
          <a:solidFill>
            <a:srgbClr val="EF3022"/>
          </a:solidFill>
          <a:ln>
            <a:solidFill>
              <a:srgbClr val="EF3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n>
                  <a:solidFill>
                    <a:srgbClr val="EF3022"/>
                  </a:solidFill>
                </a:ln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="" xmlns:a16="http://schemas.microsoft.com/office/drawing/2014/main" id="{9DEEDA0F-D462-415C-8F1F-E2EE00F0F77E}"/>
              </a:ext>
            </a:extLst>
          </p:cNvPr>
          <p:cNvSpPr/>
          <p:nvPr/>
        </p:nvSpPr>
        <p:spPr>
          <a:xfrm>
            <a:off x="910306" y="2518413"/>
            <a:ext cx="4755204" cy="1139410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Несоответствие между счётом на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CV </a:t>
            </a:r>
            <a:r>
              <a:rPr lang="ru-RU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и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LB 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AUC-ROC</a:t>
            </a:r>
            <a:r>
              <a:rPr lang="ru-RU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	</a:t>
            </a:r>
          </a:p>
          <a:p>
            <a:r>
              <a:rPr lang="ru-RU" sz="14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Возможные причины</a:t>
            </a:r>
            <a:r>
              <a:rPr lang="en-US" sz="14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endParaRPr lang="en-US" sz="14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Tx/>
              <a:buChar char="-"/>
            </a:pPr>
            <a:r>
              <a:rPr lang="ru-RU" sz="140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Недостаточная очистка данных</a:t>
            </a:r>
            <a:endParaRPr lang="en-US" sz="14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Data-shift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="" xmlns:a16="http://schemas.microsoft.com/office/drawing/2014/main" id="{C41FE299-C519-420C-BE7D-95342EE96C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889" y="2447161"/>
            <a:ext cx="5734050" cy="2628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="" xmlns:p14="http://schemas.microsoft.com/office/powerpoint/2010/main" val="234806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="" xmlns:a16="http://schemas.microsoft.com/office/drawing/2014/main" id="{79CEC3F6-B2D5-4696-8473-763C2D0C42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2" name="Прямоугольник 51">
            <a:extLst>
              <a:ext uri="{FF2B5EF4-FFF2-40B4-BE49-F238E27FC236}">
                <a16:creationId xmlns="" xmlns:a16="http://schemas.microsoft.com/office/drawing/2014/main" id="{22DCA266-4ED6-48B1-A4A9-3588C4DA13FE}"/>
              </a:ext>
            </a:extLst>
          </p:cNvPr>
          <p:cNvSpPr/>
          <p:nvPr/>
        </p:nvSpPr>
        <p:spPr>
          <a:xfrm>
            <a:off x="4745308" y="849962"/>
            <a:ext cx="1856299" cy="241042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Прямоугольник 48">
            <a:extLst>
              <a:ext uri="{FF2B5EF4-FFF2-40B4-BE49-F238E27FC236}">
                <a16:creationId xmlns="" xmlns:a16="http://schemas.microsoft.com/office/drawing/2014/main" id="{58AD3B2B-03B4-48BA-BC51-0B659D7824D3}"/>
              </a:ext>
            </a:extLst>
          </p:cNvPr>
          <p:cNvSpPr/>
          <p:nvPr/>
        </p:nvSpPr>
        <p:spPr>
          <a:xfrm>
            <a:off x="2436060" y="3618100"/>
            <a:ext cx="1856299" cy="241042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105D877-7018-4933-989F-7405E7266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6569011" y="-1510389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TEAM</a:t>
            </a:r>
            <a:endParaRPr lang="ru-RU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="" xmlns:a16="http://schemas.microsoft.com/office/drawing/2014/main" id="{8394A0CD-27E4-4B4A-88F7-6E52DFAF2843}"/>
              </a:ext>
            </a:extLst>
          </p:cNvPr>
          <p:cNvSpPr/>
          <p:nvPr/>
        </p:nvSpPr>
        <p:spPr>
          <a:xfrm>
            <a:off x="518439" y="856663"/>
            <a:ext cx="1856299" cy="241042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7" name="Рисунок 36">
            <a:extLst>
              <a:ext uri="{FF2B5EF4-FFF2-40B4-BE49-F238E27FC236}">
                <a16:creationId xmlns="" xmlns:a16="http://schemas.microsoft.com/office/drawing/2014/main" id="{C75B589D-32CF-422E-B913-F77DAF48AE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6059"/>
          <a:stretch/>
        </p:blipFill>
        <p:spPr>
          <a:xfrm>
            <a:off x="220846" y="747077"/>
            <a:ext cx="1933046" cy="2382618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="" xmlns:a16="http://schemas.microsoft.com/office/drawing/2014/main" id="{F3F9CECF-5EC5-46F0-908A-1EFFFC256E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715" y="718535"/>
            <a:ext cx="1912828" cy="2411160"/>
          </a:xfrm>
          <a:prstGeom prst="rect">
            <a:avLst/>
          </a:prstGeom>
        </p:spPr>
      </p:pic>
      <p:sp>
        <p:nvSpPr>
          <p:cNvPr id="54" name="Прямоугольник 53">
            <a:extLst>
              <a:ext uri="{FF2B5EF4-FFF2-40B4-BE49-F238E27FC236}">
                <a16:creationId xmlns="" xmlns:a16="http://schemas.microsoft.com/office/drawing/2014/main" id="{B20C547D-726A-4EE3-AC79-C665BF01045C}"/>
              </a:ext>
            </a:extLst>
          </p:cNvPr>
          <p:cNvSpPr/>
          <p:nvPr/>
        </p:nvSpPr>
        <p:spPr>
          <a:xfrm>
            <a:off x="7129547" y="3618100"/>
            <a:ext cx="1856299" cy="241042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Прямоугольник 55">
            <a:extLst>
              <a:ext uri="{FF2B5EF4-FFF2-40B4-BE49-F238E27FC236}">
                <a16:creationId xmlns="" xmlns:a16="http://schemas.microsoft.com/office/drawing/2014/main" id="{94F3E8C8-E51A-4AB7-A1DB-BC7B143EC43D}"/>
              </a:ext>
            </a:extLst>
          </p:cNvPr>
          <p:cNvSpPr/>
          <p:nvPr/>
        </p:nvSpPr>
        <p:spPr>
          <a:xfrm>
            <a:off x="9452557" y="907375"/>
            <a:ext cx="1856299" cy="241042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41" name="Рисунок 40">
            <a:extLst>
              <a:ext uri="{FF2B5EF4-FFF2-40B4-BE49-F238E27FC236}">
                <a16:creationId xmlns="" xmlns:a16="http://schemas.microsoft.com/office/drawing/2014/main" id="{F3958A55-F218-40DC-96EE-86DD2AA8A23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0743" r="9176"/>
          <a:stretch/>
        </p:blipFill>
        <p:spPr>
          <a:xfrm>
            <a:off x="9110840" y="747077"/>
            <a:ext cx="1932407" cy="2435840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="" xmlns:a16="http://schemas.microsoft.com/office/drawing/2014/main" id="{7B590EB5-36D7-42C3-884B-428F36D6AFE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4717" t="10913" r="14717" b="12738"/>
          <a:stretch/>
        </p:blipFill>
        <p:spPr>
          <a:xfrm>
            <a:off x="2138467" y="3493591"/>
            <a:ext cx="1933046" cy="2382618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="" xmlns:a16="http://schemas.microsoft.com/office/drawing/2014/main" id="{F0AF77D2-B68F-4A36-9A75-D2489654940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9386" t="-155" r="9386" b="35"/>
          <a:stretch/>
        </p:blipFill>
        <p:spPr>
          <a:xfrm>
            <a:off x="6774626" y="3493591"/>
            <a:ext cx="1933046" cy="2382618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1A5A42B2-521B-4D1E-A264-3935DD04B475}"/>
              </a:ext>
            </a:extLst>
          </p:cNvPr>
          <p:cNvSpPr txBox="1"/>
          <p:nvPr/>
        </p:nvSpPr>
        <p:spPr>
          <a:xfrm>
            <a:off x="220846" y="3340027"/>
            <a:ext cx="61557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ЕГОР</a:t>
            </a:r>
          </a:p>
          <a:p>
            <a:r>
              <a:rPr lang="ru-RU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ШУЛЬГИН</a:t>
            </a:r>
            <a:endParaRPr lang="ru-RU" dirty="0"/>
          </a:p>
        </p:txBody>
      </p: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B643F8A8-60CB-4FB6-904D-3872B635D8C8}"/>
              </a:ext>
            </a:extLst>
          </p:cNvPr>
          <p:cNvSpPr txBox="1"/>
          <p:nvPr/>
        </p:nvSpPr>
        <p:spPr>
          <a:xfrm>
            <a:off x="2126463" y="6014028"/>
            <a:ext cx="61557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РОМАН</a:t>
            </a:r>
          </a:p>
          <a:p>
            <a:r>
              <a:rPr lang="ru-RU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КОЗЫРЕВ</a:t>
            </a:r>
            <a:endParaRPr lang="ru-RU" dirty="0"/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5B50148B-9FBD-4A6B-B096-834ECF5A49C0}"/>
              </a:ext>
            </a:extLst>
          </p:cNvPr>
          <p:cNvSpPr txBox="1"/>
          <p:nvPr/>
        </p:nvSpPr>
        <p:spPr>
          <a:xfrm>
            <a:off x="4369106" y="3326559"/>
            <a:ext cx="61557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КИРИЛЛ</a:t>
            </a:r>
          </a:p>
          <a:p>
            <a:r>
              <a:rPr lang="ru-RU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ИВАНОВ</a:t>
            </a:r>
            <a:endParaRPr lang="ru-RU" dirty="0"/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A4EA2DED-A6EF-49E2-8175-1DD12D463B94}"/>
              </a:ext>
            </a:extLst>
          </p:cNvPr>
          <p:cNvSpPr txBox="1"/>
          <p:nvPr/>
        </p:nvSpPr>
        <p:spPr>
          <a:xfrm>
            <a:off x="6728419" y="6002894"/>
            <a:ext cx="61557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ГЛЕБ</a:t>
            </a:r>
          </a:p>
          <a:p>
            <a:r>
              <a:rPr lang="ru-RU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КАЗАКОВ</a:t>
            </a:r>
            <a:endParaRPr lang="ru-RU" dirty="0"/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9FE642BB-54B3-4986-A77A-A87E68FC11F5}"/>
              </a:ext>
            </a:extLst>
          </p:cNvPr>
          <p:cNvSpPr txBox="1"/>
          <p:nvPr/>
        </p:nvSpPr>
        <p:spPr>
          <a:xfrm>
            <a:off x="9105750" y="3357258"/>
            <a:ext cx="61557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ИВАН</a:t>
            </a:r>
          </a:p>
          <a:p>
            <a:r>
              <a:rPr lang="ru-RU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РАДЬКО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65567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="" xmlns:a16="http://schemas.microsoft.com/office/drawing/2014/main" id="{3A0A61A3-987A-4E8B-B6B0-8862EF3E037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4882E63-34BB-4BB9-9A92-5D201531A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088" y="71575"/>
            <a:ext cx="10515600" cy="1325563"/>
          </a:xfrm>
        </p:spPr>
        <p:txBody>
          <a:bodyPr/>
          <a:lstStyle/>
          <a:p>
            <a:r>
              <a:rPr lang="ru-RU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ОЧИСТКА ДАННЫХ</a:t>
            </a:r>
            <a:endParaRPr lang="ru-RU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="" xmlns:a16="http://schemas.microsoft.com/office/drawing/2014/main" id="{8DEAAB4C-BDFC-4389-970B-8C4C4B6678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657" y="0"/>
            <a:ext cx="1128705" cy="1128703"/>
          </a:xfrm>
          <a:prstGeom prst="rect">
            <a:avLst/>
          </a:prstGeom>
        </p:spPr>
      </p:pic>
      <p:sp>
        <p:nvSpPr>
          <p:cNvPr id="19" name="Блок-схема: узел 18">
            <a:extLst>
              <a:ext uri="{FF2B5EF4-FFF2-40B4-BE49-F238E27FC236}">
                <a16:creationId xmlns="" xmlns:a16="http://schemas.microsoft.com/office/drawing/2014/main" id="{4142C1B9-DF9A-4347-A036-33BEC0337FB7}"/>
              </a:ext>
            </a:extLst>
          </p:cNvPr>
          <p:cNvSpPr/>
          <p:nvPr/>
        </p:nvSpPr>
        <p:spPr>
          <a:xfrm>
            <a:off x="6852335" y="384510"/>
            <a:ext cx="458223" cy="476655"/>
          </a:xfrm>
          <a:prstGeom prst="flowChartConnector">
            <a:avLst/>
          </a:prstGeom>
          <a:solidFill>
            <a:srgbClr val="EF3022"/>
          </a:solidFill>
          <a:ln>
            <a:solidFill>
              <a:srgbClr val="EF3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>
                  <a:solidFill>
                    <a:srgbClr val="EF3022"/>
                  </a:solidFill>
                </a:ln>
                <a:solidFill>
                  <a:schemeClr val="bg1"/>
                </a:solidFill>
              </a:rPr>
              <a:t>1</a:t>
            </a:r>
            <a:endParaRPr lang="ru-RU" sz="2400" b="1" dirty="0">
              <a:ln>
                <a:solidFill>
                  <a:srgbClr val="EF302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Блок-схема: узел 19">
            <a:extLst>
              <a:ext uri="{FF2B5EF4-FFF2-40B4-BE49-F238E27FC236}">
                <a16:creationId xmlns="" xmlns:a16="http://schemas.microsoft.com/office/drawing/2014/main" id="{405F1935-0324-4239-8287-FFAC97504F37}"/>
              </a:ext>
            </a:extLst>
          </p:cNvPr>
          <p:cNvSpPr/>
          <p:nvPr/>
        </p:nvSpPr>
        <p:spPr>
          <a:xfrm>
            <a:off x="6843118" y="1987492"/>
            <a:ext cx="476655" cy="476655"/>
          </a:xfrm>
          <a:prstGeom prst="flowChartConnector">
            <a:avLst/>
          </a:prstGeom>
          <a:solidFill>
            <a:srgbClr val="EF3022"/>
          </a:solidFill>
          <a:ln>
            <a:solidFill>
              <a:srgbClr val="EF3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n>
                  <a:solidFill>
                    <a:srgbClr val="EF3022"/>
                  </a:solidFill>
                </a:ln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C9B8861B-0EF7-47DC-836B-5DC59F3DA60F}"/>
              </a:ext>
            </a:extLst>
          </p:cNvPr>
          <p:cNvSpPr txBox="1"/>
          <p:nvPr/>
        </p:nvSpPr>
        <p:spPr>
          <a:xfrm>
            <a:off x="1460549" y="6012012"/>
            <a:ext cx="6201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Что сделали?</a:t>
            </a:r>
            <a:endParaRPr lang="ru-RU" dirty="0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BB2C6842-0993-44E6-8C80-180934B2CC47}"/>
              </a:ext>
            </a:extLst>
          </p:cNvPr>
          <p:cNvSpPr txBox="1"/>
          <p:nvPr/>
        </p:nvSpPr>
        <p:spPr>
          <a:xfrm>
            <a:off x="7310558" y="2067148"/>
            <a:ext cx="6201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КАК?</a:t>
            </a:r>
            <a:endParaRPr lang="ru-RU" dirty="0"/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="" xmlns:a16="http://schemas.microsoft.com/office/drawing/2014/main" id="{4779CD9B-CEB7-4EDC-97DA-697D89E5406A}"/>
              </a:ext>
            </a:extLst>
          </p:cNvPr>
          <p:cNvSpPr/>
          <p:nvPr/>
        </p:nvSpPr>
        <p:spPr>
          <a:xfrm>
            <a:off x="6840151" y="3463419"/>
            <a:ext cx="3595991" cy="846904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Убираем неуместные значения признаков </a:t>
            </a:r>
            <a:r>
              <a:rPr lang="en-US" sz="1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​​(</a:t>
            </a:r>
            <a:r>
              <a:rPr lang="ru-RU" sz="1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например</a:t>
            </a:r>
            <a:r>
              <a:rPr lang="en-US" sz="1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r>
              <a:rPr lang="ru-RU" sz="1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100 дней в месяце)</a:t>
            </a:r>
            <a:endParaRPr lang="ru-RU" sz="1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="" xmlns:a16="http://schemas.microsoft.com/office/drawing/2014/main" id="{AF42439E-DF1E-4246-93F7-509BC436E54A}"/>
              </a:ext>
            </a:extLst>
          </p:cNvPr>
          <p:cNvSpPr/>
          <p:nvPr/>
        </p:nvSpPr>
        <p:spPr>
          <a:xfrm>
            <a:off x="6852335" y="2526598"/>
            <a:ext cx="3595991" cy="846904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Избавляемся от отрицательных значений</a:t>
            </a:r>
            <a:endParaRPr lang="ru-RU" sz="1400" dirty="0"/>
          </a:p>
        </p:txBody>
      </p:sp>
      <p:pic>
        <p:nvPicPr>
          <p:cNvPr id="42" name="Рисунок 41">
            <a:extLst>
              <a:ext uri="{FF2B5EF4-FFF2-40B4-BE49-F238E27FC236}">
                <a16:creationId xmlns="" xmlns:a16="http://schemas.microsoft.com/office/drawing/2014/main" id="{B4C782E0-A9D9-454C-8138-F6B1EDF884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37" y="1143920"/>
            <a:ext cx="6540849" cy="5173822"/>
          </a:xfrm>
          <a:prstGeom prst="rect">
            <a:avLst/>
          </a:prstGeom>
        </p:spPr>
      </p:pic>
      <p:sp>
        <p:nvSpPr>
          <p:cNvPr id="33" name="Прямоугольник: скругленные углы 32">
            <a:extLst>
              <a:ext uri="{FF2B5EF4-FFF2-40B4-BE49-F238E27FC236}">
                <a16:creationId xmlns="" xmlns:a16="http://schemas.microsoft.com/office/drawing/2014/main" id="{7C64F765-D45D-46AE-9892-B7BF52AC2DE8}"/>
              </a:ext>
            </a:extLst>
          </p:cNvPr>
          <p:cNvSpPr/>
          <p:nvPr/>
        </p:nvSpPr>
        <p:spPr>
          <a:xfrm>
            <a:off x="6914309" y="5189937"/>
            <a:ext cx="3595991" cy="846904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Определяем границы распределений признаков</a:t>
            </a:r>
            <a:r>
              <a:rPr lang="en-US" sz="1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+</a:t>
            </a:r>
            <a:r>
              <a:rPr lang="ru-RU" sz="1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число их уникальных значений</a:t>
            </a:r>
            <a:endParaRPr lang="ru-RU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EF8B0666-D62C-45EF-8372-14D9DB4F1EB5}"/>
              </a:ext>
            </a:extLst>
          </p:cNvPr>
          <p:cNvSpPr txBox="1"/>
          <p:nvPr/>
        </p:nvSpPr>
        <p:spPr>
          <a:xfrm>
            <a:off x="7337863" y="384510"/>
            <a:ext cx="72633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</a:rPr>
              <a:t>ЗАДАЧА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="" xmlns:a16="http://schemas.microsoft.com/office/drawing/2014/main" id="{24D4AEB7-5DC1-4C10-8FA9-7F709C622D0A}"/>
              </a:ext>
            </a:extLst>
          </p:cNvPr>
          <p:cNvSpPr/>
          <p:nvPr/>
        </p:nvSpPr>
        <p:spPr>
          <a:xfrm>
            <a:off x="6840151" y="914826"/>
            <a:ext cx="3595991" cy="846904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Очистить данные от выбросов</a:t>
            </a:r>
            <a:endParaRPr lang="ru-RU" sz="1400" dirty="0"/>
          </a:p>
        </p:txBody>
      </p:sp>
      <p:sp>
        <p:nvSpPr>
          <p:cNvPr id="45" name="Блок-схема: узел 44">
            <a:extLst>
              <a:ext uri="{FF2B5EF4-FFF2-40B4-BE49-F238E27FC236}">
                <a16:creationId xmlns="" xmlns:a16="http://schemas.microsoft.com/office/drawing/2014/main" id="{4A319B75-B1FD-421D-B3AA-88056D240CD5}"/>
              </a:ext>
            </a:extLst>
          </p:cNvPr>
          <p:cNvSpPr/>
          <p:nvPr/>
        </p:nvSpPr>
        <p:spPr>
          <a:xfrm>
            <a:off x="6852335" y="4634792"/>
            <a:ext cx="476655" cy="476655"/>
          </a:xfrm>
          <a:prstGeom prst="flowChartConnector">
            <a:avLst/>
          </a:prstGeom>
          <a:solidFill>
            <a:srgbClr val="EF3022"/>
          </a:solidFill>
          <a:ln>
            <a:solidFill>
              <a:srgbClr val="EF3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n>
                  <a:solidFill>
                    <a:srgbClr val="EF3022"/>
                  </a:solidFill>
                </a:ln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7A31FD8F-4F23-452E-B12D-510F29E1F138}"/>
              </a:ext>
            </a:extLst>
          </p:cNvPr>
          <p:cNvSpPr txBox="1"/>
          <p:nvPr/>
        </p:nvSpPr>
        <p:spPr>
          <a:xfrm>
            <a:off x="7310558" y="4713714"/>
            <a:ext cx="7296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ШУМЫ?</a:t>
            </a:r>
            <a:endParaRPr lang="ru-RU" sz="1800" b="1" dirty="0"/>
          </a:p>
        </p:txBody>
      </p:sp>
    </p:spTree>
    <p:extLst>
      <p:ext uri="{BB962C8B-B14F-4D97-AF65-F5344CB8AC3E}">
        <p14:creationId xmlns="" xmlns:p14="http://schemas.microsoft.com/office/powerpoint/2010/main" val="343491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="" xmlns:a16="http://schemas.microsoft.com/office/drawing/2014/main" id="{1AA5A9C1-8C00-4356-8304-C5EE6BF0E7BA}"/>
              </a:ext>
            </a:extLst>
          </p:cNvPr>
          <p:cNvSpPr/>
          <p:nvPr/>
        </p:nvSpPr>
        <p:spPr>
          <a:xfrm>
            <a:off x="0" y="-3175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D0A4713-0F11-45EC-9990-5DD2D68E0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174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FEATURE-ENGINEERING</a:t>
            </a:r>
            <a:endParaRPr lang="ru-RU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Блок-схема: узел 4">
            <a:extLst>
              <a:ext uri="{FF2B5EF4-FFF2-40B4-BE49-F238E27FC236}">
                <a16:creationId xmlns="" xmlns:a16="http://schemas.microsoft.com/office/drawing/2014/main" id="{5C3B8313-E4D5-411A-8345-94218293E1C5}"/>
              </a:ext>
            </a:extLst>
          </p:cNvPr>
          <p:cNvSpPr/>
          <p:nvPr/>
        </p:nvSpPr>
        <p:spPr>
          <a:xfrm>
            <a:off x="162446" y="1643964"/>
            <a:ext cx="458223" cy="476655"/>
          </a:xfrm>
          <a:prstGeom prst="flowChartConnector">
            <a:avLst/>
          </a:prstGeom>
          <a:solidFill>
            <a:srgbClr val="EF3022"/>
          </a:solidFill>
          <a:ln>
            <a:solidFill>
              <a:srgbClr val="EF3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>
                  <a:solidFill>
                    <a:srgbClr val="EF3022"/>
                  </a:solidFill>
                </a:ln>
                <a:solidFill>
                  <a:schemeClr val="bg1"/>
                </a:solidFill>
              </a:rPr>
              <a:t>1</a:t>
            </a:r>
            <a:endParaRPr lang="ru-RU" sz="2400" b="1" dirty="0">
              <a:ln>
                <a:solidFill>
                  <a:srgbClr val="EF302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="" xmlns:a16="http://schemas.microsoft.com/office/drawing/2014/main" id="{4B9F9567-88E7-49AF-951D-35E80FD904A8}"/>
              </a:ext>
            </a:extLst>
          </p:cNvPr>
          <p:cNvSpPr/>
          <p:nvPr/>
        </p:nvSpPr>
        <p:spPr>
          <a:xfrm>
            <a:off x="783115" y="1417309"/>
            <a:ext cx="10727703" cy="929963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Features with a large percentage of NaN are highlighted. Some of them have been removed (index_city_code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7" name="Блок-схема: узел 6">
            <a:extLst>
              <a:ext uri="{FF2B5EF4-FFF2-40B4-BE49-F238E27FC236}">
                <a16:creationId xmlns="" xmlns:a16="http://schemas.microsoft.com/office/drawing/2014/main" id="{1364B068-267E-43CD-9824-15CA3DD866E9}"/>
              </a:ext>
            </a:extLst>
          </p:cNvPr>
          <p:cNvSpPr/>
          <p:nvPr/>
        </p:nvSpPr>
        <p:spPr>
          <a:xfrm>
            <a:off x="162446" y="2949170"/>
            <a:ext cx="458223" cy="476655"/>
          </a:xfrm>
          <a:prstGeom prst="flowChartConnector">
            <a:avLst/>
          </a:prstGeom>
          <a:solidFill>
            <a:srgbClr val="EF3022"/>
          </a:solidFill>
          <a:ln>
            <a:solidFill>
              <a:srgbClr val="EF3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n>
                  <a:solidFill>
                    <a:srgbClr val="EF3022"/>
                  </a:solidFill>
                </a:ln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="" xmlns:a16="http://schemas.microsoft.com/office/drawing/2014/main" id="{9377F9AF-BA24-4D03-B143-958C0743B8D3}"/>
              </a:ext>
            </a:extLst>
          </p:cNvPr>
          <p:cNvSpPr/>
          <p:nvPr/>
        </p:nvSpPr>
        <p:spPr>
          <a:xfrm>
            <a:off x="783114" y="2703414"/>
            <a:ext cx="10727703" cy="929963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Выделяем наиболее важные значения </a:t>
            </a:r>
            <a:r>
              <a:rPr lang="ru-RU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фичей</a:t>
            </a:r>
            <a:r>
              <a:rPr lang="ru-RU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ru-RU" sz="1400" dirty="0"/>
          </a:p>
        </p:txBody>
      </p:sp>
      <p:sp>
        <p:nvSpPr>
          <p:cNvPr id="10" name="Блок-схема: узел 9">
            <a:extLst>
              <a:ext uri="{FF2B5EF4-FFF2-40B4-BE49-F238E27FC236}">
                <a16:creationId xmlns="" xmlns:a16="http://schemas.microsoft.com/office/drawing/2014/main" id="{47828B88-9B4F-4B1D-8F6E-108E96FD4F83}"/>
              </a:ext>
            </a:extLst>
          </p:cNvPr>
          <p:cNvSpPr/>
          <p:nvPr/>
        </p:nvSpPr>
        <p:spPr>
          <a:xfrm>
            <a:off x="162446" y="4254376"/>
            <a:ext cx="458223" cy="476655"/>
          </a:xfrm>
          <a:prstGeom prst="flowChartConnector">
            <a:avLst/>
          </a:prstGeom>
          <a:solidFill>
            <a:srgbClr val="EF3022"/>
          </a:solidFill>
          <a:ln>
            <a:solidFill>
              <a:srgbClr val="EF3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n>
                  <a:solidFill>
                    <a:srgbClr val="EF3022"/>
                  </a:solidFill>
                </a:ln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="" xmlns:a16="http://schemas.microsoft.com/office/drawing/2014/main" id="{84D240FA-A393-4BC1-97C9-F284F92EB585}"/>
              </a:ext>
            </a:extLst>
          </p:cNvPr>
          <p:cNvSpPr/>
          <p:nvPr/>
        </p:nvSpPr>
        <p:spPr>
          <a:xfrm>
            <a:off x="783114" y="4027721"/>
            <a:ext cx="10727703" cy="929963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Применяем 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Feature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encoding 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techniques.</a:t>
            </a:r>
            <a:endParaRPr lang="ru-RU" sz="14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="" xmlns:a16="http://schemas.microsoft.com/office/drawing/2014/main" id="{FE25AD61-DC7E-4E15-AD46-C9361F2EC4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644" y="0"/>
            <a:ext cx="1128705" cy="1128703"/>
          </a:xfrm>
          <a:prstGeom prst="rect">
            <a:avLst/>
          </a:prstGeom>
        </p:spPr>
      </p:pic>
      <p:sp>
        <p:nvSpPr>
          <p:cNvPr id="14" name="Блок-схема: узел 13">
            <a:extLst>
              <a:ext uri="{FF2B5EF4-FFF2-40B4-BE49-F238E27FC236}">
                <a16:creationId xmlns="" xmlns:a16="http://schemas.microsoft.com/office/drawing/2014/main" id="{6CE51FE7-6C21-4AC1-873B-CA78DF40CE4F}"/>
              </a:ext>
            </a:extLst>
          </p:cNvPr>
          <p:cNvSpPr/>
          <p:nvPr/>
        </p:nvSpPr>
        <p:spPr>
          <a:xfrm>
            <a:off x="183753" y="5553375"/>
            <a:ext cx="458223" cy="476655"/>
          </a:xfrm>
          <a:prstGeom prst="flowChartConnector">
            <a:avLst/>
          </a:prstGeom>
          <a:solidFill>
            <a:srgbClr val="EF3022"/>
          </a:solidFill>
          <a:ln>
            <a:solidFill>
              <a:srgbClr val="EF3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>
                  <a:solidFill>
                    <a:srgbClr val="EF3022"/>
                  </a:solidFill>
                </a:ln>
                <a:solidFill>
                  <a:schemeClr val="bg1"/>
                </a:solidFill>
              </a:rPr>
              <a:t>4</a:t>
            </a:r>
            <a:endParaRPr lang="ru-RU" sz="2400" b="1" dirty="0">
              <a:ln>
                <a:solidFill>
                  <a:srgbClr val="EF302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="" xmlns:a16="http://schemas.microsoft.com/office/drawing/2014/main" id="{56C83432-D46A-4EFA-8FCE-DE6A9BF5FE74}"/>
              </a:ext>
            </a:extLst>
          </p:cNvPr>
          <p:cNvSpPr/>
          <p:nvPr/>
        </p:nvSpPr>
        <p:spPr>
          <a:xfrm>
            <a:off x="825729" y="5326720"/>
            <a:ext cx="10727703" cy="929963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Генерируем новые </a:t>
            </a:r>
            <a:r>
              <a:rPr lang="ru-RU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фичи</a:t>
            </a:r>
            <a:r>
              <a:rPr lang="ru-RU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на основе имеющихся данных</a:t>
            </a:r>
            <a:r>
              <a:rPr lang="en-US" sz="1400" dirty="0" smtClean="0">
                <a:latin typeface="Verdana" pitchFamily="34" charset="0"/>
                <a:ea typeface="Verdana" pitchFamily="34" charset="0"/>
              </a:rPr>
              <a:t>(segment, sum_of_pay_12_6, </a:t>
            </a:r>
            <a:r>
              <a:rPr lang="en-US" sz="14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</a:rPr>
              <a:t>sum_of_pay_6_2, </a:t>
            </a:r>
            <a:r>
              <a:rPr lang="en-US" sz="1400" dirty="0" err="1" smtClean="0">
                <a:latin typeface="Verdana" pitchFamily="34" charset="0"/>
                <a:ea typeface="Verdana" pitchFamily="34" charset="0"/>
              </a:rPr>
              <a:t>city_types</a:t>
            </a:r>
            <a:r>
              <a:rPr lang="en-US" sz="1400" dirty="0" smtClean="0">
                <a:latin typeface="Verdana" pitchFamily="34" charset="0"/>
                <a:ea typeface="Verdana" pitchFamily="34" charset="0"/>
              </a:rPr>
              <a:t> </a:t>
            </a:r>
            <a:r>
              <a:rPr lang="ru-RU" sz="1400" dirty="0" smtClean="0">
                <a:latin typeface="Verdana" pitchFamily="34" charset="0"/>
                <a:ea typeface="Verdana" pitchFamily="34" charset="0"/>
              </a:rPr>
              <a:t>и т.д.).</a:t>
            </a:r>
            <a:endParaRPr lang="en-US" sz="1400" dirty="0" smtClean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="" xmlns:a16="http://schemas.microsoft.com/office/drawing/2014/main" id="{34EAE82C-D2A2-4B77-B471-11EF7E6940E0}"/>
              </a:ext>
            </a:extLst>
          </p:cNvPr>
          <p:cNvSpPr/>
          <p:nvPr/>
        </p:nvSpPr>
        <p:spPr>
          <a:xfrm>
            <a:off x="732148" y="1417311"/>
            <a:ext cx="10727703" cy="929963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/>
              <a:t>Выделяем столбцы с большим процентов значений </a:t>
            </a:r>
            <a:r>
              <a:rPr lang="en-US" dirty="0" err="1" smtClean="0"/>
              <a:t>NaN</a:t>
            </a:r>
            <a:r>
              <a:rPr lang="ru-RU" dirty="0" smtClean="0"/>
              <a:t>. Убираем некоторые из них</a:t>
            </a:r>
            <a:r>
              <a:rPr lang="en-US" sz="1400" dirty="0" smtClean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</a:t>
            </a:r>
            <a:r>
              <a:rPr lang="en-US" sz="1400" dirty="0" err="1" smtClean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index_city_code</a:t>
            </a:r>
            <a:r>
              <a:rPr lang="en-US" dirty="0" smtClean="0">
                <a:solidFill>
                  <a:prstClr val="white"/>
                </a:solidFill>
              </a:rPr>
              <a:t>)</a:t>
            </a:r>
            <a:r>
              <a:rPr lang="ru-RU" dirty="0" smtClean="0">
                <a:solidFill>
                  <a:prstClr val="white"/>
                </a:solidFill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86767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="" xmlns:a16="http://schemas.microsoft.com/office/drawing/2014/main" id="{877A090E-D077-4335-8F4B-6910AA37A50D}"/>
              </a:ext>
            </a:extLst>
          </p:cNvPr>
          <p:cNvSpPr/>
          <p:nvPr/>
        </p:nvSpPr>
        <p:spPr>
          <a:xfrm>
            <a:off x="0" y="9427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F47338C-A287-4975-AB0B-2172AC642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LEADERBOARD MODEL</a:t>
            </a:r>
            <a:endParaRPr lang="ru-RU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502DF32B-0E46-4D7B-86C3-908FCDA46B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657" y="0"/>
            <a:ext cx="1128705" cy="1128703"/>
          </a:xfrm>
          <a:prstGeom prst="rect">
            <a:avLst/>
          </a:prstGeom>
        </p:spPr>
      </p:pic>
      <p:sp>
        <p:nvSpPr>
          <p:cNvPr id="14" name="Прямоугольник: скругленные углы 13">
            <a:extLst>
              <a:ext uri="{FF2B5EF4-FFF2-40B4-BE49-F238E27FC236}">
                <a16:creationId xmlns="" xmlns:a16="http://schemas.microsoft.com/office/drawing/2014/main" id="{AF7E8EE3-4A7B-4177-B8B0-26E9B91DFD31}"/>
              </a:ext>
            </a:extLst>
          </p:cNvPr>
          <p:cNvSpPr/>
          <p:nvPr/>
        </p:nvSpPr>
        <p:spPr>
          <a:xfrm>
            <a:off x="560587" y="1372458"/>
            <a:ext cx="2029427" cy="930745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solidFill>
              <a:srgbClr val="EF3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Full set of features</a:t>
            </a:r>
            <a:endParaRPr lang="ru-RU" sz="1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="" xmlns:a16="http://schemas.microsoft.com/office/drawing/2014/main" id="{342824EB-1165-4ED9-ADE2-47D479D7EF93}"/>
              </a:ext>
            </a:extLst>
          </p:cNvPr>
          <p:cNvSpPr/>
          <p:nvPr/>
        </p:nvSpPr>
        <p:spPr>
          <a:xfrm>
            <a:off x="4240728" y="1358798"/>
            <a:ext cx="2188352" cy="930745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solidFill>
              <a:srgbClr val="EF3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Imputation&amp;Scaling</a:t>
            </a:r>
            <a:endParaRPr lang="ru-RU" sz="1400" dirty="0"/>
          </a:p>
        </p:txBody>
      </p:sp>
      <p:cxnSp>
        <p:nvCxnSpPr>
          <p:cNvPr id="17" name="Соединитель: уступ 16">
            <a:extLst>
              <a:ext uri="{FF2B5EF4-FFF2-40B4-BE49-F238E27FC236}">
                <a16:creationId xmlns="" xmlns:a16="http://schemas.microsoft.com/office/drawing/2014/main" id="{7208A5CE-FA7D-46C2-A5EC-23F1D9C5B2AA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5887" y="2233718"/>
            <a:ext cx="752585" cy="866241"/>
          </a:xfrm>
          <a:prstGeom prst="bentConnector2">
            <a:avLst/>
          </a:prstGeom>
          <a:ln>
            <a:solidFill>
              <a:srgbClr val="EF30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: скругленные углы 19">
            <a:extLst>
              <a:ext uri="{FF2B5EF4-FFF2-40B4-BE49-F238E27FC236}">
                <a16:creationId xmlns="" xmlns:a16="http://schemas.microsoft.com/office/drawing/2014/main" id="{87DDBDEB-0606-468B-B4BD-53B32E1B78E2}"/>
              </a:ext>
            </a:extLst>
          </p:cNvPr>
          <p:cNvSpPr/>
          <p:nvPr/>
        </p:nvSpPr>
        <p:spPr>
          <a:xfrm>
            <a:off x="1625726" y="2616579"/>
            <a:ext cx="1749070" cy="930745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solidFill>
              <a:srgbClr val="EF3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LGBMClassifier</a:t>
            </a:r>
            <a:endParaRPr lang="ru-RU" sz="1400" dirty="0"/>
          </a:p>
        </p:txBody>
      </p:sp>
      <p:cxnSp>
        <p:nvCxnSpPr>
          <p:cNvPr id="21" name="Соединитель: уступ 20">
            <a:extLst>
              <a:ext uri="{FF2B5EF4-FFF2-40B4-BE49-F238E27FC236}">
                <a16:creationId xmlns="" xmlns:a16="http://schemas.microsoft.com/office/drawing/2014/main" id="{792D86A5-7DF8-4C64-890A-2C6E1A5F5D98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1773176" y="3542708"/>
            <a:ext cx="1294852" cy="538338"/>
          </a:xfrm>
          <a:prstGeom prst="bentConnector3">
            <a:avLst>
              <a:gd name="adj1" fmla="val 50000"/>
            </a:avLst>
          </a:prstGeom>
          <a:ln>
            <a:solidFill>
              <a:srgbClr val="EF30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: скругленные углы 23">
            <a:extLst>
              <a:ext uri="{FF2B5EF4-FFF2-40B4-BE49-F238E27FC236}">
                <a16:creationId xmlns="" xmlns:a16="http://schemas.microsoft.com/office/drawing/2014/main" id="{31889507-00B2-4C5B-9ECB-8C32C4A36D50}"/>
              </a:ext>
            </a:extLst>
          </p:cNvPr>
          <p:cNvSpPr/>
          <p:nvPr/>
        </p:nvSpPr>
        <p:spPr>
          <a:xfrm>
            <a:off x="3068028" y="3709497"/>
            <a:ext cx="1267666" cy="743097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solidFill>
              <a:srgbClr val="EF3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Stacking</a:t>
            </a:r>
            <a:endParaRPr lang="ru-RU" sz="1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="" xmlns:a16="http://schemas.microsoft.com/office/drawing/2014/main" id="{B884D946-F49B-4E5C-BB51-E81AE67759DE}"/>
              </a:ext>
            </a:extLst>
          </p:cNvPr>
          <p:cNvSpPr/>
          <p:nvPr/>
        </p:nvSpPr>
        <p:spPr>
          <a:xfrm>
            <a:off x="4324546" y="4830963"/>
            <a:ext cx="2182703" cy="743097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solidFill>
              <a:srgbClr val="EF3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Logistic regression</a:t>
            </a:r>
            <a:endParaRPr lang="ru-RU" sz="1400" dirty="0"/>
          </a:p>
        </p:txBody>
      </p:sp>
      <p:cxnSp>
        <p:nvCxnSpPr>
          <p:cNvPr id="32" name="Соединитель: уступ 31">
            <a:extLst>
              <a:ext uri="{FF2B5EF4-FFF2-40B4-BE49-F238E27FC236}">
                <a16:creationId xmlns="" xmlns:a16="http://schemas.microsoft.com/office/drawing/2014/main" id="{68C4FF41-8E0D-4D7E-BAC7-07425C6AAC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23900" y="4492436"/>
            <a:ext cx="715493" cy="648093"/>
          </a:xfrm>
          <a:prstGeom prst="bentConnector3">
            <a:avLst>
              <a:gd name="adj1" fmla="val 101384"/>
            </a:avLst>
          </a:prstGeom>
          <a:ln>
            <a:solidFill>
              <a:srgbClr val="EF30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C271F6B7-2556-406D-A05F-0044B813B02B}"/>
              </a:ext>
            </a:extLst>
          </p:cNvPr>
          <p:cNvSpPr txBox="1"/>
          <p:nvPr/>
        </p:nvSpPr>
        <p:spPr>
          <a:xfrm>
            <a:off x="6685961" y="1113018"/>
            <a:ext cx="622169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TOP 10 FEATURES:</a:t>
            </a:r>
          </a:p>
          <a:p>
            <a:r>
              <a:rPr lang="en-US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 CAT:</a:t>
            </a:r>
            <a:endParaRPr lang="ru-RU" sz="2400" b="1" dirty="0"/>
          </a:p>
        </p:txBody>
      </p:sp>
      <p:sp>
        <p:nvSpPr>
          <p:cNvPr id="40" name="Блок-схема: узел 39">
            <a:extLst>
              <a:ext uri="{FF2B5EF4-FFF2-40B4-BE49-F238E27FC236}">
                <a16:creationId xmlns="" xmlns:a16="http://schemas.microsoft.com/office/drawing/2014/main" id="{44D7C730-AC06-4102-904B-2A317A840251}"/>
              </a:ext>
            </a:extLst>
          </p:cNvPr>
          <p:cNvSpPr/>
          <p:nvPr/>
        </p:nvSpPr>
        <p:spPr>
          <a:xfrm>
            <a:off x="7553627" y="1613958"/>
            <a:ext cx="170285" cy="177135"/>
          </a:xfrm>
          <a:prstGeom prst="flowChartConnector">
            <a:avLst/>
          </a:prstGeom>
          <a:solidFill>
            <a:srgbClr val="EF3022"/>
          </a:solidFill>
          <a:ln>
            <a:solidFill>
              <a:srgbClr val="EF3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b="1" dirty="0">
              <a:ln>
                <a:solidFill>
                  <a:srgbClr val="EF302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1" name="Прямоугольник: скругленные углы 40">
            <a:extLst>
              <a:ext uri="{FF2B5EF4-FFF2-40B4-BE49-F238E27FC236}">
                <a16:creationId xmlns="" xmlns:a16="http://schemas.microsoft.com/office/drawing/2014/main" id="{E96BAA22-751F-4BFF-965E-A21819DBD54F}"/>
              </a:ext>
            </a:extLst>
          </p:cNvPr>
          <p:cNvSpPr/>
          <p:nvPr/>
        </p:nvSpPr>
        <p:spPr>
          <a:xfrm>
            <a:off x="8740610" y="1520422"/>
            <a:ext cx="3316272" cy="2457689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10.sum_deb_e_oper_1m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9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.sum_a_oper_1m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8</a:t>
            </a:r>
            <a:r>
              <a:rPr lang="it-IT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.cnt_cred_e_oper_3m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7.cnt_days_cred_e_oper_3m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6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ogrn_exist_months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5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balance_amt_max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4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sum_cred_e_oper_1m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balance_amt_day_avg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balance_amt_avg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1.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balance_amt_min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3" name="Блок-схема: узел 42">
            <a:extLst>
              <a:ext uri="{FF2B5EF4-FFF2-40B4-BE49-F238E27FC236}">
                <a16:creationId xmlns="" xmlns:a16="http://schemas.microsoft.com/office/drawing/2014/main" id="{C4A3899D-7B11-4EB1-9D40-E99E43C760A9}"/>
              </a:ext>
            </a:extLst>
          </p:cNvPr>
          <p:cNvSpPr/>
          <p:nvPr/>
        </p:nvSpPr>
        <p:spPr>
          <a:xfrm>
            <a:off x="7492376" y="4390515"/>
            <a:ext cx="170285" cy="177135"/>
          </a:xfrm>
          <a:prstGeom prst="flowChartConnector">
            <a:avLst/>
          </a:prstGeom>
          <a:solidFill>
            <a:srgbClr val="EF3022"/>
          </a:solidFill>
          <a:ln>
            <a:solidFill>
              <a:srgbClr val="EF3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b="1" dirty="0">
              <a:ln>
                <a:solidFill>
                  <a:srgbClr val="EF302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79768F89-B954-445A-8E09-4482BC20F3B0}"/>
              </a:ext>
            </a:extLst>
          </p:cNvPr>
          <p:cNvSpPr txBox="1"/>
          <p:nvPr/>
        </p:nvSpPr>
        <p:spPr>
          <a:xfrm>
            <a:off x="7692036" y="4248251"/>
            <a:ext cx="66364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LGBM:</a:t>
            </a:r>
            <a:endParaRPr lang="ru-RU" sz="2400" dirty="0"/>
          </a:p>
        </p:txBody>
      </p:sp>
      <p:cxnSp>
        <p:nvCxnSpPr>
          <p:cNvPr id="31" name="Прямая со стрелкой 30"/>
          <p:cNvCxnSpPr>
            <a:stCxn id="14" idx="3"/>
            <a:endCxn id="15" idx="1"/>
          </p:cNvCxnSpPr>
          <p:nvPr/>
        </p:nvCxnSpPr>
        <p:spPr>
          <a:xfrm flipV="1">
            <a:off x="2590014" y="1824171"/>
            <a:ext cx="1650714" cy="136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Прямоугольник: скругленные углы 19">
            <a:extLst>
              <a:ext uri="{FF2B5EF4-FFF2-40B4-BE49-F238E27FC236}">
                <a16:creationId xmlns="" xmlns:a16="http://schemas.microsoft.com/office/drawing/2014/main" id="{87DDBDEB-0606-468B-B4BD-53B32E1B78E2}"/>
              </a:ext>
            </a:extLst>
          </p:cNvPr>
          <p:cNvSpPr/>
          <p:nvPr/>
        </p:nvSpPr>
        <p:spPr>
          <a:xfrm>
            <a:off x="4251489" y="2627577"/>
            <a:ext cx="2168165" cy="930745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solidFill>
              <a:srgbClr val="EF3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CatBoostClassifier</a:t>
            </a:r>
            <a:endParaRPr lang="ru-RU" sz="1400" dirty="0"/>
          </a:p>
        </p:txBody>
      </p:sp>
      <p:cxnSp>
        <p:nvCxnSpPr>
          <p:cNvPr id="53" name="Прямая со стрелкой 52"/>
          <p:cNvCxnSpPr>
            <a:stCxn id="15" idx="2"/>
            <a:endCxn id="51" idx="0"/>
          </p:cNvCxnSpPr>
          <p:nvPr/>
        </p:nvCxnSpPr>
        <p:spPr>
          <a:xfrm>
            <a:off x="5334904" y="2289543"/>
            <a:ext cx="668" cy="3380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>
            <a:stCxn id="51" idx="2"/>
          </p:cNvCxnSpPr>
          <p:nvPr/>
        </p:nvCxnSpPr>
        <p:spPr>
          <a:xfrm flipH="1">
            <a:off x="5335571" y="3558322"/>
            <a:ext cx="1" cy="476350"/>
          </a:xfrm>
          <a:prstGeom prst="line">
            <a:avLst/>
          </a:prstGeom>
          <a:ln>
            <a:solidFill>
              <a:srgbClr val="EF30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/>
          <p:nvPr/>
        </p:nvCxnSpPr>
        <p:spPr>
          <a:xfrm flipH="1">
            <a:off x="4355183" y="4034672"/>
            <a:ext cx="989815" cy="1"/>
          </a:xfrm>
          <a:prstGeom prst="straightConnector1">
            <a:avLst/>
          </a:prstGeom>
          <a:ln>
            <a:solidFill>
              <a:srgbClr val="EF302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Прямоугольник: скругленные углы 45">
            <a:extLst>
              <a:ext uri="{FF2B5EF4-FFF2-40B4-BE49-F238E27FC236}">
                <a16:creationId xmlns="" xmlns:a16="http://schemas.microsoft.com/office/drawing/2014/main" id="{1A01B433-AAAD-4663-8A3B-20AB2BD32747}"/>
              </a:ext>
            </a:extLst>
          </p:cNvPr>
          <p:cNvSpPr/>
          <p:nvPr/>
        </p:nvSpPr>
        <p:spPr>
          <a:xfrm>
            <a:off x="8954913" y="4258910"/>
            <a:ext cx="3119251" cy="2457689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10.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min_founderpres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9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it-IT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cnt_cred_e_oper_3m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8</a:t>
            </a:r>
            <a:r>
              <a:rPr lang="it-IT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it-IT" sz="1400" dirty="0">
                <a:latin typeface="Verdana" panose="020B0604030504040204" pitchFamily="34" charset="0"/>
                <a:ea typeface="Verdana" panose="020B0604030504040204" pitchFamily="34" charset="0"/>
              </a:rPr>
              <a:t>ogrn_exist_months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7.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cnt_days_cred_e_oper_1m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6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sum_of_paym_1y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5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sum_deb_e_oper_1m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4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rko_start_months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cnt_days_cred_e_oper_3m</a:t>
            </a:r>
          </a:p>
          <a:p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sum_cred_e_oper_1m</a:t>
            </a:r>
          </a:p>
          <a:p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1. </a:t>
            </a:r>
            <a:r>
              <a:rPr lang="en-US" sz="1400" dirty="0" err="1">
                <a:latin typeface="Verdana" panose="020B0604030504040204" pitchFamily="34" charset="0"/>
                <a:ea typeface="Verdana" panose="020B0604030504040204" pitchFamily="34" charset="0"/>
              </a:rPr>
              <a:t>balance_amt_min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8499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="" xmlns:a16="http://schemas.microsoft.com/office/drawing/2014/main" id="{424A1A31-414F-4DD1-8202-3C03E577F3AD}"/>
              </a:ext>
            </a:extLst>
          </p:cNvPr>
          <p:cNvSpPr/>
          <p:nvPr/>
        </p:nvSpPr>
        <p:spPr>
          <a:xfrm>
            <a:off x="935" y="8828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E2E9325-AC93-466A-974C-20656534B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5"/>
            <a:ext cx="11208471" cy="132556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TARGET </a:t>
            </a:r>
            <a:r>
              <a:rPr lang="ru-RU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В РАЗЛИЧНЫХ СЕГМЕНТАХ</a:t>
            </a:r>
            <a:endParaRPr lang="ru-RU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50BF9CAD-291C-4692-8C6B-5683FE13DE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657" y="0"/>
            <a:ext cx="1128705" cy="112870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="" xmlns:a16="http://schemas.microsoft.com/office/drawing/2014/main" id="{3C63DB9C-9603-4830-A327-71686AF892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8" y="1343818"/>
            <a:ext cx="5288290" cy="3426812"/>
          </a:xfrm>
          <a:prstGeom prst="rect">
            <a:avLst/>
          </a:prstGeom>
        </p:spPr>
      </p:pic>
      <p:pic>
        <p:nvPicPr>
          <p:cNvPr id="26" name="Объект 25">
            <a:extLst>
              <a:ext uri="{FF2B5EF4-FFF2-40B4-BE49-F238E27FC236}">
                <a16:creationId xmlns="" xmlns:a16="http://schemas.microsoft.com/office/drawing/2014/main" id="{FC924AF5-230D-4EF0-8372-C70104C74A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086" y="1155982"/>
            <a:ext cx="5712036" cy="3614648"/>
          </a:xfrm>
        </p:spPr>
      </p:pic>
      <p:sp>
        <p:nvSpPr>
          <p:cNvPr id="27" name="Прямоугольник: скругленные углы 26">
            <a:extLst>
              <a:ext uri="{FF2B5EF4-FFF2-40B4-BE49-F238E27FC236}">
                <a16:creationId xmlns="" xmlns:a16="http://schemas.microsoft.com/office/drawing/2014/main" id="{62637C41-2044-4504-9A74-236DC98BB64A}"/>
              </a:ext>
            </a:extLst>
          </p:cNvPr>
          <p:cNvSpPr/>
          <p:nvPr/>
        </p:nvSpPr>
        <p:spPr>
          <a:xfrm>
            <a:off x="358219" y="5175530"/>
            <a:ext cx="11203735" cy="846904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solidFill>
              <a:srgbClr val="EF3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Одной из наиболее показательных </a:t>
            </a:r>
            <a:r>
              <a:rPr lang="ru-RU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фичей</a:t>
            </a:r>
            <a:r>
              <a:rPr lang="ru-RU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является 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segment</a:t>
            </a:r>
            <a:r>
              <a:rPr lang="ru-RU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. Здесь особенно выделяется 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segment &lt;0&gt;: </a:t>
            </a:r>
            <a:r>
              <a:rPr lang="ru-RU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он включает в себя наибольшее число клиентов, а также именно в этом сегменте наблюдается наибольший процент их ухода.</a:t>
            </a:r>
            <a:endParaRPr lang="ru-RU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" name="Прямоугольник 27">
            <a:extLst>
              <a:ext uri="{FF2B5EF4-FFF2-40B4-BE49-F238E27FC236}">
                <a16:creationId xmlns="" xmlns:a16="http://schemas.microsoft.com/office/drawing/2014/main" id="{5481F518-59A1-4726-A591-129AE2FAB2AD}"/>
              </a:ext>
            </a:extLst>
          </p:cNvPr>
          <p:cNvSpPr/>
          <p:nvPr/>
        </p:nvSpPr>
        <p:spPr>
          <a:xfrm>
            <a:off x="660221" y="1718310"/>
            <a:ext cx="928549" cy="2666766"/>
          </a:xfrm>
          <a:prstGeom prst="rect">
            <a:avLst/>
          </a:prstGeom>
          <a:solidFill>
            <a:srgbClr val="EF30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="" xmlns:a16="http://schemas.microsoft.com/office/drawing/2014/main" id="{E296B021-07CC-44E1-85EA-6C39AC4A1F86}"/>
              </a:ext>
            </a:extLst>
          </p:cNvPr>
          <p:cNvSpPr/>
          <p:nvPr/>
        </p:nvSpPr>
        <p:spPr>
          <a:xfrm>
            <a:off x="6724651" y="1564006"/>
            <a:ext cx="990600" cy="2794634"/>
          </a:xfrm>
          <a:prstGeom prst="rect">
            <a:avLst/>
          </a:prstGeom>
          <a:solidFill>
            <a:srgbClr val="EF30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01090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="" xmlns:a16="http://schemas.microsoft.com/office/drawing/2014/main" id="{68253C08-1443-40F6-9CE5-0331D1F2AF3B}"/>
              </a:ext>
            </a:extLst>
          </p:cNvPr>
          <p:cNvSpPr/>
          <p:nvPr/>
        </p:nvSpPr>
        <p:spPr>
          <a:xfrm>
            <a:off x="935" y="8828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06B3CEA9-F9D2-454A-83D8-A2BF1C9D6F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644" y="0"/>
            <a:ext cx="1128705" cy="1128703"/>
          </a:xfrm>
          <a:prstGeom prst="rect">
            <a:avLst/>
          </a:prstGeom>
        </p:spPr>
      </p:pic>
      <p:pic>
        <p:nvPicPr>
          <p:cNvPr id="11" name="Объект 10">
            <a:extLst>
              <a:ext uri="{FF2B5EF4-FFF2-40B4-BE49-F238E27FC236}">
                <a16:creationId xmlns="" xmlns:a16="http://schemas.microsoft.com/office/drawing/2014/main" id="{2228B7D5-CEE8-41E9-B9B8-B8F69ED1E0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9" y="1658858"/>
            <a:ext cx="7673213" cy="5023917"/>
          </a:xfrm>
        </p:spPr>
      </p:pic>
      <p:sp>
        <p:nvSpPr>
          <p:cNvPr id="12" name="Прямоугольник 11">
            <a:extLst>
              <a:ext uri="{FF2B5EF4-FFF2-40B4-BE49-F238E27FC236}">
                <a16:creationId xmlns="" xmlns:a16="http://schemas.microsoft.com/office/drawing/2014/main" id="{EB7162FA-2754-40D1-8BE3-7DD99490D92F}"/>
              </a:ext>
            </a:extLst>
          </p:cNvPr>
          <p:cNvSpPr/>
          <p:nvPr/>
        </p:nvSpPr>
        <p:spPr>
          <a:xfrm>
            <a:off x="1028249" y="5913384"/>
            <a:ext cx="1315333" cy="196215"/>
          </a:xfrm>
          <a:prstGeom prst="rect">
            <a:avLst/>
          </a:prstGeom>
          <a:solidFill>
            <a:srgbClr val="EF30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="" xmlns:a16="http://schemas.microsoft.com/office/drawing/2014/main" id="{F6499F91-EB09-4804-AE01-07802EF716E7}"/>
              </a:ext>
            </a:extLst>
          </p:cNvPr>
          <p:cNvSpPr/>
          <p:nvPr/>
        </p:nvSpPr>
        <p:spPr>
          <a:xfrm>
            <a:off x="8572586" y="652048"/>
            <a:ext cx="2438704" cy="2110006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solidFill>
              <a:srgbClr val="EF3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Клиенты из нулевого сегмента имеют наименьшее среднее количество годовых транзакций.</a:t>
            </a:r>
            <a:endParaRPr lang="ru-RU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="" xmlns:a16="http://schemas.microsoft.com/office/drawing/2014/main" id="{FBB1E517-46A1-43E3-A87B-7B58A010C5C6}"/>
              </a:ext>
            </a:extLst>
          </p:cNvPr>
          <p:cNvSpPr/>
          <p:nvPr/>
        </p:nvSpPr>
        <p:spPr>
          <a:xfrm>
            <a:off x="8572586" y="3694162"/>
            <a:ext cx="2438705" cy="2110005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solidFill>
              <a:srgbClr val="EF3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Клиенты из третьего сегмента выделяются большим объёмом ежегодных транзакций и они наименее склонны к уходу.</a:t>
            </a:r>
            <a:endParaRPr lang="ru-RU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Блок-схема: узел 15">
            <a:extLst>
              <a:ext uri="{FF2B5EF4-FFF2-40B4-BE49-F238E27FC236}">
                <a16:creationId xmlns="" xmlns:a16="http://schemas.microsoft.com/office/drawing/2014/main" id="{292C0914-DCC0-4131-8ECE-FA1B3A4F0E0A}"/>
              </a:ext>
            </a:extLst>
          </p:cNvPr>
          <p:cNvSpPr/>
          <p:nvPr/>
        </p:nvSpPr>
        <p:spPr>
          <a:xfrm>
            <a:off x="7759632" y="652048"/>
            <a:ext cx="458223" cy="476655"/>
          </a:xfrm>
          <a:prstGeom prst="flowChartConnector">
            <a:avLst/>
          </a:prstGeom>
          <a:solidFill>
            <a:srgbClr val="EF3022"/>
          </a:solidFill>
          <a:ln>
            <a:solidFill>
              <a:srgbClr val="EF3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>
                  <a:solidFill>
                    <a:srgbClr val="EF3022"/>
                  </a:solidFill>
                </a:ln>
                <a:solidFill>
                  <a:schemeClr val="bg1"/>
                </a:solidFill>
              </a:rPr>
              <a:t>1</a:t>
            </a:r>
            <a:endParaRPr lang="ru-RU" sz="2400" b="1" dirty="0">
              <a:ln>
                <a:solidFill>
                  <a:srgbClr val="EF302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" name="Блок-схема: узел 16">
            <a:extLst>
              <a:ext uri="{FF2B5EF4-FFF2-40B4-BE49-F238E27FC236}">
                <a16:creationId xmlns="" xmlns:a16="http://schemas.microsoft.com/office/drawing/2014/main" id="{0959FCB0-0278-4197-821F-F640A2030305}"/>
              </a:ext>
            </a:extLst>
          </p:cNvPr>
          <p:cNvSpPr/>
          <p:nvPr/>
        </p:nvSpPr>
        <p:spPr>
          <a:xfrm>
            <a:off x="7741200" y="3694162"/>
            <a:ext cx="476655" cy="476655"/>
          </a:xfrm>
          <a:prstGeom prst="flowChartConnector">
            <a:avLst/>
          </a:prstGeom>
          <a:solidFill>
            <a:srgbClr val="EF3022"/>
          </a:solidFill>
          <a:ln>
            <a:solidFill>
              <a:srgbClr val="EF3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n>
                  <a:solidFill>
                    <a:srgbClr val="EF3022"/>
                  </a:solidFill>
                </a:ln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1E864052-7941-46C3-A8C6-D8EFBED3C8F2}"/>
              </a:ext>
            </a:extLst>
          </p:cNvPr>
          <p:cNvSpPr txBox="1"/>
          <p:nvPr/>
        </p:nvSpPr>
        <p:spPr>
          <a:xfrm>
            <a:off x="121355" y="146864"/>
            <a:ext cx="7731173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ОСОБЕННОСТИ </a:t>
            </a:r>
            <a:r>
              <a:rPr lang="en-US" sz="4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SEGMENT</a:t>
            </a:r>
            <a:endParaRPr lang="ru-RU" sz="4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0113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="" xmlns:a16="http://schemas.microsoft.com/office/drawing/2014/main" id="{7DDB65B1-8DC6-4F1C-B900-DB7E8E30A5C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="" xmlns:a16="http://schemas.microsoft.com/office/drawing/2014/main" id="{13B02E69-E718-4D34-87F9-219E6E8EA9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8" y="1505212"/>
            <a:ext cx="7077075" cy="4585945"/>
          </a:xfr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F43F466-BA54-4669-AB05-3A43063D337B}"/>
              </a:ext>
            </a:extLst>
          </p:cNvPr>
          <p:cNvSpPr txBox="1"/>
          <p:nvPr/>
        </p:nvSpPr>
        <p:spPr>
          <a:xfrm>
            <a:off x="230981" y="150634"/>
            <a:ext cx="610076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АНАЛИЗ OKVED</a:t>
            </a:r>
            <a:endParaRPr lang="ru-RU" sz="44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="" xmlns:a16="http://schemas.microsoft.com/office/drawing/2014/main" id="{B65DA04B-1673-4B76-8A6A-17B8BD9A47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657" y="0"/>
            <a:ext cx="1128705" cy="1128703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="" xmlns:a16="http://schemas.microsoft.com/office/drawing/2014/main" id="{1445BC1A-F4C5-46DB-9222-29FB27735558}"/>
              </a:ext>
            </a:extLst>
          </p:cNvPr>
          <p:cNvSpPr/>
          <p:nvPr/>
        </p:nvSpPr>
        <p:spPr>
          <a:xfrm>
            <a:off x="4030980" y="4276724"/>
            <a:ext cx="230505" cy="1301877"/>
          </a:xfrm>
          <a:prstGeom prst="rect">
            <a:avLst/>
          </a:prstGeom>
          <a:solidFill>
            <a:srgbClr val="EF30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5" name="Рисунок 14">
            <a:extLst>
              <a:ext uri="{FF2B5EF4-FFF2-40B4-BE49-F238E27FC236}">
                <a16:creationId xmlns="" xmlns:a16="http://schemas.microsoft.com/office/drawing/2014/main" id="{556AA2E2-8581-467C-B966-BEF568C8F8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343" y="3429000"/>
            <a:ext cx="3110314" cy="3195140"/>
          </a:xfrm>
          <a:prstGeom prst="rect">
            <a:avLst/>
          </a:prstGeom>
        </p:spPr>
      </p:pic>
      <p:sp>
        <p:nvSpPr>
          <p:cNvPr id="16" name="Блок-схема: узел 15">
            <a:extLst>
              <a:ext uri="{FF2B5EF4-FFF2-40B4-BE49-F238E27FC236}">
                <a16:creationId xmlns="" xmlns:a16="http://schemas.microsoft.com/office/drawing/2014/main" id="{1DE612DC-B3AF-4108-B7DC-BA43A557DB07}"/>
              </a:ext>
            </a:extLst>
          </p:cNvPr>
          <p:cNvSpPr/>
          <p:nvPr/>
        </p:nvSpPr>
        <p:spPr>
          <a:xfrm>
            <a:off x="7325346" y="3429000"/>
            <a:ext cx="458223" cy="476655"/>
          </a:xfrm>
          <a:prstGeom prst="flowChartConnector">
            <a:avLst/>
          </a:prstGeom>
          <a:solidFill>
            <a:srgbClr val="EF3022"/>
          </a:solidFill>
          <a:ln>
            <a:solidFill>
              <a:srgbClr val="EF3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n>
                  <a:solidFill>
                    <a:srgbClr val="EF3022"/>
                  </a:solidFill>
                </a:ln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Блок-схема: узел 16">
            <a:extLst>
              <a:ext uri="{FF2B5EF4-FFF2-40B4-BE49-F238E27FC236}">
                <a16:creationId xmlns="" xmlns:a16="http://schemas.microsoft.com/office/drawing/2014/main" id="{5C91B79F-A7D5-4FED-BA4E-4F1023C47013}"/>
              </a:ext>
            </a:extLst>
          </p:cNvPr>
          <p:cNvSpPr/>
          <p:nvPr/>
        </p:nvSpPr>
        <p:spPr>
          <a:xfrm>
            <a:off x="7325345" y="1249519"/>
            <a:ext cx="458223" cy="476655"/>
          </a:xfrm>
          <a:prstGeom prst="flowChartConnector">
            <a:avLst/>
          </a:prstGeom>
          <a:solidFill>
            <a:srgbClr val="EF3022"/>
          </a:solidFill>
          <a:ln>
            <a:solidFill>
              <a:srgbClr val="EF3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>
                  <a:solidFill>
                    <a:srgbClr val="EF3022"/>
                  </a:solidFill>
                </a:ln>
                <a:solidFill>
                  <a:schemeClr val="bg1"/>
                </a:solidFill>
              </a:rPr>
              <a:t>1</a:t>
            </a:r>
            <a:endParaRPr lang="ru-RU" sz="2400" b="1" dirty="0">
              <a:ln>
                <a:solidFill>
                  <a:srgbClr val="EF302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="" xmlns:a16="http://schemas.microsoft.com/office/drawing/2014/main" id="{D3DDCF99-9052-43DC-B19A-B37C5670DDBC}"/>
              </a:ext>
            </a:extLst>
          </p:cNvPr>
          <p:cNvSpPr/>
          <p:nvPr/>
        </p:nvSpPr>
        <p:spPr>
          <a:xfrm>
            <a:off x="1653540" y="2026920"/>
            <a:ext cx="217170" cy="74168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="" xmlns:a16="http://schemas.microsoft.com/office/drawing/2014/main" id="{1F2AC3AB-D2F6-4EF7-849A-E6A7C06E8876}"/>
              </a:ext>
            </a:extLst>
          </p:cNvPr>
          <p:cNvSpPr/>
          <p:nvPr/>
        </p:nvSpPr>
        <p:spPr>
          <a:xfrm>
            <a:off x="7963343" y="1249519"/>
            <a:ext cx="3501143" cy="1519081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Клиенты с </a:t>
            </a:r>
            <a:r>
              <a:rPr lang="en-US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OKVED 11</a:t>
            </a:r>
            <a:r>
              <a:rPr lang="ru-RU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выделяются среди остальных.</a:t>
            </a:r>
            <a:endParaRPr lang="ru-RU" sz="1400" dirty="0"/>
          </a:p>
        </p:txBody>
      </p:sp>
    </p:spTree>
    <p:extLst>
      <p:ext uri="{BB962C8B-B14F-4D97-AF65-F5344CB8AC3E}">
        <p14:creationId xmlns="" xmlns:p14="http://schemas.microsoft.com/office/powerpoint/2010/main" val="400039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="" xmlns:a16="http://schemas.microsoft.com/office/drawing/2014/main" id="{C6DEB1AE-DC78-4ADA-9160-E3FB1E81B4C5}"/>
              </a:ext>
            </a:extLst>
          </p:cNvPr>
          <p:cNvSpPr/>
          <p:nvPr/>
        </p:nvSpPr>
        <p:spPr>
          <a:xfrm>
            <a:off x="0" y="8836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00FA6EA-6472-4A7B-BB74-BA4ADC3F4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67307" cy="1325563"/>
          </a:xfrm>
        </p:spPr>
        <p:txBody>
          <a:bodyPr>
            <a:normAutofit/>
          </a:bodyPr>
          <a:lstStyle/>
          <a:p>
            <a:r>
              <a:rPr lang="ru-RU" sz="4000" b="1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ИНТЕРПРЕТИРУЕМАЯ МОДЕЛЬ</a:t>
            </a:r>
            <a:endParaRPr lang="ru-RU" sz="40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="" xmlns:a16="http://schemas.microsoft.com/office/drawing/2014/main" id="{FD64DD8B-97BD-4D1B-94E7-88C003D0AA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657" y="0"/>
            <a:ext cx="1128705" cy="1128703"/>
          </a:xfrm>
          <a:prstGeom prst="rect">
            <a:avLst/>
          </a:prstGeom>
        </p:spPr>
      </p:pic>
      <p:sp>
        <p:nvSpPr>
          <p:cNvPr id="11" name="Блок-схема: узел 10">
            <a:extLst>
              <a:ext uri="{FF2B5EF4-FFF2-40B4-BE49-F238E27FC236}">
                <a16:creationId xmlns="" xmlns:a16="http://schemas.microsoft.com/office/drawing/2014/main" id="{4D15963B-5938-4AD7-A83D-D245B8130CBD}"/>
              </a:ext>
            </a:extLst>
          </p:cNvPr>
          <p:cNvSpPr/>
          <p:nvPr/>
        </p:nvSpPr>
        <p:spPr>
          <a:xfrm>
            <a:off x="198120" y="1326196"/>
            <a:ext cx="433407" cy="450841"/>
          </a:xfrm>
          <a:prstGeom prst="flowChartConnector">
            <a:avLst/>
          </a:prstGeom>
          <a:solidFill>
            <a:srgbClr val="EF3022"/>
          </a:solidFill>
          <a:ln>
            <a:solidFill>
              <a:srgbClr val="EF3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b="1" dirty="0">
              <a:ln>
                <a:solidFill>
                  <a:srgbClr val="EF3022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3F528FF-E9BD-4BAD-87CC-4BD4B7DF5E80}"/>
              </a:ext>
            </a:extLst>
          </p:cNvPr>
          <p:cNvSpPr txBox="1"/>
          <p:nvPr/>
        </p:nvSpPr>
        <p:spPr>
          <a:xfrm>
            <a:off x="961143" y="1980828"/>
            <a:ext cx="6319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Features: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37 uncorrelated numeric features</a:t>
            </a: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OptBinning 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20D9905F-E606-4F21-878C-B1BA08B06D47}"/>
              </a:ext>
            </a:extLst>
          </p:cNvPr>
          <p:cNvSpPr txBox="1"/>
          <p:nvPr/>
        </p:nvSpPr>
        <p:spPr>
          <a:xfrm>
            <a:off x="631527" y="1298818"/>
            <a:ext cx="6126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LOGISTIC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REGRESSION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18" name="Блок-схема: узел 17">
            <a:extLst>
              <a:ext uri="{FF2B5EF4-FFF2-40B4-BE49-F238E27FC236}">
                <a16:creationId xmlns="" xmlns:a16="http://schemas.microsoft.com/office/drawing/2014/main" id="{276BFBA2-55B3-4702-A465-D06C20ABE7A1}"/>
              </a:ext>
            </a:extLst>
          </p:cNvPr>
          <p:cNvSpPr/>
          <p:nvPr/>
        </p:nvSpPr>
        <p:spPr>
          <a:xfrm>
            <a:off x="663897" y="2001148"/>
            <a:ext cx="297246" cy="309203"/>
          </a:xfrm>
          <a:prstGeom prst="flowChartConnector">
            <a:avLst/>
          </a:prstGeom>
          <a:solidFill>
            <a:srgbClr val="EF3022"/>
          </a:solidFill>
          <a:ln>
            <a:solidFill>
              <a:srgbClr val="EF3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b="1" dirty="0">
              <a:ln>
                <a:solidFill>
                  <a:srgbClr val="EF3022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="" xmlns:a16="http://schemas.microsoft.com/office/drawing/2014/main" id="{5085BF83-E92A-41C6-B8E8-6669F369CA3C}"/>
              </a:ext>
            </a:extLst>
          </p:cNvPr>
          <p:cNvCxnSpPr/>
          <p:nvPr/>
        </p:nvCxnSpPr>
        <p:spPr>
          <a:xfrm flipV="1">
            <a:off x="4120903" y="1551616"/>
            <a:ext cx="4017257" cy="88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: скругленные углы 23">
            <a:extLst>
              <a:ext uri="{FF2B5EF4-FFF2-40B4-BE49-F238E27FC236}">
                <a16:creationId xmlns="" xmlns:a16="http://schemas.microsoft.com/office/drawing/2014/main" id="{6D467460-B7AB-431C-9E7F-27CBD081DC79}"/>
              </a:ext>
            </a:extLst>
          </p:cNvPr>
          <p:cNvSpPr/>
          <p:nvPr/>
        </p:nvSpPr>
        <p:spPr>
          <a:xfrm>
            <a:off x="8331335" y="564351"/>
            <a:ext cx="2438704" cy="2110006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solidFill>
              <a:srgbClr val="EF3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Веса в этой модели могут показывать важность той или иной </a:t>
            </a:r>
            <a:r>
              <a:rPr lang="ru-RU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фичи</a:t>
            </a:r>
            <a:r>
              <a:rPr lang="ru-RU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и её </a:t>
            </a:r>
            <a:r>
              <a:rPr lang="ru-RU" sz="1400" dirty="0" err="1" smtClean="0">
                <a:latin typeface="Verdana" panose="020B0604030504040204" pitchFamily="34" charset="0"/>
                <a:ea typeface="Verdana" panose="020B0604030504040204" pitchFamily="34" charset="0"/>
              </a:rPr>
              <a:t>влиянее</a:t>
            </a:r>
            <a:r>
              <a:rPr lang="ru-RU" sz="1400" dirty="0" smtClean="0">
                <a:latin typeface="Verdana" panose="020B0604030504040204" pitchFamily="34" charset="0"/>
                <a:ea typeface="Verdana" panose="020B0604030504040204" pitchFamily="34" charset="0"/>
              </a:rPr>
              <a:t> на финальный прогноз.</a:t>
            </a:r>
            <a:endParaRPr lang="ru-RU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="" xmlns:a16="http://schemas.microsoft.com/office/drawing/2014/main" id="{63AA2A2E-7AAD-44AD-890C-9661DF070C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278" y="2950921"/>
            <a:ext cx="5113055" cy="3834793"/>
          </a:xfrm>
          <a:prstGeom prst="rect">
            <a:avLst/>
          </a:prstGeom>
        </p:spPr>
      </p:pic>
      <p:cxnSp>
        <p:nvCxnSpPr>
          <p:cNvPr id="43" name="Соединитель: уступ 42">
            <a:extLst>
              <a:ext uri="{FF2B5EF4-FFF2-40B4-BE49-F238E27FC236}">
                <a16:creationId xmlns="" xmlns:a16="http://schemas.microsoft.com/office/drawing/2014/main" id="{BDDF4A0B-20D3-4158-A7B7-1CA9FB1E443F}"/>
              </a:ext>
            </a:extLst>
          </p:cNvPr>
          <p:cNvCxnSpPr>
            <a:cxnSpLocks/>
            <a:stCxn id="24" idx="3"/>
          </p:cNvCxnSpPr>
          <p:nvPr/>
        </p:nvCxnSpPr>
        <p:spPr>
          <a:xfrm flipH="1">
            <a:off x="10713720" y="1619354"/>
            <a:ext cx="56319" cy="3248964"/>
          </a:xfrm>
          <a:prstGeom prst="bentConnector4">
            <a:avLst>
              <a:gd name="adj1" fmla="val -1678007"/>
              <a:gd name="adj2" fmla="val 9989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Прямоугольник: скругленные углы 50">
            <a:extLst>
              <a:ext uri="{FF2B5EF4-FFF2-40B4-BE49-F238E27FC236}">
                <a16:creationId xmlns="" xmlns:a16="http://schemas.microsoft.com/office/drawing/2014/main" id="{0B6B9784-19CA-44FF-8290-39F54D2B4FB9}"/>
              </a:ext>
            </a:extLst>
          </p:cNvPr>
          <p:cNvSpPr/>
          <p:nvPr/>
        </p:nvSpPr>
        <p:spPr>
          <a:xfrm>
            <a:off x="198121" y="3429000"/>
            <a:ext cx="2869006" cy="1032928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solidFill>
              <a:srgbClr val="EF3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bg1"/>
                </a:solidFill>
              </a:rPr>
              <a:t>POSITIVE:</a:t>
            </a:r>
          </a:p>
          <a:p>
            <a:r>
              <a:rPr lang="en-US" sz="1400" dirty="0">
                <a:solidFill>
                  <a:schemeClr val="bg1"/>
                </a:solidFill>
              </a:rPr>
              <a:t>rko_start_months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 err="1">
                <a:solidFill>
                  <a:schemeClr val="bg1"/>
                </a:solidFill>
              </a:rPr>
              <a:t>balance_amt_avg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Sum_a_oder_1m</a:t>
            </a:r>
            <a:endParaRPr lang="ru-RU" sz="1400" dirty="0">
              <a:solidFill>
                <a:schemeClr val="bg1"/>
              </a:solidFill>
            </a:endParaRPr>
          </a:p>
        </p:txBody>
      </p:sp>
      <p:cxnSp>
        <p:nvCxnSpPr>
          <p:cNvPr id="62" name="Соединитель: уступ 61">
            <a:extLst>
              <a:ext uri="{FF2B5EF4-FFF2-40B4-BE49-F238E27FC236}">
                <a16:creationId xmlns="" xmlns:a16="http://schemas.microsoft.com/office/drawing/2014/main" id="{0E73C704-CBA6-49B1-AC01-00DA9471078C}"/>
              </a:ext>
            </a:extLst>
          </p:cNvPr>
          <p:cNvCxnSpPr>
            <a:cxnSpLocks/>
          </p:cNvCxnSpPr>
          <p:nvPr/>
        </p:nvCxnSpPr>
        <p:spPr>
          <a:xfrm rot="10800000">
            <a:off x="3284792" y="3835389"/>
            <a:ext cx="2267596" cy="1032928"/>
          </a:xfrm>
          <a:prstGeom prst="bentConnector3">
            <a:avLst>
              <a:gd name="adj1" fmla="val 50000"/>
            </a:avLst>
          </a:prstGeom>
          <a:ln>
            <a:solidFill>
              <a:srgbClr val="EF30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Соединитель: уступ 64">
            <a:extLst>
              <a:ext uri="{FF2B5EF4-FFF2-40B4-BE49-F238E27FC236}">
                <a16:creationId xmlns="" xmlns:a16="http://schemas.microsoft.com/office/drawing/2014/main" id="{50130DB9-2CE7-4D0C-BA0D-86BC4C585DB3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46515" y="4868317"/>
            <a:ext cx="2125676" cy="1023436"/>
          </a:xfrm>
          <a:prstGeom prst="bentConnector3">
            <a:avLst>
              <a:gd name="adj1" fmla="val 50000"/>
            </a:avLst>
          </a:prstGeom>
          <a:ln>
            <a:solidFill>
              <a:srgbClr val="EF302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="" xmlns:a16="http://schemas.microsoft.com/office/drawing/2014/main" id="{16F86EE0-E0B0-421D-A7FD-A95DDC097CDF}"/>
              </a:ext>
            </a:extLst>
          </p:cNvPr>
          <p:cNvSpPr txBox="1"/>
          <p:nvPr/>
        </p:nvSpPr>
        <p:spPr>
          <a:xfrm>
            <a:off x="4591012" y="4541147"/>
            <a:ext cx="61227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IMPACT</a:t>
            </a:r>
          </a:p>
        </p:txBody>
      </p:sp>
      <p:sp>
        <p:nvSpPr>
          <p:cNvPr id="72" name="Прямоугольник: скругленные углы 71">
            <a:extLst>
              <a:ext uri="{FF2B5EF4-FFF2-40B4-BE49-F238E27FC236}">
                <a16:creationId xmlns="" xmlns:a16="http://schemas.microsoft.com/office/drawing/2014/main" id="{56025A57-8837-45B5-9330-FFD9C132A30E}"/>
              </a:ext>
            </a:extLst>
          </p:cNvPr>
          <p:cNvSpPr/>
          <p:nvPr/>
        </p:nvSpPr>
        <p:spPr>
          <a:xfrm>
            <a:off x="157614" y="5095101"/>
            <a:ext cx="2950020" cy="1325563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solidFill>
              <a:srgbClr val="EF30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bg1"/>
                </a:solidFill>
              </a:rPr>
              <a:t>NEGATIVE:</a:t>
            </a:r>
          </a:p>
          <a:p>
            <a:r>
              <a:rPr lang="en-US" sz="1400" dirty="0">
                <a:solidFill>
                  <a:schemeClr val="bg1"/>
                </a:solidFill>
              </a:rPr>
              <a:t>Cnt_deb_e_oper_1m</a:t>
            </a:r>
          </a:p>
          <a:p>
            <a:r>
              <a:rPr lang="en-US" sz="1400" dirty="0">
                <a:solidFill>
                  <a:schemeClr val="bg1"/>
                </a:solidFill>
              </a:rPr>
              <a:t>Sum_of_paym_2m</a:t>
            </a:r>
          </a:p>
          <a:p>
            <a:r>
              <a:rPr lang="en-US" sz="1400" dirty="0">
                <a:solidFill>
                  <a:schemeClr val="bg1"/>
                </a:solidFill>
              </a:rPr>
              <a:t>Cnt_cred_d_oper_1m</a:t>
            </a:r>
          </a:p>
          <a:p>
            <a:endParaRPr lang="ru-RU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6939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2807</TotalTime>
  <Words>403</Words>
  <Application>Microsoft Office PowerPoint</Application>
  <PresentationFormat>Произвольный</PresentationFormat>
  <Paragraphs>125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Слайд 1</vt:lpstr>
      <vt:lpstr>TEAM</vt:lpstr>
      <vt:lpstr>ОЧИСТКА ДАННЫХ</vt:lpstr>
      <vt:lpstr> FEATURE-ENGINEERING</vt:lpstr>
      <vt:lpstr>LEADERBOARD MODEL</vt:lpstr>
      <vt:lpstr>TARGET В РАЗЛИЧНЫХ СЕГМЕНТАХ</vt:lpstr>
      <vt:lpstr>Слайд 7</vt:lpstr>
      <vt:lpstr>Слайд 8</vt:lpstr>
      <vt:lpstr>ИНТЕРПРЕТИРУЕМАЯ МОДЕЛЬ</vt:lpstr>
      <vt:lpstr>МЕТРИКИ</vt:lpstr>
      <vt:lpstr>BUSINESS INSIGHT</vt:lpstr>
      <vt:lpstr>ЧТО ПОШЛО НЕ ТАК?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 иВАнов</dc:creator>
  <cp:lastModifiedBy>Egor</cp:lastModifiedBy>
  <cp:revision>87</cp:revision>
  <dcterms:created xsi:type="dcterms:W3CDTF">2023-11-28T16:57:34Z</dcterms:created>
  <dcterms:modified xsi:type="dcterms:W3CDTF">2023-12-02T04:29:54Z</dcterms:modified>
</cp:coreProperties>
</file>