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C925C-082B-485C-9601-9F4CD955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FF48E0-7F6D-4C34-B2A4-CE32F6F25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2E908-B53D-4119-9F57-A0F74DF3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224A3-63BA-4F28-92A1-FBFB6715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CA14D-71ED-400F-B8D5-C951F9C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2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2D029-2B2D-46A7-BD0F-B01D344B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19B7B8-E3F6-4821-9817-0974003E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8D4FE-347D-4DC7-97C8-0D9EE5CC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2C9C8-7C82-4194-962E-C47F47BF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D2BFB-D9DB-451E-8712-6BBA47D0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1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8E8193-0AE6-4371-9D7F-89FD17D07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5AEB5D-ECF2-4A4A-8FF6-678F16C2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72768-1051-4B2B-B511-F6C723FF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CA09C-9218-44BD-9ACD-6030B12C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571A7-BF8C-4B38-B6AE-81ADB52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76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3EB8E-698D-4A08-848D-41EC4565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85F20-7410-4FAF-998F-BED007C1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C2E87-4DAC-4110-9CF8-98CA9D2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0C4D2-538D-472B-9789-E7D5E66B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87EBC-0959-432F-93DE-621DCBA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07DF5-BE2B-4A5E-ADD0-56EDF9DD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BDD32B-4305-479A-86DB-412E77E6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F59E3-7732-492F-AEE0-C99DA906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ED805D-86BA-4638-B477-62980DE2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16F37-E3AE-4C26-9635-6DABEF69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4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EE725-B091-4651-B448-ED4831EA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76978-C872-47DD-9C6E-D2820601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646DE0-DB87-4007-A5A5-7912E56A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5C12F0-F856-48D6-A20E-EC6DBE62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000F2-5102-44A8-AA59-4AC14DF0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98FB78-32F4-4F0C-BFF6-3BE72ADE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3F6EF-B721-4989-B55B-502D751A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C53E71-A02B-4B84-93F3-A6881E87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42882A-9AE4-4826-806D-9FF598C5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0651DE-58B6-40A6-958A-380C89956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66788B-5309-4F32-ACE2-78119E65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38ED8F-8BEB-4CDF-A8D7-89EA2367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072657-6AFA-4DFB-B645-6B60D092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B63C5B-C73C-4BE0-9589-14ACB80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7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0B01D-1639-45FA-881B-E0D37C80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CA14E9-E5E3-4852-8390-5B090778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392887-B235-4516-9046-04526FE3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04C091-7BC6-41D0-BFFA-89DF3F3B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AF6926-4D95-4480-A171-A38A0CD6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508D34-ED95-459E-B498-8E256859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594B9B-D78C-4415-8D7D-9DDAD6A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5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FD88C-C2A2-406C-85F5-6104B692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38397-6333-41CA-8FC7-3C7D2E7F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DD5BAB-6F93-4940-AE6B-1DB5718D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CFCB2-793E-49A4-8ECA-23828660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21EDF0-E723-45EF-8FE5-484BBBCE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1BDBC1-4BA3-4C60-8CC9-A4FB828A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9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26735-6680-4801-BF10-73CD36F8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6CC8BF-2D4B-44E7-9911-AFA76A019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5984A9-09A2-49C8-9B5D-EDE23BF81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4C63F-3F76-46E4-A329-03579C94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9E6187-726F-4027-BEFC-E3B31EDF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DCCC18-96D4-4CF5-88F8-C7E50602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5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6E35D-3BA6-49BD-A836-CC56AB0B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583DB-B19A-4F9B-9D43-68B1A48F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CF512-0C57-4957-A919-5DC920D0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6E47-277A-42CC-A854-E8E49F73ACB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AD3F4-5B7C-427B-894A-84117853D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DF0E9-B835-45AF-B780-8981ACA54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0C5C-73CC-46D9-8957-43173F89C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A8A719-516E-4995-8BFF-F376D49B2BE7}"/>
              </a:ext>
            </a:extLst>
          </p:cNvPr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75128D-AB4A-4AA7-9EEC-FD0916C17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17" y="1889970"/>
            <a:ext cx="13414342" cy="2915494"/>
          </a:xfrm>
        </p:spPr>
        <p:txBody>
          <a:bodyPr>
            <a:noAutofit/>
          </a:bodyPr>
          <a:lstStyle/>
          <a:p>
            <a:pPr algn="l"/>
            <a:r>
              <a:rPr lang="ru-RU" sz="7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</a:t>
            </a:r>
            <a:r>
              <a:rPr lang="ru-RU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РОГНОЗИРОВАНИЕ</a:t>
            </a:r>
          </a:p>
          <a:p>
            <a:pPr algn="l"/>
            <a:r>
              <a:rPr lang="ru-RU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ОТТОКА</a:t>
            </a:r>
          </a:p>
          <a:p>
            <a:pPr algn="l"/>
            <a:r>
              <a:rPr lang="ru-RU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КЛИЕНТОВ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9DA9F5-45FD-42BE-A1BF-B7EB60F4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4" y="0"/>
            <a:ext cx="1128705" cy="11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0F382B-29E9-4515-8067-F5E9D3206098}"/>
              </a:ext>
            </a:extLst>
          </p:cNvPr>
          <p:cNvSpPr/>
          <p:nvPr/>
        </p:nvSpPr>
        <p:spPr>
          <a:xfrm>
            <a:off x="0" y="-882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CCCF1-524D-45D5-981A-CA916332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29" y="151601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METRICS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141D74-B4A3-4086-AE6F-92E24160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02BB60B1-2245-450C-9A75-E0A2F911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98825"/>
              </p:ext>
            </p:extLst>
          </p:nvPr>
        </p:nvGraphicFramePr>
        <p:xfrm>
          <a:off x="859397" y="1547008"/>
          <a:ext cx="3915899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4940">
                  <a:extLst>
                    <a:ext uri="{9D8B030D-6E8A-4147-A177-3AD203B41FA5}">
                      <a16:colId xmlns:a16="http://schemas.microsoft.com/office/drawing/2014/main" val="4001667437"/>
                    </a:ext>
                  </a:extLst>
                </a:gridCol>
                <a:gridCol w="1042608">
                  <a:extLst>
                    <a:ext uri="{9D8B030D-6E8A-4147-A177-3AD203B41FA5}">
                      <a16:colId xmlns:a16="http://schemas.microsoft.com/office/drawing/2014/main" val="2488267553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1829021510"/>
                    </a:ext>
                  </a:extLst>
                </a:gridCol>
              </a:tblGrid>
              <a:tr h="459517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6692"/>
                  </a:ext>
                </a:extLst>
              </a:tr>
              <a:tr h="296485">
                <a:tc>
                  <a:txBody>
                    <a:bodyPr/>
                    <a:lstStyle/>
                    <a:p>
                      <a:r>
                        <a:rPr lang="en-US" dirty="0"/>
                        <a:t>Positive Predict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10257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14400"/>
                  </a:ext>
                </a:extLst>
              </a:tr>
              <a:tr h="296485">
                <a:tc>
                  <a:txBody>
                    <a:bodyPr/>
                    <a:lstStyle/>
                    <a:p>
                      <a:r>
                        <a:rPr lang="en-US" dirty="0"/>
                        <a:t>Negative Predict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98"/>
                  </a:ext>
                </a:extLst>
              </a:tr>
            </a:tbl>
          </a:graphicData>
        </a:graphic>
      </p:graphicFrame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04E58B33-78B2-4C4A-AF14-61AA29CE3E9B}"/>
              </a:ext>
            </a:extLst>
          </p:cNvPr>
          <p:cNvSpPr/>
          <p:nvPr/>
        </p:nvSpPr>
        <p:spPr>
          <a:xfrm>
            <a:off x="279029" y="1515344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DCD0AC06-8AAE-48FD-BB24-2926337D83A5}"/>
              </a:ext>
            </a:extLst>
          </p:cNvPr>
          <p:cNvSpPr/>
          <p:nvPr/>
        </p:nvSpPr>
        <p:spPr>
          <a:xfrm>
            <a:off x="279029" y="3483487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1C09C-EF00-4B1F-BD4B-4DBB998423E3}"/>
              </a:ext>
            </a:extLst>
          </p:cNvPr>
          <p:cNvSpPr txBox="1"/>
          <p:nvPr/>
        </p:nvSpPr>
        <p:spPr>
          <a:xfrm>
            <a:off x="733779" y="3537148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ROC-AUC: 0.863</a:t>
            </a:r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:a16="http://schemas.microsoft.com/office/drawing/2014/main" id="{2D113454-011C-4C3A-BA71-6C0B76F0D61A}"/>
              </a:ext>
            </a:extLst>
          </p:cNvPr>
          <p:cNvSpPr/>
          <p:nvPr/>
        </p:nvSpPr>
        <p:spPr>
          <a:xfrm>
            <a:off x="279029" y="4727712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1063C-8188-4412-9E54-54F349F9BF8D}"/>
              </a:ext>
            </a:extLst>
          </p:cNvPr>
          <p:cNvSpPr txBox="1"/>
          <p:nvPr/>
        </p:nvSpPr>
        <p:spPr>
          <a:xfrm>
            <a:off x="733779" y="478137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GINI: 0.726</a:t>
            </a:r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231C689-DF8C-45F2-A581-2EC838497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92" y="1170195"/>
            <a:ext cx="6466815" cy="4850111"/>
          </a:xfrm>
          <a:prstGeom prst="rect">
            <a:avLst/>
          </a:prstGeom>
        </p:spPr>
      </p:pic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33FFAE4B-ADF7-4211-8FB1-DCC9779B9EB4}"/>
              </a:ext>
            </a:extLst>
          </p:cNvPr>
          <p:cNvSpPr/>
          <p:nvPr/>
        </p:nvSpPr>
        <p:spPr>
          <a:xfrm>
            <a:off x="279028" y="586050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CBFBEC-5ED4-47B5-8027-CC9DBB990731}"/>
              </a:ext>
            </a:extLst>
          </p:cNvPr>
          <p:cNvSpPr txBox="1"/>
          <p:nvPr/>
        </p:nvSpPr>
        <p:spPr>
          <a:xfrm>
            <a:off x="733779" y="5914161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Lost business value: 1.9 billion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roubles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40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AB1560-C8A7-43AA-96C6-5B120594AF30}"/>
              </a:ext>
            </a:extLst>
          </p:cNvPr>
          <p:cNvSpPr/>
          <p:nvPr/>
        </p:nvSpPr>
        <p:spPr>
          <a:xfrm>
            <a:off x="0" y="-882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0593B-6D34-4329-A43B-0D397EF2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4830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INSIGHT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C459A9-4803-4086-9105-6E1ECB3CC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3452A500-CFB6-4EC2-A73A-2CD5FBE8161C}"/>
              </a:ext>
            </a:extLst>
          </p:cNvPr>
          <p:cNvSpPr/>
          <p:nvPr/>
        </p:nvSpPr>
        <p:spPr>
          <a:xfrm>
            <a:off x="219007" y="1549696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9FF2F8A2-D12D-4958-8C6A-21BA2F5605DF}"/>
              </a:ext>
            </a:extLst>
          </p:cNvPr>
          <p:cNvSpPr/>
          <p:nvPr/>
        </p:nvSpPr>
        <p:spPr>
          <a:xfrm>
            <a:off x="219006" y="2798341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20C06F1-7A38-4785-8F14-D6593D866738}"/>
              </a:ext>
            </a:extLst>
          </p:cNvPr>
          <p:cNvSpPr/>
          <p:nvPr/>
        </p:nvSpPr>
        <p:spPr>
          <a:xfrm>
            <a:off x="732148" y="141731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Pay attention to clients from segment 0. There are a lot of them compared to others, however, they leave on average more often. Having also analyzed their annual amount of transactions, it is clear that they spend less than others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48140CF-80E8-4BA2-8F74-58A82A33800E}"/>
              </a:ext>
            </a:extLst>
          </p:cNvPr>
          <p:cNvSpPr/>
          <p:nvPr/>
        </p:nvSpPr>
        <p:spPr>
          <a:xfrm>
            <a:off x="732148" y="2564269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Mostly new bank clients are leaving for outflow. For older users this statistic is better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F374D7B1-8632-4326-A031-88771429A977}"/>
              </a:ext>
            </a:extLst>
          </p:cNvPr>
          <p:cNvSpPr/>
          <p:nvPr/>
        </p:nvSpPr>
        <p:spPr>
          <a:xfrm>
            <a:off x="219005" y="4046986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860E81B-A0E6-4CAB-87C9-6337A50C1684}"/>
              </a:ext>
            </a:extLst>
          </p:cNvPr>
          <p:cNvSpPr/>
          <p:nvPr/>
        </p:nvSpPr>
        <p:spPr>
          <a:xfrm>
            <a:off x="732148" y="382033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You should pay attention to the average balance in the user's account. Probably, if the client has money lying around, he does not plan to leave the bank quickly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D22C88FB-5BD4-4965-946A-BFF5160E4433}"/>
              </a:ext>
            </a:extLst>
          </p:cNvPr>
          <p:cNvSpPr/>
          <p:nvPr/>
        </p:nvSpPr>
        <p:spPr>
          <a:xfrm>
            <a:off x="219005" y="5295631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4AEC464-6E5B-413D-9DEC-B8EAA4248141}"/>
              </a:ext>
            </a:extLst>
          </p:cNvPr>
          <p:cNvSpPr/>
          <p:nvPr/>
        </p:nvSpPr>
        <p:spPr>
          <a:xfrm>
            <a:off x="732148" y="5068976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Using time series analysis models on streaming client wallet data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8BC035-F5C1-4C75-8A1F-022592FDB6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30D8C-ECC0-4FD0-A794-503740FC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THINGS THAT WENT WRONG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89CED6-4FB6-4954-B2E9-C30D528A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1BE305C8-607F-4174-8BB1-4061F7C2935A}"/>
              </a:ext>
            </a:extLst>
          </p:cNvPr>
          <p:cNvSpPr/>
          <p:nvPr/>
        </p:nvSpPr>
        <p:spPr>
          <a:xfrm>
            <a:off x="279029" y="1515344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0E856A1-0130-4422-B481-B33CF6D1DF9D}"/>
              </a:ext>
            </a:extLst>
          </p:cNvPr>
          <p:cNvSpPr/>
          <p:nvPr/>
        </p:nvSpPr>
        <p:spPr>
          <a:xfrm>
            <a:off x="910306" y="1288689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Categorical features brought little impact to the model performance</a:t>
            </a:r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BC6FC17D-BAC9-458E-9010-A614D2B13914}"/>
              </a:ext>
            </a:extLst>
          </p:cNvPr>
          <p:cNvSpPr/>
          <p:nvPr/>
        </p:nvSpPr>
        <p:spPr>
          <a:xfrm>
            <a:off x="279029" y="2798341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DEEDA0F-D462-415C-8F1F-E2EE00F0F77E}"/>
              </a:ext>
            </a:extLst>
          </p:cNvPr>
          <p:cNvSpPr/>
          <p:nvPr/>
        </p:nvSpPr>
        <p:spPr>
          <a:xfrm>
            <a:off x="910306" y="2518413"/>
            <a:ext cx="4755204" cy="113941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Inconsistency between CV and LB AUC-ROC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Possible reasons: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Poor cleaning techniques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Data-shift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41FE299-C519-420C-BE7D-95342EE9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89" y="2447161"/>
            <a:ext cx="573405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806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CEC3F6-B2D5-4696-8473-763C2D0C42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2DCA266-4ED6-48B1-A4A9-3588C4DA13FE}"/>
              </a:ext>
            </a:extLst>
          </p:cNvPr>
          <p:cNvSpPr/>
          <p:nvPr/>
        </p:nvSpPr>
        <p:spPr>
          <a:xfrm>
            <a:off x="4745308" y="849962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58AD3B2B-03B4-48BA-BC51-0B659D7824D3}"/>
              </a:ext>
            </a:extLst>
          </p:cNvPr>
          <p:cNvSpPr/>
          <p:nvPr/>
        </p:nvSpPr>
        <p:spPr>
          <a:xfrm>
            <a:off x="2436060" y="3618100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5D877-7018-4933-989F-7405E726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6569011" y="-151038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94A0CD-27E4-4B4A-88F7-6E52DFAF2843}"/>
              </a:ext>
            </a:extLst>
          </p:cNvPr>
          <p:cNvSpPr/>
          <p:nvPr/>
        </p:nvSpPr>
        <p:spPr>
          <a:xfrm>
            <a:off x="518439" y="856663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75B589D-32CF-422E-B913-F77DAF48A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9"/>
          <a:stretch/>
        </p:blipFill>
        <p:spPr>
          <a:xfrm>
            <a:off x="220846" y="747077"/>
            <a:ext cx="1933046" cy="238261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3F9CECF-5EC5-46F0-908A-1EFFFC256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5" y="718535"/>
            <a:ext cx="1912828" cy="2411160"/>
          </a:xfrm>
          <a:prstGeom prst="rect">
            <a:avLst/>
          </a:prstGeom>
        </p:spPr>
      </p:pic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20C547D-726A-4EE3-AC79-C665BF01045C}"/>
              </a:ext>
            </a:extLst>
          </p:cNvPr>
          <p:cNvSpPr/>
          <p:nvPr/>
        </p:nvSpPr>
        <p:spPr>
          <a:xfrm>
            <a:off x="7129547" y="3618100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4F3E8C8-E51A-4AB7-A1DB-BC7B143EC43D}"/>
              </a:ext>
            </a:extLst>
          </p:cNvPr>
          <p:cNvSpPr/>
          <p:nvPr/>
        </p:nvSpPr>
        <p:spPr>
          <a:xfrm>
            <a:off x="9452557" y="907375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3958A55-F218-40DC-96EE-86DD2AA8A2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 r="9176"/>
          <a:stretch/>
        </p:blipFill>
        <p:spPr>
          <a:xfrm>
            <a:off x="9110840" y="747077"/>
            <a:ext cx="1932407" cy="243584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B590EB5-36D7-42C3-884B-428F36D6AF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7" t="10913" r="14717" b="12738"/>
          <a:stretch/>
        </p:blipFill>
        <p:spPr>
          <a:xfrm>
            <a:off x="2138467" y="3493591"/>
            <a:ext cx="1933046" cy="238261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0AF77D2-B68F-4A36-9A75-D248965494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t="-155" r="9386" b="35"/>
          <a:stretch/>
        </p:blipFill>
        <p:spPr>
          <a:xfrm>
            <a:off x="6774626" y="3493591"/>
            <a:ext cx="1933046" cy="23826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5A42B2-521B-4D1E-A264-3935DD04B475}"/>
              </a:ext>
            </a:extLst>
          </p:cNvPr>
          <p:cNvSpPr txBox="1"/>
          <p:nvPr/>
        </p:nvSpPr>
        <p:spPr>
          <a:xfrm>
            <a:off x="220846" y="3340027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EGOR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SHULGIN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43F8A8-60CB-4FB6-904D-3872B635D8C8}"/>
              </a:ext>
            </a:extLst>
          </p:cNvPr>
          <p:cNvSpPr txBox="1"/>
          <p:nvPr/>
        </p:nvSpPr>
        <p:spPr>
          <a:xfrm>
            <a:off x="2126463" y="6014028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ROMAN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KOZYREV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50148B-9FBD-4A6B-B096-834ECF5A49C0}"/>
              </a:ext>
            </a:extLst>
          </p:cNvPr>
          <p:cNvSpPr txBox="1"/>
          <p:nvPr/>
        </p:nvSpPr>
        <p:spPr>
          <a:xfrm>
            <a:off x="4369106" y="3326559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IRILL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IVANOV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EA2DED-A6EF-49E2-8175-1DD12D463B94}"/>
              </a:ext>
            </a:extLst>
          </p:cNvPr>
          <p:cNvSpPr txBox="1"/>
          <p:nvPr/>
        </p:nvSpPr>
        <p:spPr>
          <a:xfrm>
            <a:off x="6728419" y="6002894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GLEB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KAZAKOV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E642BB-54B3-4986-A77A-A87E68FC11F5}"/>
              </a:ext>
            </a:extLst>
          </p:cNvPr>
          <p:cNvSpPr txBox="1"/>
          <p:nvPr/>
        </p:nvSpPr>
        <p:spPr>
          <a:xfrm>
            <a:off x="9105750" y="3357258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IVAN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RADKO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6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0A61A3-987A-4E8B-B6B0-8862EF3E03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82E63-34BB-4BB9-9A92-5D201531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8" y="715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CLEANING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EAAB4C-BDFC-4389-970B-8C4C4B66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9" name="Блок-схема: узел 18">
            <a:extLst>
              <a:ext uri="{FF2B5EF4-FFF2-40B4-BE49-F238E27FC236}">
                <a16:creationId xmlns:a16="http://schemas.microsoft.com/office/drawing/2014/main" id="{4142C1B9-DF9A-4347-A036-33BEC0337FB7}"/>
              </a:ext>
            </a:extLst>
          </p:cNvPr>
          <p:cNvSpPr/>
          <p:nvPr/>
        </p:nvSpPr>
        <p:spPr>
          <a:xfrm>
            <a:off x="6852335" y="38451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Блок-схема: узел 19">
            <a:extLst>
              <a:ext uri="{FF2B5EF4-FFF2-40B4-BE49-F238E27FC236}">
                <a16:creationId xmlns:a16="http://schemas.microsoft.com/office/drawing/2014/main" id="{405F1935-0324-4239-8287-FFAC97504F37}"/>
              </a:ext>
            </a:extLst>
          </p:cNvPr>
          <p:cNvSpPr/>
          <p:nvPr/>
        </p:nvSpPr>
        <p:spPr>
          <a:xfrm>
            <a:off x="6843118" y="1987492"/>
            <a:ext cx="476655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8861B-0EF7-47DC-836B-5DC59F3DA60F}"/>
              </a:ext>
            </a:extLst>
          </p:cNvPr>
          <p:cNvSpPr txBox="1"/>
          <p:nvPr/>
        </p:nvSpPr>
        <p:spPr>
          <a:xfrm>
            <a:off x="1460549" y="6012012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сделали?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2C6842-0993-44E6-8C80-180934B2CC47}"/>
              </a:ext>
            </a:extLst>
          </p:cNvPr>
          <p:cNvSpPr txBox="1"/>
          <p:nvPr/>
        </p:nvSpPr>
        <p:spPr>
          <a:xfrm>
            <a:off x="7310558" y="2067148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</a:t>
            </a:r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779CD9B-CEB7-4EDC-97DA-697D89E5406A}"/>
              </a:ext>
            </a:extLst>
          </p:cNvPr>
          <p:cNvSpPr/>
          <p:nvPr/>
        </p:nvSpPr>
        <p:spPr>
          <a:xfrm>
            <a:off x="6840151" y="3463419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Removed inappropriate values ​​(example: 100 days a month)</a:t>
            </a:r>
            <a:endParaRPr lang="ru-RU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F42439E-DF1E-4246-93F7-509BC436E54A}"/>
              </a:ext>
            </a:extLst>
          </p:cNvPr>
          <p:cNvSpPr/>
          <p:nvPr/>
        </p:nvSpPr>
        <p:spPr>
          <a:xfrm>
            <a:off x="6852335" y="2526598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Removed negative values</a:t>
            </a:r>
            <a:endParaRPr lang="ru-RU" sz="1400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4C782E0-A9D9-454C-8138-F6B1EDF8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" y="1143920"/>
            <a:ext cx="6540849" cy="5173822"/>
          </a:xfrm>
          <a:prstGeom prst="rect">
            <a:avLst/>
          </a:prstGeom>
        </p:spPr>
      </p:pic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C64F765-D45D-46AE-9892-B7BF52AC2DE8}"/>
              </a:ext>
            </a:extLst>
          </p:cNvPr>
          <p:cNvSpPr/>
          <p:nvPr/>
        </p:nvSpPr>
        <p:spPr>
          <a:xfrm>
            <a:off x="6914309" y="5189937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Determining the boundaries of a feature +</a:t>
            </a:r>
            <a:r>
              <a:rPr lang="ru-RU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of unique values</a:t>
            </a:r>
            <a:endParaRPr lang="ru-RU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8B0666-D62C-45EF-8372-14D9DB4F1EB5}"/>
              </a:ext>
            </a:extLst>
          </p:cNvPr>
          <p:cNvSpPr txBox="1"/>
          <p:nvPr/>
        </p:nvSpPr>
        <p:spPr>
          <a:xfrm>
            <a:off x="7337863" y="384510"/>
            <a:ext cx="726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TASK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24D4AEB7-5DC1-4C10-8FA9-7F709C622D0A}"/>
              </a:ext>
            </a:extLst>
          </p:cNvPr>
          <p:cNvSpPr/>
          <p:nvPr/>
        </p:nvSpPr>
        <p:spPr>
          <a:xfrm>
            <a:off x="6840151" y="914826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Clear data from outliers</a:t>
            </a:r>
            <a:endParaRPr lang="ru-RU" sz="1400" dirty="0"/>
          </a:p>
        </p:txBody>
      </p: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4A319B75-B1FD-421D-B3AA-88056D240CD5}"/>
              </a:ext>
            </a:extLst>
          </p:cNvPr>
          <p:cNvSpPr/>
          <p:nvPr/>
        </p:nvSpPr>
        <p:spPr>
          <a:xfrm>
            <a:off x="6852335" y="4634792"/>
            <a:ext cx="476655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1FD8F-4F23-452E-B12D-510F29E1F138}"/>
              </a:ext>
            </a:extLst>
          </p:cNvPr>
          <p:cNvSpPr txBox="1"/>
          <p:nvPr/>
        </p:nvSpPr>
        <p:spPr>
          <a:xfrm>
            <a:off x="7310558" y="4713714"/>
            <a:ext cx="7296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NOISE</a:t>
            </a:r>
            <a:r>
              <a:rPr lang="ru-RU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43491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A5A9C1-8C00-4356-8304-C5EE6BF0E7BA}"/>
              </a:ext>
            </a:extLst>
          </p:cNvPr>
          <p:cNvSpPr/>
          <p:nvPr/>
        </p:nvSpPr>
        <p:spPr>
          <a:xfrm>
            <a:off x="0" y="-317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A4713-0F11-45EC-9990-5DD2D68E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74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5C3B8313-E4D5-411A-8345-94218293E1C5}"/>
              </a:ext>
            </a:extLst>
          </p:cNvPr>
          <p:cNvSpPr/>
          <p:nvPr/>
        </p:nvSpPr>
        <p:spPr>
          <a:xfrm>
            <a:off x="162446" y="1643964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B9F9567-88E7-49AF-951D-35E80FD904A8}"/>
              </a:ext>
            </a:extLst>
          </p:cNvPr>
          <p:cNvSpPr/>
          <p:nvPr/>
        </p:nvSpPr>
        <p:spPr>
          <a:xfrm>
            <a:off x="783115" y="1417309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Features with a large percentage of NaN are highlighted. Some of them have been removed (index_city_code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1364B068-267E-43CD-9824-15CA3DD866E9}"/>
              </a:ext>
            </a:extLst>
          </p:cNvPr>
          <p:cNvSpPr/>
          <p:nvPr/>
        </p:nvSpPr>
        <p:spPr>
          <a:xfrm>
            <a:off x="162446" y="294917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377F9AF-BA24-4D03-B143-958C0743B8D3}"/>
              </a:ext>
            </a:extLst>
          </p:cNvPr>
          <p:cNvSpPr/>
          <p:nvPr/>
        </p:nvSpPr>
        <p:spPr>
          <a:xfrm>
            <a:off x="783114" y="2703414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most indicative and important values ​​in each of the features are highlighted</a:t>
            </a:r>
            <a:endParaRPr lang="ru-RU" sz="1400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47828B88-9B4F-4B1D-8F6E-108E96FD4F83}"/>
              </a:ext>
            </a:extLst>
          </p:cNvPr>
          <p:cNvSpPr/>
          <p:nvPr/>
        </p:nvSpPr>
        <p:spPr>
          <a:xfrm>
            <a:off x="162446" y="4254376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4D240FA-A393-4BC1-97C9-F284F92EB585}"/>
              </a:ext>
            </a:extLst>
          </p:cNvPr>
          <p:cNvSpPr/>
          <p:nvPr/>
        </p:nvSpPr>
        <p:spPr>
          <a:xfrm>
            <a:off x="783114" y="402772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Feature encoding techniques discussed</a:t>
            </a: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E25AD61-DC7E-4E15-AD46-C9361F2E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4" y="0"/>
            <a:ext cx="1128705" cy="1128703"/>
          </a:xfrm>
          <a:prstGeom prst="rect">
            <a:avLst/>
          </a:prstGeom>
        </p:spPr>
      </p:pic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6CE51FE7-6C21-4AC1-873B-CA78DF40CE4F}"/>
              </a:ext>
            </a:extLst>
          </p:cNvPr>
          <p:cNvSpPr/>
          <p:nvPr/>
        </p:nvSpPr>
        <p:spPr>
          <a:xfrm>
            <a:off x="183753" y="5553375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4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6C83432-D46A-4EFA-8FCE-DE6A9BF5FE74}"/>
              </a:ext>
            </a:extLst>
          </p:cNvPr>
          <p:cNvSpPr/>
          <p:nvPr/>
        </p:nvSpPr>
        <p:spPr>
          <a:xfrm>
            <a:off x="825729" y="5326720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New features were generated based on operation data</a:t>
            </a:r>
            <a:endParaRPr lang="ru-RU" sz="14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EAE82C-D2A2-4B77-B471-11EF7E6940E0}"/>
              </a:ext>
            </a:extLst>
          </p:cNvPr>
          <p:cNvSpPr/>
          <p:nvPr/>
        </p:nvSpPr>
        <p:spPr>
          <a:xfrm>
            <a:off x="732148" y="141731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Features with a large percentage of NaN are highlighted. Some of them have been removed (index_city_code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67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7A090E-D077-4335-8F4B-6910AA37A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7338C-A287-4975-AB0B-2172AC64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LEADERBOARD MODEL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2DF32B-0E46-4D7B-86C3-908FCDA4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F7E8EE3-4A7B-4177-B8B0-26E9B91DFD31}"/>
              </a:ext>
            </a:extLst>
          </p:cNvPr>
          <p:cNvSpPr/>
          <p:nvPr/>
        </p:nvSpPr>
        <p:spPr>
          <a:xfrm>
            <a:off x="560587" y="1372458"/>
            <a:ext cx="2029427" cy="93074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 set of features</a:t>
            </a:r>
            <a:endParaRPr lang="ru-RU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42824EB-1165-4ED9-ADE2-47D479D7EF93}"/>
              </a:ext>
            </a:extLst>
          </p:cNvPr>
          <p:cNvSpPr/>
          <p:nvPr/>
        </p:nvSpPr>
        <p:spPr>
          <a:xfrm>
            <a:off x="1610650" y="2556001"/>
            <a:ext cx="2029427" cy="93074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Imputation</a:t>
            </a:r>
            <a:endParaRPr lang="ru-RU" sz="1400" dirty="0"/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208A5CE-FA7D-46C2-A5EC-23F1D9C5B2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887" y="2233718"/>
            <a:ext cx="752585" cy="866241"/>
          </a:xfrm>
          <a:prstGeom prst="bentConnector2">
            <a:avLst/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87DDBDEB-0606-468B-B4BD-53B32E1B78E2}"/>
              </a:ext>
            </a:extLst>
          </p:cNvPr>
          <p:cNvSpPr/>
          <p:nvPr/>
        </p:nvSpPr>
        <p:spPr>
          <a:xfrm>
            <a:off x="3049173" y="3625247"/>
            <a:ext cx="3979444" cy="93074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LGBMClassifier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CatBoostClassifier</a:t>
            </a:r>
            <a:endParaRPr lang="ru-RU" sz="1400" dirty="0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792D86A5-7DF8-4C64-890A-2C6E1A5F5D98}"/>
              </a:ext>
            </a:extLst>
          </p:cNvPr>
          <p:cNvCxnSpPr>
            <a:cxnSpLocks/>
          </p:cNvCxnSpPr>
          <p:nvPr/>
        </p:nvCxnSpPr>
        <p:spPr>
          <a:xfrm>
            <a:off x="1773176" y="3505001"/>
            <a:ext cx="1265635" cy="585619"/>
          </a:xfrm>
          <a:prstGeom prst="bentConnector3">
            <a:avLst>
              <a:gd name="adj1" fmla="val 97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1889507-00B2-4C5B-9ECB-8C32C4A36D50}"/>
              </a:ext>
            </a:extLst>
          </p:cNvPr>
          <p:cNvSpPr/>
          <p:nvPr/>
        </p:nvSpPr>
        <p:spPr>
          <a:xfrm>
            <a:off x="4510328" y="4765300"/>
            <a:ext cx="1267666" cy="74309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Stacking</a:t>
            </a:r>
            <a:endParaRPr lang="ru-RU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F8BFED62-68D6-42FD-BA7D-1082A5CEC78D}"/>
              </a:ext>
            </a:extLst>
          </p:cNvPr>
          <p:cNvCxnSpPr>
            <a:cxnSpLocks/>
          </p:cNvCxnSpPr>
          <p:nvPr/>
        </p:nvCxnSpPr>
        <p:spPr>
          <a:xfrm>
            <a:off x="3234331" y="4551230"/>
            <a:ext cx="1265635" cy="585619"/>
          </a:xfrm>
          <a:prstGeom prst="bentConnector3">
            <a:avLst>
              <a:gd name="adj1" fmla="val 97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884D946-F49B-4E5C-BB51-E81AE67759DE}"/>
              </a:ext>
            </a:extLst>
          </p:cNvPr>
          <p:cNvSpPr/>
          <p:nvPr/>
        </p:nvSpPr>
        <p:spPr>
          <a:xfrm>
            <a:off x="5257800" y="5820777"/>
            <a:ext cx="2182703" cy="74309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  <a:endParaRPr lang="ru-RU" sz="1400" dirty="0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68C4FF41-8E0D-4D7E-BAC7-07425C6AAC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6007" y="5510531"/>
            <a:ext cx="715493" cy="648093"/>
          </a:xfrm>
          <a:prstGeom prst="bentConnector3">
            <a:avLst>
              <a:gd name="adj1" fmla="val 101384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71F6B7-2556-406D-A05F-0044B813B02B}"/>
              </a:ext>
            </a:extLst>
          </p:cNvPr>
          <p:cNvSpPr txBox="1"/>
          <p:nvPr/>
        </p:nvSpPr>
        <p:spPr>
          <a:xfrm>
            <a:off x="6685961" y="1113018"/>
            <a:ext cx="6221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 10 FEATURES:</a:t>
            </a:r>
          </a:p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CAT:</a:t>
            </a:r>
            <a:endParaRPr lang="ru-RU" sz="2400" b="1" dirty="0"/>
          </a:p>
        </p:txBody>
      </p:sp>
      <p:sp>
        <p:nvSpPr>
          <p:cNvPr id="40" name="Блок-схема: узел 39">
            <a:extLst>
              <a:ext uri="{FF2B5EF4-FFF2-40B4-BE49-F238E27FC236}">
                <a16:creationId xmlns:a16="http://schemas.microsoft.com/office/drawing/2014/main" id="{44D7C730-AC06-4102-904B-2A317A840251}"/>
              </a:ext>
            </a:extLst>
          </p:cNvPr>
          <p:cNvSpPr/>
          <p:nvPr/>
        </p:nvSpPr>
        <p:spPr>
          <a:xfrm>
            <a:off x="7553627" y="1613958"/>
            <a:ext cx="170285" cy="17713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E96BAA22-751F-4BFF-965E-A21819DBD54F}"/>
              </a:ext>
            </a:extLst>
          </p:cNvPr>
          <p:cNvSpPr/>
          <p:nvPr/>
        </p:nvSpPr>
        <p:spPr>
          <a:xfrm>
            <a:off x="8740610" y="1520422"/>
            <a:ext cx="3316272" cy="245768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1.sum_deb_e_oper_1m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2.sum_a_oper_1m</a:t>
            </a:r>
          </a:p>
          <a:p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3.cnt_cred_e_oper_3m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4.cnt_days_cred_e_oper_3m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5.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ogrn_exist_months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balance_amt_max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7. sum_cred_e_oper_1m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8.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balance_amt_day_avg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9.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balance_amt_avg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balance_amt_min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Блок-схема: узел 42">
            <a:extLst>
              <a:ext uri="{FF2B5EF4-FFF2-40B4-BE49-F238E27FC236}">
                <a16:creationId xmlns:a16="http://schemas.microsoft.com/office/drawing/2014/main" id="{C4A3899D-7B11-4EB1-9D40-E99E43C760A9}"/>
              </a:ext>
            </a:extLst>
          </p:cNvPr>
          <p:cNvSpPr/>
          <p:nvPr/>
        </p:nvSpPr>
        <p:spPr>
          <a:xfrm>
            <a:off x="7492376" y="4390515"/>
            <a:ext cx="170285" cy="17713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68F89-B954-445A-8E09-4482BC20F3B0}"/>
              </a:ext>
            </a:extLst>
          </p:cNvPr>
          <p:cNvSpPr txBox="1"/>
          <p:nvPr/>
        </p:nvSpPr>
        <p:spPr>
          <a:xfrm>
            <a:off x="7692036" y="4248251"/>
            <a:ext cx="6636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LGBM:</a:t>
            </a:r>
            <a:endParaRPr lang="ru-RU" sz="2400" dirty="0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A01B433-AAAD-4663-8A3B-20AB2BD32747}"/>
              </a:ext>
            </a:extLst>
          </p:cNvPr>
          <p:cNvSpPr/>
          <p:nvPr/>
        </p:nvSpPr>
        <p:spPr>
          <a:xfrm>
            <a:off x="8937631" y="4168379"/>
            <a:ext cx="3119251" cy="245768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min_founderpres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 cnt_cred_e_oper_3m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3. ogrn_exist_months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4. cnt_days_cred_e_oper_1m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5. sum_of_paym_1y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6. sum_deb_e_oper_1m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7. rko_start_months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8. cnt_days_cred_e_oper_3m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9. sum_cred_e_oper_1m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balance_amt_min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4A1A31-414F-4DD1-8202-3C03E577F3AD}"/>
              </a:ext>
            </a:extLst>
          </p:cNvPr>
          <p:cNvSpPr/>
          <p:nvPr/>
        </p:nvSpPr>
        <p:spPr>
          <a:xfrm>
            <a:off x="935" y="-599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E9325-AC93-466A-974C-20656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IN VARIOUS SEGMENTS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BF9CAD-291C-4692-8C6B-5683FE13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63DB9C-9603-4830-A327-71686AF89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" y="1343818"/>
            <a:ext cx="5288290" cy="3426812"/>
          </a:xfrm>
          <a:prstGeom prst="rect">
            <a:avLst/>
          </a:prstGeom>
        </p:spPr>
      </p:pic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FC924AF5-230D-4EF0-8372-C70104C74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86" y="1155982"/>
            <a:ext cx="5712036" cy="3614648"/>
          </a:xfrm>
        </p:spPr>
      </p:pic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62637C41-2044-4504-9A74-236DC98BB64A}"/>
              </a:ext>
            </a:extLst>
          </p:cNvPr>
          <p:cNvSpPr/>
          <p:nvPr/>
        </p:nvSpPr>
        <p:spPr>
          <a:xfrm>
            <a:off x="358219" y="5175530"/>
            <a:ext cx="11203735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One of the most revealing features is segment. During the initial analysis, segment &lt;0&gt; catches the eye; it has the largest number of people and the largest percentage of those leaving.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481F518-59A1-4726-A591-129AE2FAB2AD}"/>
              </a:ext>
            </a:extLst>
          </p:cNvPr>
          <p:cNvSpPr/>
          <p:nvPr/>
        </p:nvSpPr>
        <p:spPr>
          <a:xfrm>
            <a:off x="660221" y="1718310"/>
            <a:ext cx="928549" cy="2666766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296B021-07CC-44E1-85EA-6C39AC4A1F86}"/>
              </a:ext>
            </a:extLst>
          </p:cNvPr>
          <p:cNvSpPr/>
          <p:nvPr/>
        </p:nvSpPr>
        <p:spPr>
          <a:xfrm>
            <a:off x="6724651" y="1564006"/>
            <a:ext cx="990600" cy="2794634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90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253C08-1443-40F6-9CE5-0331D1F2AF3B}"/>
              </a:ext>
            </a:extLst>
          </p:cNvPr>
          <p:cNvSpPr/>
          <p:nvPr/>
        </p:nvSpPr>
        <p:spPr>
          <a:xfrm>
            <a:off x="935" y="-599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B3CEA9-F9D2-454A-83D8-A2BF1C9D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4" y="0"/>
            <a:ext cx="1128705" cy="1128703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228B7D5-CEE8-41E9-B9B8-B8F69ED1E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" y="1658858"/>
            <a:ext cx="7673213" cy="5023917"/>
          </a:xfr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B7162FA-2754-40D1-8BE3-7DD99490D92F}"/>
              </a:ext>
            </a:extLst>
          </p:cNvPr>
          <p:cNvSpPr/>
          <p:nvPr/>
        </p:nvSpPr>
        <p:spPr>
          <a:xfrm>
            <a:off x="1028249" y="5913384"/>
            <a:ext cx="1315333" cy="196215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6499F91-EB09-4804-AE01-07802EF716E7}"/>
              </a:ext>
            </a:extLst>
          </p:cNvPr>
          <p:cNvSpPr/>
          <p:nvPr/>
        </p:nvSpPr>
        <p:spPr>
          <a:xfrm>
            <a:off x="8572586" y="652048"/>
            <a:ext cx="2438704" cy="211000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Clients from the zero segment have a very small amount of transactions per year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BB1E517-46A1-43E3-A87B-7B58A010C5C6}"/>
              </a:ext>
            </a:extLst>
          </p:cNvPr>
          <p:cNvSpPr/>
          <p:nvPr/>
        </p:nvSpPr>
        <p:spPr>
          <a:xfrm>
            <a:off x="8572586" y="3694162"/>
            <a:ext cx="2438705" cy="211000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Clients from segment 3 have huge annual transaction amounts and are very unlikely to leave!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292C0914-DCC0-4131-8ECE-FA1B3A4F0E0A}"/>
              </a:ext>
            </a:extLst>
          </p:cNvPr>
          <p:cNvSpPr/>
          <p:nvPr/>
        </p:nvSpPr>
        <p:spPr>
          <a:xfrm>
            <a:off x="7759632" y="652048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0959FCB0-0278-4197-821F-F640A2030305}"/>
              </a:ext>
            </a:extLst>
          </p:cNvPr>
          <p:cNvSpPr/>
          <p:nvPr/>
        </p:nvSpPr>
        <p:spPr>
          <a:xfrm>
            <a:off x="7741200" y="3694162"/>
            <a:ext cx="476655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64052-7941-46C3-A8C6-D8EFBED3C8F2}"/>
              </a:ext>
            </a:extLst>
          </p:cNvPr>
          <p:cNvSpPr txBox="1"/>
          <p:nvPr/>
        </p:nvSpPr>
        <p:spPr>
          <a:xfrm>
            <a:off x="262757" y="363680"/>
            <a:ext cx="61345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PECULIARITIES</a:t>
            </a:r>
          </a:p>
        </p:txBody>
      </p:sp>
    </p:spTree>
    <p:extLst>
      <p:ext uri="{BB962C8B-B14F-4D97-AF65-F5344CB8AC3E}">
        <p14:creationId xmlns:p14="http://schemas.microsoft.com/office/powerpoint/2010/main" val="80113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DB65B1-8DC6-4F1C-B900-DB7E8E30A5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3B02E69-E718-4D34-87F9-219E6E8EA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" y="1505212"/>
            <a:ext cx="7077075" cy="45859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43F466-BA54-4669-AB05-3A43063D337B}"/>
              </a:ext>
            </a:extLst>
          </p:cNvPr>
          <p:cNvSpPr txBox="1"/>
          <p:nvPr/>
        </p:nvSpPr>
        <p:spPr>
          <a:xfrm>
            <a:off x="230981" y="150634"/>
            <a:ext cx="6100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OKVED </a:t>
            </a:r>
            <a:r>
              <a:rPr lang="en-US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ru-RU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5DA04B-1673-4B76-8A6A-17B8BD9A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445BC1A-F4C5-46DB-9222-29FB27735558}"/>
              </a:ext>
            </a:extLst>
          </p:cNvPr>
          <p:cNvSpPr/>
          <p:nvPr/>
        </p:nvSpPr>
        <p:spPr>
          <a:xfrm>
            <a:off x="4030980" y="4276724"/>
            <a:ext cx="230505" cy="1301877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6AA2E2-8581-467C-B966-BEF568C8F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43" y="3429000"/>
            <a:ext cx="3110314" cy="3195140"/>
          </a:xfrm>
          <a:prstGeom prst="rect">
            <a:avLst/>
          </a:prstGeom>
        </p:spPr>
      </p:pic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1DE612DC-B3AF-4108-B7DC-BA43A557DB07}"/>
              </a:ext>
            </a:extLst>
          </p:cNvPr>
          <p:cNvSpPr/>
          <p:nvPr/>
        </p:nvSpPr>
        <p:spPr>
          <a:xfrm>
            <a:off x="7325346" y="342900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5C91B79F-A7D5-4FED-BA4E-4F1023C47013}"/>
              </a:ext>
            </a:extLst>
          </p:cNvPr>
          <p:cNvSpPr/>
          <p:nvPr/>
        </p:nvSpPr>
        <p:spPr>
          <a:xfrm>
            <a:off x="7325345" y="1249519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DDCF99-9052-43DC-B19A-B37C5670DDBC}"/>
              </a:ext>
            </a:extLst>
          </p:cNvPr>
          <p:cNvSpPr/>
          <p:nvPr/>
        </p:nvSpPr>
        <p:spPr>
          <a:xfrm>
            <a:off x="1653540" y="2026920"/>
            <a:ext cx="217170" cy="7416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F2AC3AB-D2F6-4EF7-849A-E6A7C06E8876}"/>
              </a:ext>
            </a:extLst>
          </p:cNvPr>
          <p:cNvSpPr/>
          <p:nvPr/>
        </p:nvSpPr>
        <p:spPr>
          <a:xfrm>
            <a:off x="7963343" y="1249519"/>
            <a:ext cx="3501143" cy="1519081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Clients with okved 11 clearly stand out from the rest, despite the fact that the indicators in general are not very different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0039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DEB1AE-DC78-4ADA-9160-E3FB1E81B4C5}"/>
              </a:ext>
            </a:extLst>
          </p:cNvPr>
          <p:cNvSpPr/>
          <p:nvPr/>
        </p:nvSpPr>
        <p:spPr>
          <a:xfrm>
            <a:off x="0" y="883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FA6EA-6472-4A7B-BB74-BA4ADC3F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INTERPRETABLE MODEL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64DD8B-97BD-4D1B-94E7-88C003D0A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4D15963B-5938-4AD7-A83D-D245B8130CBD}"/>
              </a:ext>
            </a:extLst>
          </p:cNvPr>
          <p:cNvSpPr/>
          <p:nvPr/>
        </p:nvSpPr>
        <p:spPr>
          <a:xfrm>
            <a:off x="198120" y="1326196"/>
            <a:ext cx="433407" cy="450841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528FF-E9BD-4BAD-87CC-4BD4B7DF5E80}"/>
              </a:ext>
            </a:extLst>
          </p:cNvPr>
          <p:cNvSpPr txBox="1"/>
          <p:nvPr/>
        </p:nvSpPr>
        <p:spPr>
          <a:xfrm>
            <a:off x="961143" y="1980828"/>
            <a:ext cx="6319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Features: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37 uncorrelated numeric features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OptBinning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9905F-E606-4F21-878C-B1BA08B06D47}"/>
              </a:ext>
            </a:extLst>
          </p:cNvPr>
          <p:cNvSpPr txBox="1"/>
          <p:nvPr/>
        </p:nvSpPr>
        <p:spPr>
          <a:xfrm>
            <a:off x="631527" y="1298818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LOGISTIC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REGRESSION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:a16="http://schemas.microsoft.com/office/drawing/2014/main" id="{276BFBA2-55B3-4702-A465-D06C20ABE7A1}"/>
              </a:ext>
            </a:extLst>
          </p:cNvPr>
          <p:cNvSpPr/>
          <p:nvPr/>
        </p:nvSpPr>
        <p:spPr>
          <a:xfrm>
            <a:off x="663897" y="2001148"/>
            <a:ext cx="297246" cy="309203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085BF83-E92A-41C6-B8E8-6669F369CA3C}"/>
              </a:ext>
            </a:extLst>
          </p:cNvPr>
          <p:cNvCxnSpPr/>
          <p:nvPr/>
        </p:nvCxnSpPr>
        <p:spPr>
          <a:xfrm flipV="1">
            <a:off x="4120903" y="1551616"/>
            <a:ext cx="4017257" cy="8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D467460-B7AB-431C-9E7F-27CBD081DC79}"/>
              </a:ext>
            </a:extLst>
          </p:cNvPr>
          <p:cNvSpPr/>
          <p:nvPr/>
        </p:nvSpPr>
        <p:spPr>
          <a:xfrm>
            <a:off x="8331335" y="564351"/>
            <a:ext cx="2438704" cy="211000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Model weights can show the importance of each feature and its impact on final prediction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3AA2A2E-7AAD-44AD-890C-9661DF070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78" y="2950921"/>
            <a:ext cx="5113055" cy="3834793"/>
          </a:xfrm>
          <a:prstGeom prst="rect">
            <a:avLst/>
          </a:prstGeom>
        </p:spPr>
      </p:pic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BDDF4A0B-20D3-4158-A7B7-1CA9FB1E443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0713720" y="1619354"/>
            <a:ext cx="56319" cy="3248964"/>
          </a:xfrm>
          <a:prstGeom prst="bentConnector4">
            <a:avLst>
              <a:gd name="adj1" fmla="val -1678007"/>
              <a:gd name="adj2" fmla="val 998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B6B9784-19CA-44FF-8290-39F54D2B4FB9}"/>
              </a:ext>
            </a:extLst>
          </p:cNvPr>
          <p:cNvSpPr/>
          <p:nvPr/>
        </p:nvSpPr>
        <p:spPr>
          <a:xfrm>
            <a:off x="198121" y="3429000"/>
            <a:ext cx="2869006" cy="103292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POSITIVE: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rko_start_months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balance_amt_avg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Sum_a_oder_1m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0E73C704-CBA6-49B1-AC01-00DA9471078C}"/>
              </a:ext>
            </a:extLst>
          </p:cNvPr>
          <p:cNvCxnSpPr>
            <a:cxnSpLocks/>
          </p:cNvCxnSpPr>
          <p:nvPr/>
        </p:nvCxnSpPr>
        <p:spPr>
          <a:xfrm rot="10800000">
            <a:off x="3284792" y="3835389"/>
            <a:ext cx="2267596" cy="1032928"/>
          </a:xfrm>
          <a:prstGeom prst="bentConnector3">
            <a:avLst>
              <a:gd name="adj1" fmla="val 50000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50130DB9-2CE7-4D0C-BA0D-86BC4C585D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6515" y="4868317"/>
            <a:ext cx="2125676" cy="1023436"/>
          </a:xfrm>
          <a:prstGeom prst="bentConnector3">
            <a:avLst>
              <a:gd name="adj1" fmla="val 50000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F86EE0-E0B0-421D-A7FD-A95DDC097CDF}"/>
              </a:ext>
            </a:extLst>
          </p:cNvPr>
          <p:cNvSpPr txBox="1"/>
          <p:nvPr/>
        </p:nvSpPr>
        <p:spPr>
          <a:xfrm>
            <a:off x="4591012" y="4541147"/>
            <a:ext cx="6122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56025A57-8837-45B5-9330-FFD9C132A30E}"/>
              </a:ext>
            </a:extLst>
          </p:cNvPr>
          <p:cNvSpPr/>
          <p:nvPr/>
        </p:nvSpPr>
        <p:spPr>
          <a:xfrm>
            <a:off x="157614" y="5095101"/>
            <a:ext cx="2950020" cy="13255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NEGATIVE: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Cnt_deb_e_oper_1m</a:t>
            </a:r>
          </a:p>
          <a:p>
            <a:r>
              <a:rPr lang="en-US" sz="1400" dirty="0">
                <a:solidFill>
                  <a:schemeClr val="bg1"/>
                </a:solidFill>
              </a:rPr>
              <a:t>Sum_of_paym_2m</a:t>
            </a:r>
          </a:p>
          <a:p>
            <a:r>
              <a:rPr lang="en-US" sz="1400" dirty="0">
                <a:solidFill>
                  <a:schemeClr val="bg1"/>
                </a:solidFill>
              </a:rPr>
              <a:t>Cnt_cred_d_oper_1m</a:t>
            </a:r>
          </a:p>
          <a:p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92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693</Words>
  <Application>Microsoft Office PowerPoint</Application>
  <PresentationFormat>Широкоэкранный</PresentationFormat>
  <Paragraphs>124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TEAM</vt:lpstr>
      <vt:lpstr>DATA CLEANING</vt:lpstr>
      <vt:lpstr> FEATURES</vt:lpstr>
      <vt:lpstr>LEADERBOARD MODEL</vt:lpstr>
      <vt:lpstr>TARGET IN VARIOUS SEGMENTS</vt:lpstr>
      <vt:lpstr>Презентация PowerPoint</vt:lpstr>
      <vt:lpstr>Презентация PowerPoint</vt:lpstr>
      <vt:lpstr>INTERPRETABLE MODEL</vt:lpstr>
      <vt:lpstr>METRICS</vt:lpstr>
      <vt:lpstr>BUSINESS INSIGHT</vt:lpstr>
      <vt:lpstr>THINGS THAT WENT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иВАнов</dc:creator>
  <cp:lastModifiedBy>Кирилл иВАнов</cp:lastModifiedBy>
  <cp:revision>69</cp:revision>
  <dcterms:created xsi:type="dcterms:W3CDTF">2023-11-28T16:57:34Z</dcterms:created>
  <dcterms:modified xsi:type="dcterms:W3CDTF">2023-12-01T09:36:47Z</dcterms:modified>
</cp:coreProperties>
</file>