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4c58510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4c58510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3fe9862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3fe9862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3fe98626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3fe98626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416a293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416a293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3fe98626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3fe98626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154225" y="577600"/>
            <a:ext cx="4343400" cy="1388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</a:rPr>
              <a:t>Processo</a:t>
            </a:r>
            <a:r>
              <a:rPr lang="pt-BR" sz="1400">
                <a:solidFill>
                  <a:schemeClr val="dk1"/>
                </a:solidFill>
              </a:rPr>
              <a:t>: atender futuro aluno.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</a:rPr>
              <a:t>Evento</a:t>
            </a:r>
            <a:r>
              <a:rPr lang="pt-BR" sz="1400">
                <a:solidFill>
                  <a:schemeClr val="dk1"/>
                </a:solidFill>
              </a:rPr>
              <a:t>: futuro aluno faz perguntas.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</a:rPr>
              <a:t>Objetivo</a:t>
            </a:r>
            <a:r>
              <a:rPr lang="pt-BR" sz="1400">
                <a:solidFill>
                  <a:schemeClr val="dk1"/>
                </a:solidFill>
              </a:rPr>
              <a:t>: atender solicitações do futuro aluno.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</a:rPr>
              <a:t>Trabalhador envolvido</a:t>
            </a:r>
            <a:r>
              <a:rPr lang="pt-BR" sz="1400">
                <a:solidFill>
                  <a:schemeClr val="dk1"/>
                </a:solidFill>
              </a:rPr>
              <a:t>: administração.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Administração consulta os planos disponíveis em Planos e apresenta ao futuro aluno.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658600" y="577600"/>
            <a:ext cx="4295700" cy="2152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</a:rPr>
              <a:t>Processo</a:t>
            </a:r>
            <a:r>
              <a:rPr lang="pt-BR" sz="1400">
                <a:solidFill>
                  <a:schemeClr val="dk1"/>
                </a:solidFill>
              </a:rPr>
              <a:t>: receber solicitação de matrícula.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</a:rPr>
              <a:t>Evento</a:t>
            </a:r>
            <a:r>
              <a:rPr lang="pt-BR" sz="1400">
                <a:solidFill>
                  <a:schemeClr val="dk1"/>
                </a:solidFill>
              </a:rPr>
              <a:t>: futuro aluno solicita matrícula.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</a:rPr>
              <a:t>Objetivo</a:t>
            </a:r>
            <a:r>
              <a:rPr lang="pt-BR" sz="1400">
                <a:solidFill>
                  <a:schemeClr val="dk1"/>
                </a:solidFill>
              </a:rPr>
              <a:t>: receber solicitação de matrícula do futuro aluno.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</a:rPr>
              <a:t>Trabalhador envolvido</a:t>
            </a:r>
            <a:r>
              <a:rPr lang="pt-BR" sz="1400">
                <a:solidFill>
                  <a:schemeClr val="dk1"/>
                </a:solidFill>
              </a:rPr>
              <a:t>: administração.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Administração recebe solicitação de matrícula do futuro aluno.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Administração retorna ficha de matrícula para o futuro aluno.</a:t>
            </a:r>
            <a:endParaRPr/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154225" y="2085000"/>
            <a:ext cx="4343400" cy="2906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Processo</a:t>
            </a:r>
            <a:r>
              <a:rPr lang="pt-BR" sz="1400">
                <a:solidFill>
                  <a:schemeClr val="dk1"/>
                </a:solidFill>
              </a:rPr>
              <a:t>: realizar matrícula.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Evento</a:t>
            </a:r>
            <a:r>
              <a:rPr lang="pt-BR" sz="1400">
                <a:solidFill>
                  <a:schemeClr val="dk1"/>
                </a:solidFill>
              </a:rPr>
              <a:t>: futuro aluno devolve ficha de matrícula preenchida.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Objetivo</a:t>
            </a:r>
            <a:r>
              <a:rPr lang="pt-BR" sz="1400">
                <a:solidFill>
                  <a:schemeClr val="dk1"/>
                </a:solidFill>
              </a:rPr>
              <a:t>: realizar matrícula do futuro aluno.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Trabalhador envolvido</a:t>
            </a:r>
            <a:r>
              <a:rPr lang="pt-BR" sz="1400">
                <a:solidFill>
                  <a:schemeClr val="dk1"/>
                </a:solidFill>
              </a:rPr>
              <a:t>: administração.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Administração valida ficha de matrícula do aluno.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400">
                <a:solidFill>
                  <a:schemeClr val="dk1"/>
                </a:solidFill>
              </a:rPr>
              <a:t>Se a ficha de matrícula estiver corretamente preenchida, administração realiza a matrícula do futuro aluno em Matrícula.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400">
                <a:solidFill>
                  <a:schemeClr val="dk1"/>
                </a:solidFill>
              </a:rPr>
              <a:t>Caso contrário atendente retorna ficha de matrícula para o futuro aluno.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634750" y="2838225"/>
            <a:ext cx="4343400" cy="2152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Processo</a:t>
            </a:r>
            <a:r>
              <a:rPr lang="pt-BR" sz="1400">
                <a:solidFill>
                  <a:schemeClr val="dk1"/>
                </a:solidFill>
              </a:rPr>
              <a:t>: liberar acesso.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Evento</a:t>
            </a:r>
            <a:r>
              <a:rPr lang="pt-BR" sz="1400">
                <a:solidFill>
                  <a:schemeClr val="dk1"/>
                </a:solidFill>
              </a:rPr>
              <a:t>: futuro aluno efetua pagamento da taxa de matrícula e mensalidade.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Objetivo</a:t>
            </a:r>
            <a:r>
              <a:rPr lang="pt-BR" sz="1400">
                <a:solidFill>
                  <a:schemeClr val="dk1"/>
                </a:solidFill>
              </a:rPr>
              <a:t>: finalizar matrícula do futuro aluno.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Trabalhador envolvido</a:t>
            </a:r>
            <a:r>
              <a:rPr lang="pt-BR" sz="1400">
                <a:solidFill>
                  <a:schemeClr val="dk1"/>
                </a:solidFill>
              </a:rPr>
              <a:t>: administração.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Administração finaliza matrícula do aluno em Matrícula, e retorna recibo da taxa e da mensalidade em Mensalidade.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Administração retorna senha de acesso ao aluno.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663450" y="37100"/>
            <a:ext cx="1817100" cy="421500"/>
          </a:xfrm>
          <a:prstGeom prst="foldedCorner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663450" y="37100"/>
            <a:ext cx="1817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Matrícula</a:t>
            </a:r>
            <a:endParaRPr b="1"/>
          </a:p>
        </p:txBody>
      </p:sp>
      <p:sp>
        <p:nvSpPr>
          <p:cNvPr id="60" name="Google Shape;60;p13"/>
          <p:cNvSpPr txBox="1"/>
          <p:nvPr/>
        </p:nvSpPr>
        <p:spPr>
          <a:xfrm>
            <a:off x="4148725" y="653800"/>
            <a:ext cx="2727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1</a:t>
            </a:r>
            <a:endParaRPr b="1"/>
          </a:p>
        </p:txBody>
      </p:sp>
      <p:sp>
        <p:nvSpPr>
          <p:cNvPr id="61" name="Google Shape;61;p13"/>
          <p:cNvSpPr txBox="1"/>
          <p:nvPr/>
        </p:nvSpPr>
        <p:spPr>
          <a:xfrm>
            <a:off x="8605400" y="2914425"/>
            <a:ext cx="2727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4</a:t>
            </a:r>
            <a:endParaRPr b="1"/>
          </a:p>
        </p:txBody>
      </p:sp>
      <p:sp>
        <p:nvSpPr>
          <p:cNvPr id="62" name="Google Shape;62;p13"/>
          <p:cNvSpPr txBox="1"/>
          <p:nvPr/>
        </p:nvSpPr>
        <p:spPr>
          <a:xfrm>
            <a:off x="4148725" y="2161200"/>
            <a:ext cx="2727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3</a:t>
            </a:r>
            <a:endParaRPr b="1"/>
          </a:p>
        </p:txBody>
      </p:sp>
      <p:sp>
        <p:nvSpPr>
          <p:cNvPr id="63" name="Google Shape;63;p13"/>
          <p:cNvSpPr txBox="1"/>
          <p:nvPr/>
        </p:nvSpPr>
        <p:spPr>
          <a:xfrm>
            <a:off x="8605400" y="653800"/>
            <a:ext cx="2727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2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71963" y="1495350"/>
            <a:ext cx="4343400" cy="2152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Processo</a:t>
            </a:r>
            <a:r>
              <a:rPr lang="pt-BR" sz="1400">
                <a:solidFill>
                  <a:schemeClr val="dk1"/>
                </a:solidFill>
              </a:rPr>
              <a:t>: realizar avaliação física.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Evento</a:t>
            </a:r>
            <a:r>
              <a:rPr lang="pt-BR" sz="1400">
                <a:solidFill>
                  <a:schemeClr val="dk1"/>
                </a:solidFill>
              </a:rPr>
              <a:t>: aluno solicita avaliação.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Objetivo</a:t>
            </a:r>
            <a:r>
              <a:rPr lang="pt-BR" sz="1400">
                <a:solidFill>
                  <a:schemeClr val="dk1"/>
                </a:solidFill>
              </a:rPr>
              <a:t>: atender a solicitação de avaliação do aluno.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Trabalhador envolvido</a:t>
            </a:r>
            <a:r>
              <a:rPr lang="pt-BR" sz="1400">
                <a:solidFill>
                  <a:schemeClr val="dk1"/>
                </a:solidFill>
              </a:rPr>
              <a:t>: professor.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Professor realiza avaliação, retorna feedback ao aluno e armazena avaliação do aluno em Avaliação.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676338" y="1495350"/>
            <a:ext cx="4295700" cy="2152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Processo</a:t>
            </a:r>
            <a:r>
              <a:rPr lang="pt-BR" sz="1400">
                <a:solidFill>
                  <a:schemeClr val="dk1"/>
                </a:solidFill>
              </a:rPr>
              <a:t>: preparar treino.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Evento</a:t>
            </a:r>
            <a:r>
              <a:rPr lang="pt-BR" sz="1400">
                <a:solidFill>
                  <a:schemeClr val="dk1"/>
                </a:solidFill>
              </a:rPr>
              <a:t>: professor retorna ficha de treino.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Objetivo</a:t>
            </a:r>
            <a:r>
              <a:rPr lang="pt-BR" sz="1400">
                <a:solidFill>
                  <a:schemeClr val="dk1"/>
                </a:solidFill>
              </a:rPr>
              <a:t>: preparar treino que atenda os objetivos do aluno.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Trabalhador envolvido</a:t>
            </a:r>
            <a:r>
              <a:rPr lang="pt-BR" sz="1400">
                <a:solidFill>
                  <a:schemeClr val="dk1"/>
                </a:solidFill>
              </a:rPr>
              <a:t>: professor.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Professor avalia aluno e prepara treino personalizado em Treino.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Professor retorna ficha de treino ao aluno.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663450" y="37100"/>
            <a:ext cx="1817100" cy="421500"/>
          </a:xfrm>
          <a:prstGeom prst="foldedCorner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3663450" y="37100"/>
            <a:ext cx="1817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Avaliação Física</a:t>
            </a:r>
            <a:endParaRPr b="1"/>
          </a:p>
        </p:txBody>
      </p:sp>
      <p:sp>
        <p:nvSpPr>
          <p:cNvPr id="72" name="Google Shape;72;p14"/>
          <p:cNvSpPr txBox="1"/>
          <p:nvPr/>
        </p:nvSpPr>
        <p:spPr>
          <a:xfrm>
            <a:off x="4166463" y="1571550"/>
            <a:ext cx="2727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1</a:t>
            </a:r>
            <a:endParaRPr b="1"/>
          </a:p>
        </p:txBody>
      </p:sp>
      <p:sp>
        <p:nvSpPr>
          <p:cNvPr id="73" name="Google Shape;73;p14"/>
          <p:cNvSpPr txBox="1"/>
          <p:nvPr/>
        </p:nvSpPr>
        <p:spPr>
          <a:xfrm>
            <a:off x="8623138" y="1571550"/>
            <a:ext cx="2727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2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171963" y="1495350"/>
            <a:ext cx="4343400" cy="2152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Processo</a:t>
            </a:r>
            <a:r>
              <a:rPr lang="pt-BR" sz="1400">
                <a:solidFill>
                  <a:schemeClr val="dk1"/>
                </a:solidFill>
              </a:rPr>
              <a:t>: notificar próximo vencimento.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Evento</a:t>
            </a:r>
            <a:r>
              <a:rPr lang="pt-BR" sz="1400">
                <a:solidFill>
                  <a:schemeClr val="dk1"/>
                </a:solidFill>
              </a:rPr>
              <a:t>: financeiro notifica vencimento da mensalidade.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Objetivo</a:t>
            </a:r>
            <a:r>
              <a:rPr lang="pt-BR" sz="1400">
                <a:solidFill>
                  <a:schemeClr val="dk1"/>
                </a:solidFill>
              </a:rPr>
              <a:t>: notificar próximo vencimento da mensalidade ao aluno.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Trabalhador envolvido</a:t>
            </a:r>
            <a:r>
              <a:rPr lang="pt-BR" sz="1400">
                <a:solidFill>
                  <a:schemeClr val="dk1"/>
                </a:solidFill>
              </a:rPr>
              <a:t>: gestor financeiro.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Gestor financeiro notifica próximo vencimento da mensalidade ao aluno com base no plano, em Planos e na matrícula do aluno, em Matrícula.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76338" y="1495350"/>
            <a:ext cx="4295700" cy="2152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Processo</a:t>
            </a:r>
            <a:r>
              <a:rPr lang="pt-BR" sz="1400">
                <a:solidFill>
                  <a:schemeClr val="dk1"/>
                </a:solidFill>
              </a:rPr>
              <a:t>: receber pagamento.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Evento</a:t>
            </a:r>
            <a:r>
              <a:rPr lang="pt-BR" sz="1400">
                <a:solidFill>
                  <a:schemeClr val="dk1"/>
                </a:solidFill>
              </a:rPr>
              <a:t>: aluno efetua pagamento da mensalidade.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Objetivo</a:t>
            </a:r>
            <a:r>
              <a:rPr lang="pt-BR" sz="1400">
                <a:solidFill>
                  <a:schemeClr val="dk1"/>
                </a:solidFill>
              </a:rPr>
              <a:t>: receber pagamento da mensalidade do aluno.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Trabalhador envolvido</a:t>
            </a:r>
            <a:r>
              <a:rPr lang="pt-BR" sz="1400">
                <a:solidFill>
                  <a:schemeClr val="dk1"/>
                </a:solidFill>
              </a:rPr>
              <a:t>: gestor financeiro.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Gestor financeiro da baixa no pagamento da mensalidade do aluno em Mensalidade.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663450" y="37100"/>
            <a:ext cx="1817100" cy="421500"/>
          </a:xfrm>
          <a:prstGeom prst="foldedCorner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663450" y="37100"/>
            <a:ext cx="1817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Pagamento</a:t>
            </a:r>
            <a:endParaRPr b="1"/>
          </a:p>
        </p:txBody>
      </p:sp>
      <p:sp>
        <p:nvSpPr>
          <p:cNvPr id="82" name="Google Shape;82;p15"/>
          <p:cNvSpPr txBox="1"/>
          <p:nvPr/>
        </p:nvSpPr>
        <p:spPr>
          <a:xfrm>
            <a:off x="4166463" y="1571550"/>
            <a:ext cx="2727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1</a:t>
            </a:r>
            <a:endParaRPr b="1"/>
          </a:p>
        </p:txBody>
      </p:sp>
      <p:sp>
        <p:nvSpPr>
          <p:cNvPr id="83" name="Google Shape;83;p15"/>
          <p:cNvSpPr txBox="1"/>
          <p:nvPr/>
        </p:nvSpPr>
        <p:spPr>
          <a:xfrm>
            <a:off x="8623138" y="1571550"/>
            <a:ext cx="2727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2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400300" y="1616550"/>
            <a:ext cx="4343400" cy="1910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Processo</a:t>
            </a:r>
            <a:r>
              <a:rPr lang="pt-BR" sz="1400">
                <a:solidFill>
                  <a:schemeClr val="dk1"/>
                </a:solidFill>
              </a:rPr>
              <a:t>: notificar cobrança e multa.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Evento</a:t>
            </a:r>
            <a:r>
              <a:rPr lang="pt-BR" sz="1400">
                <a:solidFill>
                  <a:schemeClr val="dk1"/>
                </a:solidFill>
              </a:rPr>
              <a:t>: financeiro </a:t>
            </a:r>
            <a:r>
              <a:rPr lang="pt-BR" sz="1400">
                <a:solidFill>
                  <a:schemeClr val="dk1"/>
                </a:solidFill>
              </a:rPr>
              <a:t>notifica cobrança da mensalidade e multa.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Ob</a:t>
            </a:r>
            <a:r>
              <a:rPr b="1" lang="pt-BR" sz="1400">
                <a:solidFill>
                  <a:schemeClr val="dk1"/>
                </a:solidFill>
              </a:rPr>
              <a:t>jetivo</a:t>
            </a:r>
            <a:r>
              <a:rPr lang="pt-BR" sz="1400">
                <a:solidFill>
                  <a:schemeClr val="dk1"/>
                </a:solidFill>
              </a:rPr>
              <a:t>: notificar ao aluno sobre o atraso na mensalidade.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Trabalhador envolvido</a:t>
            </a:r>
            <a:r>
              <a:rPr lang="pt-BR" sz="1400">
                <a:solidFill>
                  <a:schemeClr val="dk1"/>
                </a:solidFill>
              </a:rPr>
              <a:t>: gestor financeiro.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Gestor financeiro notifica cobrança da mensalidade e multa.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3663450" y="37100"/>
            <a:ext cx="1817100" cy="421500"/>
          </a:xfrm>
          <a:prstGeom prst="foldedCorner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3663450" y="37100"/>
            <a:ext cx="1817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Pagamento</a:t>
            </a:r>
            <a:endParaRPr b="1"/>
          </a:p>
        </p:txBody>
      </p:sp>
      <p:sp>
        <p:nvSpPr>
          <p:cNvPr id="91" name="Google Shape;91;p16"/>
          <p:cNvSpPr txBox="1"/>
          <p:nvPr/>
        </p:nvSpPr>
        <p:spPr>
          <a:xfrm>
            <a:off x="6394788" y="1692750"/>
            <a:ext cx="2727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1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154225" y="577600"/>
            <a:ext cx="4343400" cy="1388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Processo</a:t>
            </a:r>
            <a:r>
              <a:rPr lang="pt-BR" sz="1400">
                <a:solidFill>
                  <a:schemeClr val="dk1"/>
                </a:solidFill>
              </a:rPr>
              <a:t>: atender ex aluno.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Evento</a:t>
            </a:r>
            <a:r>
              <a:rPr lang="pt-BR" sz="1400">
                <a:solidFill>
                  <a:schemeClr val="dk1"/>
                </a:solidFill>
              </a:rPr>
              <a:t>: ex aluno faz perguntas.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Objetivo</a:t>
            </a:r>
            <a:r>
              <a:rPr lang="pt-BR" sz="1400">
                <a:solidFill>
                  <a:schemeClr val="dk1"/>
                </a:solidFill>
              </a:rPr>
              <a:t>: atender solicitações do ex aluno.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Trabalhador envolvido</a:t>
            </a:r>
            <a:r>
              <a:rPr lang="pt-BR" sz="1400">
                <a:solidFill>
                  <a:schemeClr val="dk1"/>
                </a:solidFill>
              </a:rPr>
              <a:t>: administração.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Administração consulta os planos disponíveis em Planos e apresenta ao ex aluno.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658600" y="577600"/>
            <a:ext cx="4295700" cy="2152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Processo</a:t>
            </a:r>
            <a:r>
              <a:rPr lang="pt-BR" sz="1400">
                <a:solidFill>
                  <a:schemeClr val="dk1"/>
                </a:solidFill>
              </a:rPr>
              <a:t>: validar matrícula.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Evento</a:t>
            </a:r>
            <a:r>
              <a:rPr lang="pt-BR" sz="1400">
                <a:solidFill>
                  <a:schemeClr val="dk1"/>
                </a:solidFill>
              </a:rPr>
              <a:t>: ex aluno solicita rematrícula.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Objetivo</a:t>
            </a:r>
            <a:r>
              <a:rPr lang="pt-BR" sz="1400">
                <a:solidFill>
                  <a:schemeClr val="dk1"/>
                </a:solidFill>
              </a:rPr>
              <a:t>: validar matrícula do ex aluno.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Trabalhador envolvido</a:t>
            </a:r>
            <a:r>
              <a:rPr lang="pt-BR" sz="1400">
                <a:solidFill>
                  <a:schemeClr val="dk1"/>
                </a:solidFill>
              </a:rPr>
              <a:t>: administração.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Administração recebe solicitação de rematrícula do ex aluno.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Administração retorna ficha de rematrícula para o ex aluno.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54225" y="2085000"/>
            <a:ext cx="4343400" cy="2906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Processo</a:t>
            </a:r>
            <a:r>
              <a:rPr lang="pt-BR" sz="1400">
                <a:solidFill>
                  <a:schemeClr val="dk1"/>
                </a:solidFill>
              </a:rPr>
              <a:t>: realizar matrícula.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Evento</a:t>
            </a:r>
            <a:r>
              <a:rPr lang="pt-BR" sz="1400">
                <a:solidFill>
                  <a:schemeClr val="dk1"/>
                </a:solidFill>
              </a:rPr>
              <a:t>: ex aluno devolve ficha de rematrícula preenchida.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Objetivo</a:t>
            </a:r>
            <a:r>
              <a:rPr lang="pt-BR" sz="1400">
                <a:solidFill>
                  <a:schemeClr val="dk1"/>
                </a:solidFill>
              </a:rPr>
              <a:t>: realizar rematrícula do ex aluno.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Trabalhador envolvido</a:t>
            </a:r>
            <a:r>
              <a:rPr lang="pt-BR" sz="1400">
                <a:solidFill>
                  <a:schemeClr val="dk1"/>
                </a:solidFill>
              </a:rPr>
              <a:t>: administração.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Administração valida ficha de rematrícula do ex aluno.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400">
                <a:solidFill>
                  <a:schemeClr val="dk1"/>
                </a:solidFill>
              </a:rPr>
              <a:t>Se a ficha de </a:t>
            </a:r>
            <a:r>
              <a:rPr lang="pt-BR" sz="1400">
                <a:solidFill>
                  <a:schemeClr val="dk1"/>
                </a:solidFill>
              </a:rPr>
              <a:t>rematrícula </a:t>
            </a:r>
            <a:r>
              <a:rPr lang="pt-BR" sz="1400">
                <a:solidFill>
                  <a:schemeClr val="dk1"/>
                </a:solidFill>
              </a:rPr>
              <a:t>estiver corretamente preenchida, administração realiza a matrícula do ex aluno em Matrícula.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400">
                <a:solidFill>
                  <a:schemeClr val="dk1"/>
                </a:solidFill>
              </a:rPr>
              <a:t>Caso contrário atendente retorna ficha de </a:t>
            </a:r>
            <a:r>
              <a:rPr lang="pt-BR" sz="1400">
                <a:solidFill>
                  <a:schemeClr val="dk1"/>
                </a:solidFill>
              </a:rPr>
              <a:t>rematrícula </a:t>
            </a:r>
            <a:r>
              <a:rPr lang="pt-BR" sz="1400">
                <a:solidFill>
                  <a:schemeClr val="dk1"/>
                </a:solidFill>
              </a:rPr>
              <a:t>para o ex aluno.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634750" y="2838225"/>
            <a:ext cx="4343400" cy="2152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Processo</a:t>
            </a:r>
            <a:r>
              <a:rPr lang="pt-BR" sz="1400">
                <a:solidFill>
                  <a:schemeClr val="dk1"/>
                </a:solidFill>
              </a:rPr>
              <a:t>: liberar acesso.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Evento</a:t>
            </a:r>
            <a:r>
              <a:rPr lang="pt-BR" sz="1400">
                <a:solidFill>
                  <a:schemeClr val="dk1"/>
                </a:solidFill>
              </a:rPr>
              <a:t>: ex aluno efetua pagamento da mensalidade.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Objetivo</a:t>
            </a:r>
            <a:r>
              <a:rPr lang="pt-BR" sz="1400">
                <a:solidFill>
                  <a:schemeClr val="dk1"/>
                </a:solidFill>
              </a:rPr>
              <a:t>: finalizar rematrícula do ex aluno.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Trabalhador envolvido</a:t>
            </a:r>
            <a:r>
              <a:rPr lang="pt-BR" sz="1400">
                <a:solidFill>
                  <a:schemeClr val="dk1"/>
                </a:solidFill>
              </a:rPr>
              <a:t>: administração.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Administração finaliza rematrícula do aluno em Matrícula, </a:t>
            </a:r>
            <a:r>
              <a:rPr lang="pt-BR" sz="1400">
                <a:solidFill>
                  <a:schemeClr val="dk1"/>
                </a:solidFill>
              </a:rPr>
              <a:t>e retorna recibo da mensalidade em Mensalidade.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Administração retorna senha de acesso ao aluno.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3663450" y="37100"/>
            <a:ext cx="1817100" cy="421500"/>
          </a:xfrm>
          <a:prstGeom prst="foldedCorner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3663450" y="37100"/>
            <a:ext cx="1817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Rem</a:t>
            </a:r>
            <a:r>
              <a:rPr b="1" lang="pt-BR"/>
              <a:t>atrícula</a:t>
            </a:r>
            <a:endParaRPr b="1"/>
          </a:p>
        </p:txBody>
      </p:sp>
      <p:sp>
        <p:nvSpPr>
          <p:cNvPr id="102" name="Google Shape;102;p17"/>
          <p:cNvSpPr txBox="1"/>
          <p:nvPr/>
        </p:nvSpPr>
        <p:spPr>
          <a:xfrm>
            <a:off x="4148725" y="653800"/>
            <a:ext cx="2727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1</a:t>
            </a:r>
            <a:endParaRPr b="1"/>
          </a:p>
        </p:txBody>
      </p:sp>
      <p:sp>
        <p:nvSpPr>
          <p:cNvPr id="103" name="Google Shape;103;p17"/>
          <p:cNvSpPr txBox="1"/>
          <p:nvPr/>
        </p:nvSpPr>
        <p:spPr>
          <a:xfrm>
            <a:off x="8605400" y="2914425"/>
            <a:ext cx="2727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4</a:t>
            </a:r>
            <a:endParaRPr b="1"/>
          </a:p>
        </p:txBody>
      </p:sp>
      <p:sp>
        <p:nvSpPr>
          <p:cNvPr id="104" name="Google Shape;104;p17"/>
          <p:cNvSpPr txBox="1"/>
          <p:nvPr/>
        </p:nvSpPr>
        <p:spPr>
          <a:xfrm>
            <a:off x="4148725" y="2161200"/>
            <a:ext cx="2727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3</a:t>
            </a:r>
            <a:endParaRPr b="1"/>
          </a:p>
        </p:txBody>
      </p:sp>
      <p:sp>
        <p:nvSpPr>
          <p:cNvPr id="105" name="Google Shape;105;p17"/>
          <p:cNvSpPr txBox="1"/>
          <p:nvPr/>
        </p:nvSpPr>
        <p:spPr>
          <a:xfrm>
            <a:off x="8605400" y="653800"/>
            <a:ext cx="2727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2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