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f77d2d03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7f77d2d03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f77d2d03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7f77d2d0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2e77207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52e77207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fd86786c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7fd86786c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F99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da Academia D&amp;K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82175" y="2825575"/>
            <a:ext cx="11067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</a:t>
            </a:r>
            <a:endParaRPr sz="1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D&amp;K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249725" y="1497565"/>
            <a:ext cx="1231500" cy="830485"/>
            <a:chOff x="2746848" y="3424900"/>
            <a:chExt cx="1231500" cy="830485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" name="Google Shape;64;p13"/>
          <p:cNvCxnSpPr>
            <a:stCxn id="63" idx="3"/>
            <a:endCxn id="55" idx="0"/>
          </p:cNvCxnSpPr>
          <p:nvPr/>
        </p:nvCxnSpPr>
        <p:spPr>
          <a:xfrm>
            <a:off x="1481225" y="2156600"/>
            <a:ext cx="954300" cy="669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/>
        </p:nvSpPr>
        <p:spPr>
          <a:xfrm>
            <a:off x="2294350" y="2156600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924500" y="4591850"/>
            <a:ext cx="1159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249725" y="3357165"/>
            <a:ext cx="1231500" cy="830485"/>
            <a:chOff x="2746848" y="3424900"/>
            <a:chExt cx="1231500" cy="830485"/>
          </a:xfrm>
        </p:grpSpPr>
        <p:grpSp>
          <p:nvGrpSpPr>
            <p:cNvPr id="68" name="Google Shape;68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69" name="Google Shape;69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0" name="Google Shape;70;p13"/>
              <p:cNvCxnSpPr>
                <a:stCxn id="69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4" name="Google Shape;74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" name="Google Shape;75;p13"/>
          <p:cNvCxnSpPr>
            <a:stCxn id="74" idx="3"/>
            <a:endCxn id="55" idx="2"/>
          </p:cNvCxnSpPr>
          <p:nvPr/>
        </p:nvCxnSpPr>
        <p:spPr>
          <a:xfrm flipH="1" rot="10800000">
            <a:off x="1481225" y="3357100"/>
            <a:ext cx="954300" cy="659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3"/>
          <p:cNvSpPr txBox="1"/>
          <p:nvPr/>
        </p:nvSpPr>
        <p:spPr>
          <a:xfrm>
            <a:off x="2435525" y="3534675"/>
            <a:ext cx="27948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</a:t>
            </a:r>
            <a:r>
              <a:rPr lang="pt-BR" sz="1000">
                <a:solidFill>
                  <a:schemeClr val="dk1"/>
                </a:solidFill>
              </a:rPr>
              <a:t>treino e avaliação física 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❖"/>
            </a:pPr>
            <a:r>
              <a:rPr lang="pt-BR" sz="1000">
                <a:solidFill>
                  <a:schemeClr val="dk1"/>
                </a:solidFill>
              </a:rPr>
              <a:t>Realizar trancamento de matrícula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3"/>
          <p:cNvCxnSpPr>
            <a:stCxn id="55" idx="3"/>
            <a:endCxn id="78" idx="1"/>
          </p:cNvCxnSpPr>
          <p:nvPr/>
        </p:nvCxnSpPr>
        <p:spPr>
          <a:xfrm flipH="1" rot="10800000">
            <a:off x="2988875" y="2381875"/>
            <a:ext cx="2080500" cy="7095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" name="Google Shape;79;p13"/>
          <p:cNvGrpSpPr/>
          <p:nvPr/>
        </p:nvGrpSpPr>
        <p:grpSpPr>
          <a:xfrm>
            <a:off x="5069375" y="1722728"/>
            <a:ext cx="1231500" cy="830485"/>
            <a:chOff x="2746848" y="3424900"/>
            <a:chExt cx="1231500" cy="830485"/>
          </a:xfrm>
        </p:grpSpPr>
        <p:grpSp>
          <p:nvGrpSpPr>
            <p:cNvPr id="80" name="Google Shape;80;p13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81" name="Google Shape;81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2" name="Google Shape;82;p13"/>
              <p:cNvCxnSpPr>
                <a:stCxn id="81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8" name="Google Shape;78;p13"/>
            <p:cNvSpPr txBox="1"/>
            <p:nvPr/>
          </p:nvSpPr>
          <p:spPr>
            <a:xfrm>
              <a:off x="2746848" y="3912485"/>
              <a:ext cx="12315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</a:t>
              </a:r>
              <a:r>
                <a:rPr b="1" lang="pt-BR" sz="1200"/>
                <a:t>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3"/>
          <p:cNvSpPr txBox="1"/>
          <p:nvPr/>
        </p:nvSpPr>
        <p:spPr>
          <a:xfrm>
            <a:off x="4755875" y="2553225"/>
            <a:ext cx="18585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>
                <a:solidFill>
                  <a:schemeClr val="dk1"/>
                </a:solidFill>
              </a:rPr>
              <a:t>Fazer rem</a:t>
            </a:r>
            <a:r>
              <a:rPr b="0" i="0" lang="pt-B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94" name="Google Shape;94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95" name="Google Shape;95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6" name="Google Shape;96;p14"/>
              <p:cNvCxnSpPr>
                <a:stCxn id="9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0" name="Google Shape;100;p14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Futuro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4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14"/>
          <p:cNvCxnSpPr>
            <a:stCxn id="95" idx="0"/>
            <a:endCxn id="92" idx="2"/>
          </p:cNvCxnSpPr>
          <p:nvPr/>
        </p:nvCxnSpPr>
        <p:spPr>
          <a:xfrm rot="-5400000">
            <a:off x="2790150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4"/>
          <p:cNvSpPr/>
          <p:nvPr/>
        </p:nvSpPr>
        <p:spPr>
          <a:xfrm>
            <a:off x="4031550" y="1863613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14"/>
          <p:cNvCxnSpPr>
            <a:stCxn id="103" idx="0"/>
            <a:endCxn id="92" idx="2"/>
          </p:cNvCxnSpPr>
          <p:nvPr/>
        </p:nvCxnSpPr>
        <p:spPr>
          <a:xfrm rot="-5400000">
            <a:off x="4087650" y="1383613"/>
            <a:ext cx="959400" cy="600"/>
          </a:xfrm>
          <a:prstGeom prst="curvedConnector3">
            <a:avLst>
              <a:gd fmla="val 472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4"/>
          <p:cNvCxnSpPr>
            <a:stCxn id="103" idx="2"/>
            <a:endCxn id="106" idx="1"/>
          </p:cNvCxnSpPr>
          <p:nvPr/>
        </p:nvCxnSpPr>
        <p:spPr>
          <a:xfrm flipH="1" rot="-5400000">
            <a:off x="4593300" y="2368963"/>
            <a:ext cx="1101600" cy="1154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4"/>
          <p:cNvSpPr/>
          <p:nvPr/>
        </p:nvSpPr>
        <p:spPr>
          <a:xfrm>
            <a:off x="5721150" y="3158425"/>
            <a:ext cx="2231100" cy="676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Matricular aluno + taxa e mensalidade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3563400" y="186275"/>
            <a:ext cx="20172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avaliação física e treino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1350625" y="1888715"/>
            <a:ext cx="1290900" cy="833785"/>
            <a:chOff x="2717298" y="3424900"/>
            <a:chExt cx="1290900" cy="833785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15" name="Google Shape;115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" name="Google Shape;116;p15"/>
              <p:cNvCxnSpPr>
                <a:stCxn id="11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0" name="Google Shape;120;p15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" name="Google Shape;121;p15"/>
          <p:cNvCxnSpPr>
            <a:stCxn id="122" idx="0"/>
            <a:endCxn id="112" idx="2"/>
          </p:cNvCxnSpPr>
          <p:nvPr/>
        </p:nvCxnSpPr>
        <p:spPr>
          <a:xfrm rot="-5400000">
            <a:off x="4092600" y="1383625"/>
            <a:ext cx="959400" cy="6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>
            <a:stCxn id="115" idx="0"/>
            <a:endCxn id="112" idx="2"/>
          </p:cNvCxnSpPr>
          <p:nvPr/>
        </p:nvCxnSpPr>
        <p:spPr>
          <a:xfrm rot="-5400000">
            <a:off x="2792552" y="109415"/>
            <a:ext cx="984600" cy="25740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15"/>
          <p:cNvCxnSpPr>
            <a:stCxn id="122" idx="2"/>
            <a:endCxn id="126" idx="1"/>
          </p:cNvCxnSpPr>
          <p:nvPr/>
        </p:nvCxnSpPr>
        <p:spPr>
          <a:xfrm flipH="1" rot="-5400000">
            <a:off x="4472550" y="2494675"/>
            <a:ext cx="1101600" cy="90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5474700" y="3110875"/>
            <a:ext cx="2467500" cy="771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treino e avaliação física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3999300" y="1863625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Professor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pagamento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6"/>
          <p:cNvCxnSpPr>
            <a:stCxn id="134" idx="0"/>
            <a:endCxn id="13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16"/>
          <p:cNvCxnSpPr>
            <a:stCxn id="134" idx="2"/>
            <a:endCxn id="13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vencimento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Receber pagamento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Notificar multa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Financeiro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16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39" name="Google Shape;139;p16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1" name="Google Shape;141;p16"/>
              <p:cNvCxnSpPr>
                <a:stCxn id="14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16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16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16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6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6" name="Google Shape;146;p16"/>
          <p:cNvCxnSpPr>
            <a:stCxn id="140" idx="0"/>
            <a:endCxn id="13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659550" y="186275"/>
            <a:ext cx="21603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❖"/>
            </a:pPr>
            <a:r>
              <a:rPr lang="pt-BR" sz="1100"/>
              <a:t>Realizar trancamento de matrícula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7"/>
          <p:cNvCxnSpPr>
            <a:stCxn id="154" idx="0"/>
            <a:endCxn id="152" idx="2"/>
          </p:cNvCxnSpPr>
          <p:nvPr/>
        </p:nvCxnSpPr>
        <p:spPr>
          <a:xfrm rot="-5400000">
            <a:off x="4272600" y="1371100"/>
            <a:ext cx="934800" cy="600"/>
          </a:xfrm>
          <a:prstGeom prst="curvedConnector3">
            <a:avLst>
              <a:gd fmla="val 472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p17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17"/>
          <p:cNvCxnSpPr>
            <a:stCxn id="154" idx="2"/>
            <a:endCxn id="157" idx="1"/>
          </p:cNvCxnSpPr>
          <p:nvPr/>
        </p:nvCxnSpPr>
        <p:spPr>
          <a:xfrm flipH="1" rot="-5400000">
            <a:off x="4716600" y="2393500"/>
            <a:ext cx="1126500" cy="1080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5819850" y="3079975"/>
            <a:ext cx="2467500" cy="833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Realizar trancamento de matrícula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4167000" y="1838800"/>
            <a:ext cx="11454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1016500" y="1838790"/>
            <a:ext cx="1290900" cy="833785"/>
            <a:chOff x="2717298" y="3424900"/>
            <a:chExt cx="1290900" cy="833785"/>
          </a:xfrm>
        </p:grpSpPr>
        <p:grpSp>
          <p:nvGrpSpPr>
            <p:cNvPr id="159" name="Google Shape;159;p17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1" name="Google Shape;161;p17"/>
              <p:cNvCxnSpPr>
                <a:stCxn id="160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17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17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65" name="Google Shape;165;p17"/>
            <p:cNvSpPr txBox="1"/>
            <p:nvPr/>
          </p:nvSpPr>
          <p:spPr>
            <a:xfrm>
              <a:off x="2717298" y="3915785"/>
              <a:ext cx="12909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6" name="Google Shape;166;p17"/>
          <p:cNvCxnSpPr>
            <a:stCxn id="160" idx="0"/>
            <a:endCxn id="152" idx="2"/>
          </p:cNvCxnSpPr>
          <p:nvPr/>
        </p:nvCxnSpPr>
        <p:spPr>
          <a:xfrm rot="-5400000">
            <a:off x="2734427" y="-166410"/>
            <a:ext cx="934500" cy="3075900"/>
          </a:xfrm>
          <a:prstGeom prst="curvedConnector3">
            <a:avLst>
              <a:gd fmla="val 472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/>
        </p:nvSpPr>
        <p:spPr>
          <a:xfrm>
            <a:off x="130400" y="1445725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Nós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fmla="val 6999" name="adj1"/>
              <a:gd fmla="val 0" name="adj2"/>
            </a:avLst>
          </a:prstGeom>
          <a:solidFill>
            <a:srgbClr val="F4CCC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❖"/>
            </a:pPr>
            <a:r>
              <a:rPr lang="pt-BR" sz="1100">
                <a:solidFill>
                  <a:schemeClr val="dk1"/>
                </a:solidFill>
              </a:rPr>
              <a:t>Fazer rem</a:t>
            </a:r>
            <a:r>
              <a:rPr b="0" i="0" lang="pt-BR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atrícula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18"/>
          <p:cNvGrpSpPr/>
          <p:nvPr/>
        </p:nvGrpSpPr>
        <p:grpSpPr>
          <a:xfrm>
            <a:off x="1359925" y="1888715"/>
            <a:ext cx="1272300" cy="833785"/>
            <a:chOff x="2726598" y="3424900"/>
            <a:chExt cx="1272300" cy="833785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3206356" y="3424900"/>
              <a:ext cx="308885" cy="587736"/>
              <a:chOff x="1499725" y="1450825"/>
              <a:chExt cx="497400" cy="8436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6" name="Google Shape;176;p18"/>
              <p:cNvCxnSpPr>
                <a:stCxn id="175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8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8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8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80" name="Google Shape;180;p18"/>
            <p:cNvSpPr txBox="1"/>
            <p:nvPr/>
          </p:nvSpPr>
          <p:spPr>
            <a:xfrm>
              <a:off x="2726598" y="3915785"/>
              <a:ext cx="12723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lang="pt-BR" sz="1200"/>
                <a:t>Ex Aluno</a:t>
              </a:r>
              <a:endParaRPr b="1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1" name="Google Shape;181;p18"/>
          <p:cNvCxnSpPr>
            <a:stCxn id="182" idx="0"/>
            <a:endCxn id="172" idx="2"/>
          </p:cNvCxnSpPr>
          <p:nvPr/>
        </p:nvCxnSpPr>
        <p:spPr>
          <a:xfrm flipH="1" rot="5400000">
            <a:off x="4089900" y="1381525"/>
            <a:ext cx="959400" cy="4800"/>
          </a:xfrm>
          <a:prstGeom prst="curvedConnector3">
            <a:avLst>
              <a:gd fmla="val 472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130400" y="2813122"/>
            <a:ext cx="8542500" cy="13674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Capacidades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18"/>
          <p:cNvCxnSpPr>
            <a:stCxn id="175" idx="0"/>
            <a:endCxn id="172" idx="2"/>
          </p:cNvCxnSpPr>
          <p:nvPr/>
        </p:nvCxnSpPr>
        <p:spPr>
          <a:xfrm rot="-5400000">
            <a:off x="2790152" y="111815"/>
            <a:ext cx="984600" cy="2569200"/>
          </a:xfrm>
          <a:prstGeom prst="curvedConnector3">
            <a:avLst>
              <a:gd fmla="val 4735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8"/>
          <p:cNvCxnSpPr>
            <a:stCxn id="182" idx="2"/>
            <a:endCxn id="186" idx="1"/>
          </p:cNvCxnSpPr>
          <p:nvPr/>
        </p:nvCxnSpPr>
        <p:spPr>
          <a:xfrm flipH="1" rot="-5400000">
            <a:off x="4683600" y="2283625"/>
            <a:ext cx="1101600" cy="13248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8"/>
          <p:cNvSpPr/>
          <p:nvPr/>
        </p:nvSpPr>
        <p:spPr>
          <a:xfrm>
            <a:off x="5896875" y="3029425"/>
            <a:ext cx="2231100" cy="93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pt-BR" sz="1000">
                <a:solidFill>
                  <a:schemeClr val="dk1"/>
                </a:solidFill>
              </a:rPr>
              <a:t>Reativar matrícula do ex aluno + mensalidade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4036500" y="1863625"/>
            <a:ext cx="1071000" cy="531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Administração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