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7" r:id="rId13"/>
    <p:sldId id="274" r:id="rId14"/>
    <p:sldId id="275" r:id="rId15"/>
    <p:sldId id="27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31e5ad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31e5ad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31e5ad7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31e5ad7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96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31e5ad7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31e5ad7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84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31e5ad7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31e5ad7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933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31e5ad7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31e5ad7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33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31e5ad7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31e5ad7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27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31e5ad7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31e5ad7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91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31e5ad7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31e5ad7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31e5ad7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31e5ad7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31e5ad7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31e5ad7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31e5ad7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31e5ad7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31e5ad7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31e5ad7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31e5ad7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31e5ad7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Matricular aluno + taxa de matrícula e mensalidade - FB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87390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atender futuro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faz perguntas.</a:t>
            </a:r>
            <a:endParaRPr sz="9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atender solicitações do futuro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consulta os planos disponíveis em Planos e apresenta ao futuro aluno.</a:t>
            </a:r>
            <a:endParaRPr sz="900"/>
          </a:p>
        </p:txBody>
      </p:sp>
      <p:sp>
        <p:nvSpPr>
          <p:cNvPr id="56" name="Google Shape;56;p13"/>
          <p:cNvSpPr txBox="1"/>
          <p:nvPr/>
        </p:nvSpPr>
        <p:spPr>
          <a:xfrm>
            <a:off x="3096750" y="87390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solicitação de matrícula.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faz solicitação de matrícula.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solicitação de matrícula do futuro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solicitação de matrícula do futuro aluno.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retorna ficha de matrícula para o futuro aluno.</a:t>
            </a:r>
            <a:endParaRPr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6193500" y="873900"/>
            <a:ext cx="29505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questionar se precisa de ajuda com o preenchimento da ficha de matrícula.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50">
                <a:solidFill>
                  <a:schemeClr val="dk1"/>
                </a:solidFill>
                <a:highlight>
                  <a:srgbClr val="FFFFFF"/>
                </a:highlight>
              </a:rPr>
              <a:t>atendente pergunta se futuro aluno precisa de ajuda com preenchimento da ficha de matrícula.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esclarecer eventuais dúvidas do futuro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pergunta se o futuro aluno precisa de ajuda com o preenchimento da ficha de matrícula.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0" y="229710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auxiliar preenchimento da ficha de matrícula.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futuro aluno responde as perguntas.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auxiliar o futuro aluno com o preenchimento da ficha de matrícula.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auxilia futuro aluno no preenchimento da ficha de matrícula.</a:t>
            </a:r>
            <a:endParaRPr sz="900"/>
          </a:p>
        </p:txBody>
      </p:sp>
      <p:sp>
        <p:nvSpPr>
          <p:cNvPr id="59" name="Google Shape;59;p13"/>
          <p:cNvSpPr txBox="1"/>
          <p:nvPr/>
        </p:nvSpPr>
        <p:spPr>
          <a:xfrm>
            <a:off x="1537817" y="3718108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realizar matrícula.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atendente retorna confirmação de matrícula.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confirmar matrícula do aluno.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realiza matrícula do aluno.</a:t>
            </a:r>
            <a:endParaRPr lang="pt-BR" sz="9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6193500" y="2297100"/>
            <a:ext cx="29505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pagamento em dinheiro.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Futuro aluno efetua pagamento da taxa de matrícula e mensalidade em dinheiro.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pagamento da taxa de matrícula e mensalidade.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pagamento da taxa de matrícula e da mensalidade e retorna recibo do pagamento ao futuro aluno.</a:t>
            </a:r>
            <a:endParaRPr sz="900"/>
          </a:p>
        </p:txBody>
      </p:sp>
      <p:sp>
        <p:nvSpPr>
          <p:cNvPr id="61" name="Google Shape;61;p13"/>
          <p:cNvSpPr txBox="1"/>
          <p:nvPr/>
        </p:nvSpPr>
        <p:spPr>
          <a:xfrm>
            <a:off x="3107233" y="2296004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receber ficha de matrícula preenchida..</a:t>
            </a:r>
            <a:endParaRPr sz="9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>
                <a:solidFill>
                  <a:schemeClr val="dk1"/>
                </a:solidFill>
              </a:rPr>
              <a:t>futuro aluno devolve ficha de matrícula preenchida</a:t>
            </a:r>
            <a:r>
              <a:rPr lang="pt-BR" sz="9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a ficha de matrícula corretamente preenchida..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recebe ficha de matrícula do futuro aluno, e retorna formas de pagamento.</a:t>
            </a:r>
            <a:endParaRPr sz="900" dirty="0"/>
          </a:p>
        </p:txBody>
      </p:sp>
      <p:sp>
        <p:nvSpPr>
          <p:cNvPr id="10" name="Google Shape;61;p13"/>
          <p:cNvSpPr txBox="1"/>
          <p:nvPr/>
        </p:nvSpPr>
        <p:spPr>
          <a:xfrm>
            <a:off x="4645050" y="372030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liberar acesso.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atendente retorna senha de acesso ao aluno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liberar acesso do aluno à academia.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retorna senha de acesso ao aluno.</a:t>
            </a:r>
            <a:endParaRPr lang="pt-BR" sz="9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pt-BR" sz="1100" b="1" dirty="0">
                <a:solidFill>
                  <a:schemeClr val="dk1"/>
                </a:solidFill>
              </a:rPr>
              <a:t>Receber pagamento + multa - FB</a:t>
            </a:r>
          </a:p>
        </p:txBody>
      </p:sp>
      <p:sp>
        <p:nvSpPr>
          <p:cNvPr id="125" name="Google Shape;125;p22"/>
          <p:cNvSpPr txBox="1"/>
          <p:nvPr/>
        </p:nvSpPr>
        <p:spPr>
          <a:xfrm>
            <a:off x="0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efetua pagamento da mensalidade + multa no cartão.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desbloquear acesso do aluno após pagamento da mensalidade.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aguarda retorno da solicitação de operação.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receber retorno da solicitação.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>
                <a:solidFill>
                  <a:schemeClr val="dk1"/>
                </a:solidFill>
                <a:highlight>
                  <a:srgbClr val="FFFFFF"/>
                </a:highlight>
              </a:rPr>
              <a:t>provedora de cartões retorna resposta da operação solicitada.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resposta da solicitação da operação.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gestor financeiro..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Gestor financeiro recebe retorno da operação, e retorna ao aluno um recibo de pagamento ou aviso de falha na operação.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193500" y="1860150"/>
            <a:ext cx="29505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desbloquear acesso.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financeiro desbloqueia acesso do aluno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desbloquear acesso do aluno após pagamento da mensalidade.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gestor financeiro.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Gestor financeiro desbloqueia o acesso do aluno.</a:t>
            </a:r>
            <a:endParaRPr sz="9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Receber pagamento + multa - FA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548375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trancamento de matrícula por inadimplência.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financeiro efetua trancamento da matrícula por inadimplência.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trancar matrícula do aluno por inadimplência.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gestor financeiro.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Gestor financeiro efetua trancamento da matrícula do aluno por inadimplência.</a:t>
            </a:r>
            <a:endParaRPr lang="pt-BR" sz="900" b="1" dirty="0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645125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bloquear acesso.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Evento: </a:t>
            </a:r>
            <a:r>
              <a:rPr lang="pt-BR" sz="900" dirty="0">
                <a:solidFill>
                  <a:schemeClr val="dk1"/>
                </a:solidFill>
              </a:rPr>
              <a:t>financeiro bloqueia acesso do aluno por inadimplência.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bloquear acesso do aluno por não pagamento da mensalidade e multas.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gestor financeiro.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Gestor financeiro bloqueia acesso do aluno.</a:t>
            </a:r>
            <a:endParaRPr lang="pt-BR" sz="9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3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Realizar trancamento de matrícula - FB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0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solicitação de trancamento de matrícula.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solicita trancamento de matrícula.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solicitação de trancamento de matrícula do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recebe solicitação de trancamento de matrícula do aluno.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realizar trancamento de matrícula.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retorna confirmação de trancamento da matrícula.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o trancamento da matrícula do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realiza o trancamento da matrícula do aluno, e retorna a confirmação de trancamento.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193500" y="1860150"/>
            <a:ext cx="29505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bloqueio de acesso.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Atendente bloqueia acesso do aluno por solicitação de trancamento.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bloquear acesso do aluno por trancamento de matrícula.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atendente.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Atendente bloqueia o acesso do aluno por trancamento da matrícula.</a:t>
            </a:r>
            <a:endParaRPr sz="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pt-BR" sz="1100" b="1" dirty="0">
                <a:solidFill>
                  <a:schemeClr val="dk1"/>
                </a:solidFill>
              </a:rPr>
              <a:t>Reativar matrícula </a:t>
            </a:r>
            <a:r>
              <a:rPr lang="pt-BR" sz="1100" b="1" dirty="0" err="1">
                <a:solidFill>
                  <a:schemeClr val="dk1"/>
                </a:solidFill>
              </a:rPr>
              <a:t>ex</a:t>
            </a:r>
            <a:r>
              <a:rPr lang="pt-BR" sz="1100" b="1" dirty="0">
                <a:solidFill>
                  <a:schemeClr val="dk1"/>
                </a:solidFill>
              </a:rPr>
              <a:t> aluno + mensalidade - FB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0" y="87390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atender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 faz perguntas.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atender solicitações do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consulta os planos disponíveis em Planos e apresenta ao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aluno.</a:t>
            </a:r>
            <a:endParaRPr sz="9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3096750" y="87390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receber solicitação de matrícula.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 faz solicitação de matrícula.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solicitação de matrícula do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recebe solicitação de matrícula do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retorna ficha de matrícula para 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aluno.</a:t>
            </a:r>
            <a:endParaRPr sz="9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6193500" y="873900"/>
            <a:ext cx="29505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questionar se precisa de ajuda com o preenchimento da ficha de matrícula.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50" dirty="0">
                <a:solidFill>
                  <a:schemeClr val="dk1"/>
                </a:solidFill>
                <a:highlight>
                  <a:srgbClr val="FFFFFF"/>
                </a:highlight>
              </a:rPr>
              <a:t>atendente pergunta se </a:t>
            </a:r>
            <a:r>
              <a:rPr lang="pt-BR" sz="950" dirty="0" err="1">
                <a:solidFill>
                  <a:schemeClr val="dk1"/>
                </a:solidFill>
                <a:highlight>
                  <a:srgbClr val="FFFFFF"/>
                </a:highlight>
              </a:rPr>
              <a:t>ex</a:t>
            </a:r>
            <a:r>
              <a:rPr lang="pt-BR" sz="950" dirty="0">
                <a:solidFill>
                  <a:schemeClr val="dk1"/>
                </a:solidFill>
                <a:highlight>
                  <a:srgbClr val="FFFFFF"/>
                </a:highlight>
              </a:rPr>
              <a:t> aluno precisa de ajuda com preenchimento da ficha de matrícula.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esclarecer eventuais dúvidas do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pergunta se 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 precisa de ajuda com o preenchimento da ficha de matrícula.</a:t>
            </a:r>
            <a:endParaRPr sz="1200"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0" y="229710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auxiliar preenchimento da ficha de matrícula.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 responde as perguntas.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auxiliar 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 com o preenchimento da ficha de matrícula.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auxilia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 no preenchimento da ficha de matrícula.</a:t>
            </a:r>
            <a:endParaRPr sz="900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1537817" y="3718108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realizar matrícula.</a:t>
            </a:r>
            <a:endParaRPr sz="9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>
                <a:solidFill>
                  <a:schemeClr val="dk1"/>
                </a:solidFill>
              </a:rPr>
              <a:t>atendente retorna confirmação de matrícula.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confirmar matrícula do aluno.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realiza matrícula do aluno.</a:t>
            </a:r>
            <a:endParaRPr sz="9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6193500" y="2297100"/>
            <a:ext cx="29505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receber pagamento em dinheiro.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 err="1">
                <a:solidFill>
                  <a:schemeClr val="dk1"/>
                </a:solidFill>
                <a:highlight>
                  <a:srgbClr val="FFFFFF"/>
                </a:highlight>
              </a:rPr>
              <a:t>ex</a:t>
            </a:r>
            <a:r>
              <a:rPr lang="pt-BR" sz="900" dirty="0">
                <a:solidFill>
                  <a:schemeClr val="dk1"/>
                </a:solidFill>
                <a:highlight>
                  <a:srgbClr val="FFFFFF"/>
                </a:highlight>
              </a:rPr>
              <a:t> aluno efetua pagamento da mensalidade em dinheiro.</a:t>
            </a:r>
            <a:endParaRPr sz="9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pagamento da mensalidade.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recebe pagamento da mensalidade e retorna recibo do pagamento ao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aluno.</a:t>
            </a:r>
            <a:endParaRPr sz="900"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3107233" y="2296004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receber ficha de matrícula preenchida..</a:t>
            </a:r>
            <a:endParaRPr sz="9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 devolve ficha de matrícula preenchida</a:t>
            </a:r>
            <a:r>
              <a:rPr lang="pt-BR" sz="9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a ficha de matrícula corretamente preenchida..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recebe ficha de matrícula do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aluno, e retorna formas de pagamento.</a:t>
            </a:r>
            <a:endParaRPr sz="900" dirty="0"/>
          </a:p>
        </p:txBody>
      </p:sp>
      <p:sp>
        <p:nvSpPr>
          <p:cNvPr id="10" name="Google Shape;61;p13"/>
          <p:cNvSpPr txBox="1"/>
          <p:nvPr/>
        </p:nvSpPr>
        <p:spPr>
          <a:xfrm>
            <a:off x="4645050" y="372030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liberar acesso.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atendente retorna senha de acesso ao aluno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liberar acesso do aluno à academia.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retorna senha de acesso ao aluno.</a:t>
            </a:r>
            <a:endParaRPr lang="pt-BR" sz="9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1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pt-BR" sz="1100" b="1" dirty="0">
                <a:solidFill>
                  <a:schemeClr val="dk1"/>
                </a:solidFill>
              </a:rPr>
              <a:t>Reativar matrícula </a:t>
            </a:r>
            <a:r>
              <a:rPr lang="pt-BR" sz="1100" b="1" dirty="0" err="1">
                <a:solidFill>
                  <a:schemeClr val="dk1"/>
                </a:solidFill>
              </a:rPr>
              <a:t>ex</a:t>
            </a:r>
            <a:r>
              <a:rPr lang="pt-BR" sz="1100" b="1" dirty="0">
                <a:solidFill>
                  <a:schemeClr val="dk1"/>
                </a:solidFill>
              </a:rPr>
              <a:t> aluno + mensalidade - FB</a:t>
            </a:r>
          </a:p>
        </p:txBody>
      </p:sp>
      <p:sp>
        <p:nvSpPr>
          <p:cNvPr id="81" name="Google Shape;81;p16"/>
          <p:cNvSpPr txBox="1"/>
          <p:nvPr/>
        </p:nvSpPr>
        <p:spPr>
          <a:xfrm>
            <a:off x="1548375" y="11485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enviar solicitação de operação de débito / crédito.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 efetua pagamento da mensalidade no cartão.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pagamento da mensalidade.</a:t>
            </a:r>
            <a:endParaRPr lang="pt-BR" sz="900" b="1" dirty="0">
              <a:solidFill>
                <a:schemeClr val="dk1"/>
              </a:solidFill>
            </a:endParaRP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recebe pagamento da mensalidade.</a:t>
            </a:r>
            <a:endParaRPr lang="pt-BR" sz="900" b="1" dirty="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45125" y="11485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receber retorno da solicitação.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provedora de cartões retorna resposta da operação solicitada.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resposta da solicitação de operação da provedora de cartões.</a:t>
            </a:r>
            <a:endParaRPr lang="pt-BR" sz="900" b="1" dirty="0">
              <a:solidFill>
                <a:schemeClr val="dk1"/>
              </a:solidFill>
            </a:endParaRP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recebe resposta referente a solicitação da operação e retorna recibo do pagamento ou aviso de falha na operação.</a:t>
            </a:r>
            <a:endParaRPr lang="pt-BR" sz="900" b="1" dirty="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548375" y="25717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realizar matrícula.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atendente retorna confirmação de matrícula.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confirmar matrícula do aluno.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realiza matrícula do aluno.</a:t>
            </a:r>
            <a:endParaRPr lang="pt-BR" sz="900"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4645125" y="25717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liberar acesso.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atendente retorna senha de acesso ao aluno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liberar acesso do aluno à academia.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retorna senha de acesso ao aluno.</a:t>
            </a:r>
            <a:endParaRPr lang="pt-BR" sz="9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4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pt-BR" sz="1100" b="1" dirty="0">
                <a:solidFill>
                  <a:schemeClr val="dk1"/>
                </a:solidFill>
              </a:rPr>
              <a:t>Reativar matrícula </a:t>
            </a:r>
            <a:r>
              <a:rPr lang="pt-BR" sz="1100" b="1" dirty="0" err="1">
                <a:solidFill>
                  <a:schemeClr val="dk1"/>
                </a:solidFill>
              </a:rPr>
              <a:t>ex</a:t>
            </a:r>
            <a:r>
              <a:rPr lang="pt-BR" sz="1100" b="1" dirty="0">
                <a:solidFill>
                  <a:schemeClr val="dk1"/>
                </a:solidFill>
              </a:rPr>
              <a:t> aluno + mensalidade - FA</a:t>
            </a:r>
          </a:p>
        </p:txBody>
      </p:sp>
      <p:sp>
        <p:nvSpPr>
          <p:cNvPr id="90" name="Google Shape;90;p17"/>
          <p:cNvSpPr txBox="1"/>
          <p:nvPr/>
        </p:nvSpPr>
        <p:spPr>
          <a:xfrm>
            <a:off x="1548375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receber ficha de matrícula preenchida.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 devolve ficha de matrícula preenchida.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a ficha de matrícula corretamente preenchida.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recebe ficha de matrícula do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aluno, e retorna formas de pagamento.</a:t>
            </a:r>
            <a:endParaRPr lang="pt-BR" sz="900"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4645125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descartar matrícula por não pagamento da mensalidade.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atendente descarta matrícula por não pagamento da mensalidade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não realizar matrícula do </a:t>
            </a:r>
            <a:r>
              <a:rPr lang="pt-BR" sz="900" dirty="0" err="1">
                <a:solidFill>
                  <a:schemeClr val="dk1"/>
                </a:solidFill>
              </a:rPr>
              <a:t>ex</a:t>
            </a:r>
            <a:r>
              <a:rPr lang="pt-BR" sz="900" dirty="0">
                <a:solidFill>
                  <a:schemeClr val="dk1"/>
                </a:solidFill>
              </a:rPr>
              <a:t> aluno.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descarta matrícula.</a:t>
            </a:r>
            <a:endParaRPr lang="pt-BR" sz="9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2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pt-BR" sz="1100" b="1" dirty="0">
                <a:solidFill>
                  <a:schemeClr val="dk1"/>
                </a:solidFill>
              </a:rPr>
              <a:t>Matricular aluno + taxa de matrícula e mensalidade - FB</a:t>
            </a:r>
            <a:endParaRPr lang="pt-BR" sz="1100" b="1" dirty="0"/>
          </a:p>
        </p:txBody>
      </p:sp>
      <p:sp>
        <p:nvSpPr>
          <p:cNvPr id="81" name="Google Shape;81;p16"/>
          <p:cNvSpPr txBox="1"/>
          <p:nvPr/>
        </p:nvSpPr>
        <p:spPr>
          <a:xfrm>
            <a:off x="1548375" y="11485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enviar solicitação de operação de débito / crédito.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futuro aluno efetua pagamento da taxa de matrícula e mensalidade no cartão.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pagamento da taxa de matrícula e mensalidade.</a:t>
            </a:r>
            <a:endParaRPr lang="pt-BR" sz="900" b="1" dirty="0">
              <a:solidFill>
                <a:schemeClr val="dk1"/>
              </a:solidFill>
            </a:endParaRP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recebe pagamento da taxa de matrícula e da mensalidade.</a:t>
            </a:r>
            <a:endParaRPr lang="pt-BR" sz="900" b="1" dirty="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45125" y="11485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receber retorno da solicitação.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provedora de cartões retorna resposta da operação solicitada.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resposta da solicitação de operação da provedora de cartões.</a:t>
            </a:r>
            <a:endParaRPr lang="pt-BR" sz="900" b="1" dirty="0">
              <a:solidFill>
                <a:schemeClr val="dk1"/>
              </a:solidFill>
            </a:endParaRP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recebe resposta referente a solicitação da operação e retorna recibo do pagamento ou aviso de falha na operação.</a:t>
            </a:r>
            <a:endParaRPr lang="pt-BR" sz="900" b="1" dirty="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548375" y="25717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realizar matrícula.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atendente retorna confirmação de matrícula.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confirmar matrícula do aluno.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realiza matrícula do aluno.</a:t>
            </a:r>
            <a:endParaRPr lang="pt-BR" sz="900"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4645125" y="25717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liberar acesso.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atendente retorna senha de acesso ao aluno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liberar acesso do aluno à academia.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retorna senha de acesso ao aluno.</a:t>
            </a:r>
            <a:endParaRPr lang="pt-BR" sz="9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7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pt-BR" sz="1100" b="1" dirty="0">
                <a:solidFill>
                  <a:schemeClr val="dk1"/>
                </a:solidFill>
              </a:rPr>
              <a:t>Matricular aluno + taxa de matrícula e mensalidade - FA</a:t>
            </a:r>
            <a:endParaRPr lang="pt-BR" sz="1100" b="1" dirty="0"/>
          </a:p>
        </p:txBody>
      </p:sp>
      <p:sp>
        <p:nvSpPr>
          <p:cNvPr id="90" name="Google Shape;90;p17"/>
          <p:cNvSpPr txBox="1"/>
          <p:nvPr/>
        </p:nvSpPr>
        <p:spPr>
          <a:xfrm>
            <a:off x="1548375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receber ficha de matrícula preenchida.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futuro aluno devolve ficha de matrícula preenchida.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a ficha de matrícula corretamente preenchida.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recebe ficha de matrícula do futuro aluno, e retorna formas de pagamento.</a:t>
            </a:r>
            <a:endParaRPr lang="pt-BR" sz="900"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4645125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descartar matrícula por não pagamento da taxa de matrícula e mensalidade.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atendente descarta matrícula por não pagamento da taxa de matrícula e mensalidade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não realizar matrícula do futuro aluno.</a:t>
            </a:r>
          </a:p>
          <a:p>
            <a:pPr lvl="0"/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atendente.</a:t>
            </a:r>
          </a:p>
          <a:p>
            <a:pPr marL="457200" lvl="0" indent="-285750"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Atendente descarta matrícula.</a:t>
            </a:r>
            <a:endParaRPr lang="pt-BR" sz="9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Realizar treino e avaliação física - FB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548375" y="11485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preparar treino.</a:t>
            </a:r>
            <a:endParaRPr sz="9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professor entrega ficha de treino para 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preparar treino personalizado para 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prepara treino para o aluno, e retorna uma ficha de treino.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45125" y="11485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questionar se deseja realizar avaliação física.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professor pergunta se aluno deseja realizar avaliação física.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saber se o aluno deseja fazer uma avaliação física.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pergunta se aluno deseja realizar avaliação física.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548375" y="25717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resposta.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retorna resposta positiva.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esperar resposta do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recebe resposta do aluno.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645125" y="25717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realizar avaliação física.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professor realiza avaliação física do aluno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avaliação física do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realiza avaliação física do aluno, retornando um feedback.</a:t>
            </a:r>
            <a:endParaRPr sz="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Realizar treino e avaliação física - FA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548375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resposta.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retorna resposta negativa.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esperar resposta do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recebe resposta do aluno.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645125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não realizar avaliação física.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professor não realiza avaliação física do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realizar avaliação física do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professor.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Professor não realizar avaliação física do aluno, retornando apenas a ficha de treino ao aluno.</a:t>
            </a:r>
            <a:endParaRPr sz="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Notificar vencimento - FB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notificar próximo vencimento.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financeiro notifica próximo vencimento.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notificar vencimento da mensalidade do aluno, e evitar atrasos.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notifica ao aluno o próximo vencimento de sua mensalidade.</a:t>
            </a:r>
            <a:endParaRPr sz="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Receber pagamento - FB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pagamento da mensalidade em dinheiro.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aluno efetua pagamento da mensalidade em dinheiro.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mensalidade do aluno.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recebe pagamento da mensalidade em dinheiro, e retorna recibo de pagamento ao aluno.</a:t>
            </a:r>
            <a:endParaRPr sz="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Receber pagamento - FB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548375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aluno efetua pagamento da mensalidade no cartão.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enviar solicitação de operação de débito / crédito a provedora de cartões.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aguarda retorno da solicitação de operação.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645125" y="18601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Processo</a:t>
            </a:r>
            <a:r>
              <a:rPr lang="pt-BR" sz="900">
                <a:solidFill>
                  <a:schemeClr val="dk1"/>
                </a:solidFill>
              </a:rPr>
              <a:t>: receber retorno da solicitação.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Evento</a:t>
            </a:r>
            <a:r>
              <a:rPr lang="pt-BR" sz="900">
                <a:solidFill>
                  <a:schemeClr val="dk1"/>
                </a:solidFill>
              </a:rPr>
              <a:t>: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provedora de cartões retorna resposta da operação solicitada.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Objetivo</a:t>
            </a:r>
            <a:r>
              <a:rPr lang="pt-BR" sz="900">
                <a:solidFill>
                  <a:schemeClr val="dk1"/>
                </a:solidFill>
              </a:rPr>
              <a:t>: receber resposta da solicitação de operação da provedora de cartões.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Trabalhador envolvido</a:t>
            </a:r>
            <a:r>
              <a:rPr lang="pt-BR" sz="900">
                <a:solidFill>
                  <a:schemeClr val="dk1"/>
                </a:solidFill>
              </a:rPr>
              <a:t>: gestor financeiro.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Gestor financeiro recebe retorno da operação, e retorna ao aluno um recibo de pagamento ou aviso de falha na operação.</a:t>
            </a:r>
            <a:endParaRPr sz="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pt-BR" sz="1100" b="1" dirty="0">
                <a:solidFill>
                  <a:schemeClr val="dk1"/>
                </a:solidFill>
              </a:rPr>
              <a:t>Receber pagamento + multa - FB</a:t>
            </a:r>
          </a:p>
        </p:txBody>
      </p:sp>
      <p:sp>
        <p:nvSpPr>
          <p:cNvPr id="116" name="Google Shape;116;p21"/>
          <p:cNvSpPr txBox="1"/>
          <p:nvPr/>
        </p:nvSpPr>
        <p:spPr>
          <a:xfrm>
            <a:off x="4644975" y="11485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notificar multa.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>
                <a:solidFill>
                  <a:schemeClr val="dk1"/>
                </a:solidFill>
                <a:highlight>
                  <a:srgbClr val="FFFFFF"/>
                </a:highlight>
              </a:rPr>
              <a:t>aluno não efetua pagamento da mensalidade.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notificar ao aluno a cobrança de multas por atraso na mensalidade.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gestor financeiro.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Gestor financeiro notifica ao aluno eventuais multas por atraso.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548225" y="11485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bloquear acesso.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</a:t>
            </a:r>
            <a:r>
              <a:rPr lang="pt-BR" sz="900" dirty="0">
                <a:solidFill>
                  <a:schemeClr val="dk1"/>
                </a:solidFill>
                <a:highlight>
                  <a:srgbClr val="FFFFFF"/>
                </a:highlight>
              </a:rPr>
              <a:t>financeiro bloqueia acesso do aluno. 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bloquear acesso do aluno por não pagamento da mensalidade e multas.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gestor financeiro.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Gestor financeiro bloqueia acesso do aluno.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548375" y="25717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receber pagamento de mensalidade + multa em dinheiro.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aluno efetua pagamento da mensalidade + multa em dinheiro.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receber pagamento da mensalidade do aluno.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gestor financeiro.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Gestor financeiro receber o pagamento da mensalidade e multa, da baixa e retorna recibo do pagamento.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645125" y="2571750"/>
            <a:ext cx="3096600" cy="14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Processo</a:t>
            </a:r>
            <a:r>
              <a:rPr lang="pt-BR" sz="900" dirty="0">
                <a:solidFill>
                  <a:schemeClr val="dk1"/>
                </a:solidFill>
              </a:rPr>
              <a:t>: desbloquear acesso.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Evento</a:t>
            </a:r>
            <a:r>
              <a:rPr lang="pt-BR" sz="900" dirty="0">
                <a:solidFill>
                  <a:schemeClr val="dk1"/>
                </a:solidFill>
              </a:rPr>
              <a:t>: financeiro desbloqueia acesso do aluno.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Objetivo</a:t>
            </a:r>
            <a:r>
              <a:rPr lang="pt-BR" sz="900" dirty="0">
                <a:solidFill>
                  <a:schemeClr val="dk1"/>
                </a:solidFill>
              </a:rPr>
              <a:t>: desbloquear acesso do aluno após pagamento da mensalidade.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Trabalhador envolvido</a:t>
            </a:r>
            <a:r>
              <a:rPr lang="pt-BR" sz="900" dirty="0">
                <a:solidFill>
                  <a:schemeClr val="dk1"/>
                </a:solidFill>
              </a:rPr>
              <a:t>: gestor financeiro.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 dirty="0">
                <a:solidFill>
                  <a:schemeClr val="dk1"/>
                </a:solidFill>
              </a:rPr>
              <a:t>Gestor financeiro desbloqueia o acesso do aluno.</a:t>
            </a:r>
            <a:endParaRPr sz="9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2330</Words>
  <Application>Microsoft Office PowerPoint</Application>
  <PresentationFormat>Apresentação na tela (16:9)</PresentationFormat>
  <Paragraphs>267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bella</cp:lastModifiedBy>
  <cp:revision>6</cp:revision>
  <dcterms:modified xsi:type="dcterms:W3CDTF">2020-05-12T18:59:49Z</dcterms:modified>
</cp:coreProperties>
</file>