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4b366b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4b366b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4b366bc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4b366bc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31e5ad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31e5ad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31e5ad7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731e5ad7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31e5ad7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31e5ad7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31e5ad7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31e5ad7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31e5ad7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31e5ad7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31e5ad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31e5ad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70b1194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70b1194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731e5ad7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731e5ad7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96750" y="0"/>
            <a:ext cx="40470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Matricular aluno + taxa de matrícula e mensalidade - FB</a:t>
            </a:r>
            <a:endParaRPr b="1"/>
          </a:p>
        </p:txBody>
      </p:sp>
      <p:sp>
        <p:nvSpPr>
          <p:cNvPr id="55" name="Google Shape;55;p13"/>
          <p:cNvSpPr txBox="1"/>
          <p:nvPr/>
        </p:nvSpPr>
        <p:spPr>
          <a:xfrm>
            <a:off x="95700" y="704100"/>
            <a:ext cx="3047400" cy="160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atender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futuro aluno faz perguntas.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atender solicitações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consulta os planos disponíveis em Planos e apresenta ao futuro aluno.</a:t>
            </a:r>
            <a:endParaRPr sz="900"/>
          </a:p>
        </p:txBody>
      </p:sp>
      <p:sp>
        <p:nvSpPr>
          <p:cNvPr id="56" name="Google Shape;56;p13"/>
          <p:cNvSpPr txBox="1"/>
          <p:nvPr/>
        </p:nvSpPr>
        <p:spPr>
          <a:xfrm>
            <a:off x="3219450" y="694800"/>
            <a:ext cx="2799300" cy="160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solicitação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futuro aluno faz solicitação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solicitação de matrícula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solicitação de matrícula do futuro aluno.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retorna ficha de matrícula para o futuro aluno.</a:t>
            </a:r>
            <a:endParaRPr sz="900"/>
          </a:p>
        </p:txBody>
      </p:sp>
      <p:sp>
        <p:nvSpPr>
          <p:cNvPr id="57" name="Google Shape;57;p13"/>
          <p:cNvSpPr txBox="1"/>
          <p:nvPr/>
        </p:nvSpPr>
        <p:spPr>
          <a:xfrm>
            <a:off x="3113775" y="2377350"/>
            <a:ext cx="2905200" cy="151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58" name="Google Shape;58;p13"/>
          <p:cNvSpPr txBox="1"/>
          <p:nvPr/>
        </p:nvSpPr>
        <p:spPr>
          <a:xfrm>
            <a:off x="6086550" y="685500"/>
            <a:ext cx="2905200" cy="160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 ficha de matrícula  preenchida.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futuro aluno devolve ficha de matrícula preenchida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matrícula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ficha de matrícula preenchida e retorna as formas de pagamento ao futuro aluno.</a:t>
            </a:r>
            <a:endParaRPr sz="900"/>
          </a:p>
        </p:txBody>
      </p:sp>
      <p:sp>
        <p:nvSpPr>
          <p:cNvPr id="59" name="Google Shape;59;p13"/>
          <p:cNvSpPr txBox="1"/>
          <p:nvPr/>
        </p:nvSpPr>
        <p:spPr>
          <a:xfrm>
            <a:off x="95700" y="2377200"/>
            <a:ext cx="2905200" cy="151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pagamento em dinheiro.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Futuro aluno efetua pagamento da taxa de matrícula e mensalidade em dinheiro.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pagamento da taxa de matrícula e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pagamento da taxa de matrícula e da mensalidade e retorna recibo do pagamento ao futuro aluno.</a:t>
            </a:r>
            <a:endParaRPr sz="900"/>
          </a:p>
        </p:txBody>
      </p:sp>
      <p:sp>
        <p:nvSpPr>
          <p:cNvPr id="60" name="Google Shape;60;p13"/>
          <p:cNvSpPr txBox="1"/>
          <p:nvPr/>
        </p:nvSpPr>
        <p:spPr>
          <a:xfrm>
            <a:off x="6094500" y="2377350"/>
            <a:ext cx="2905200" cy="151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liberar acesso.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atendente retorna senha de acesso ao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finalizar matrícula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 retorna senha de acesso do aluno.</a:t>
            </a:r>
            <a:endParaRPr sz="900"/>
          </a:p>
        </p:txBody>
      </p:sp>
      <p:sp>
        <p:nvSpPr>
          <p:cNvPr id="61" name="Google Shape;61;p13"/>
          <p:cNvSpPr txBox="1"/>
          <p:nvPr/>
        </p:nvSpPr>
        <p:spPr>
          <a:xfrm>
            <a:off x="3200025" y="2362350"/>
            <a:ext cx="27333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realizar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</a:rPr>
              <a:t>atendente</a:t>
            </a:r>
            <a:r>
              <a:rPr lang="pt-BR" sz="900">
                <a:solidFill>
                  <a:schemeClr val="dk1"/>
                </a:solidFill>
              </a:rPr>
              <a:t> realiza matrícula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matrícula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realiza  matrícula do aluno.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3096750" y="0"/>
            <a:ext cx="36375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Reativar matrícula ex aluno + mensalidade - FB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0" y="8739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atender ex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ex aluno faz perguntas.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atender solicitações do ex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consulta os planos disponíveis em Planos e apresenta ao ex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096750" y="8739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solicitação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ex aluno faz solicitação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solicitação de matrícula do ex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solicitação de matrícula do ex aluno.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retorna ficha de rematrícula para o ex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6193500" y="873900"/>
            <a:ext cx="29505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 ficha de matrícula  preenchida.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futuro aluno devolve ficha de matrícula preenchida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matrícula do ex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ficha de matrícula preenchida e retorna as formas de pagamento ao ex  aluno.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0" y="22971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pagamento em dinheiro.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ex aluno efetua pagamento da mensalidade em dinheiro.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pagamento da mensalidade.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pagamento da mensalidade e retorna recibo do pagamento ao ex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096750" y="22971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realizar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Atendente realiza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matrícula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 do ex aluno</a:t>
            </a:r>
            <a:r>
              <a:rPr lang="pt-BR" sz="900">
                <a:solidFill>
                  <a:schemeClr val="dk1"/>
                </a:solidFill>
              </a:rPr>
              <a:t>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matrícula do ex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realiza  matrícula do aluno.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193500" y="2297100"/>
            <a:ext cx="29505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liberar acesso.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atendente retorna senha de acesso ao ex aluno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finalizar matrícula do ex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da baixa no pagamento do ex aluno e retorna senha de acesso ao aluno.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2569200" y="0"/>
            <a:ext cx="42279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Reativar matrícula ex aluno + mensalidade - FA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66675" y="2957500"/>
            <a:ext cx="30204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enviar solicitação de operação de débito / crédito.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ex aluno efetua pagamento da mensalidade no cartão.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pagamento da mensalidade.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pagamento da mensalidade e retorna recibo do pagamento ao ex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134850" y="29575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retorno da solicitação.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provedora de cartões retorna resposta da operação solicitada.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resposta da solicitação de operação da provedora de cartões.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resposta referente a solicitação da operação.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6279225" y="2957425"/>
            <a:ext cx="27981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descartar matrícula por não pagamento da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chemeClr val="lt1"/>
                </a:highlight>
              </a:rPr>
              <a:t>atendente descarta matrícula por não pagamento da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rematrícula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descarta matrícula.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1579513" y="1166725"/>
            <a:ext cx="3096600" cy="171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questionar se precisa de ajuda com o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50">
                <a:solidFill>
                  <a:schemeClr val="dk1"/>
                </a:solidFill>
                <a:highlight>
                  <a:schemeClr val="lt1"/>
                </a:highlight>
              </a:rPr>
              <a:t>atendente questiona se ex aluno precisa de ajuda com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esclarecer eventuais dúvidas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pergunta se o futuro aluno precisa de ajuda com o preenchimento da ficha de matrícula.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4786775" y="1166725"/>
            <a:ext cx="3000000" cy="171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auxiliar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ex aluno responde as perguntas.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auxiliar o futuro aluno com o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auxilia futuro aluno no preenchimento da ficha de matrícula.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Matricular aluno + taxa de matrícula e mensalidade - FA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4605825" y="2345175"/>
            <a:ext cx="3057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descartar matrícula por não pagamento da taxa de matrícula e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atendente descarta matrícula por não pagamento da taxa de matrícula e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pagamento da taxa de matrícula e mensalidade.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pagamento da taxa de matrícula e da mensalidade e retorna recibo do pagamento ao futuro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163425" y="676275"/>
            <a:ext cx="2883900" cy="159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auxiliar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futuro aluno responde as perguntas.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auxiliar o futuro aluno com o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auxilia futuro aluno no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114000" y="676275"/>
            <a:ext cx="2925300" cy="159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enviar solicitação de operação de débito / crédito.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chemeClr val="lt1"/>
                </a:highlight>
              </a:rPr>
              <a:t>futuro aluno efetua pagamento da taxa de matrícula e mensalidade no cartão.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pagamento da taxa de matrícula e mensalidade.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pagamento da taxa de matrícula e da mensalidade e retorna recibo do pagamento ao futuro aluno.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547325" y="2345175"/>
            <a:ext cx="30000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retorno da solicitação.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chemeClr val="lt1"/>
                </a:highlight>
              </a:rPr>
              <a:t>provedora de cartões retorna resposta da operação solicitada.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resposta da solicitação de operação da provedora de cartões.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resposta referente a solicitação da operação.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96750" y="676275"/>
            <a:ext cx="3000000" cy="159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questionar se precisa de ajuda com o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50">
                <a:solidFill>
                  <a:schemeClr val="dk1"/>
                </a:solidFill>
                <a:highlight>
                  <a:srgbClr val="FFFFFF"/>
                </a:highlight>
              </a:rPr>
              <a:t>atendente pergunta se futuro aluno precisa de ajuda com preenchimento da ficha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esclarecer eventuais dúvidas do futuro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pergunta se o futuro aluno precisa de ajuda com o preenchimento da ficha de matrícula.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Realizar treino e avaliação física - FB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10100" y="1043775"/>
            <a:ext cx="29868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preparar treino.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professor entrega ficha de treino para 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preparar treino personalizado para 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professor.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Professor prepara treino para o aluno, e retorna uma ficha de treino.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273525" y="1043775"/>
            <a:ext cx="29868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questionar se deseja realizar avaliação física.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professor pergunta se aluno deseja realizar avaliação física.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saber se o aluno deseja fazer uma avaliação física.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professor.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Professor pergunta se aluno deseja realizar avaliação física.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362700" y="1043775"/>
            <a:ext cx="26577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realizar avaliação física.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aluno retorna resposta.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avaliação física do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professor.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Professor realiza avaliação física do aluno, retornando um feedback.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Notificar vencimento - FB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notificar próximo vencimento.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financeiro notifica próximo vencimento.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notificar vencimento da mensalidade do aluno, e evitar atrasos.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notifica ao aluno o próximo vencimento de sua mensalidade.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Receber pagamento - FB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pagamento da mensalidade em dinheiro.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aluno efetua pagamento da mensalidade em dinheiro.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mensalidade do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recebe pagamento da mensalidade em dinheiro, e retorna recibo de pagamento ao aluno.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Receber pagamento - FA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548375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enviar solicitação de operação de débito / crédito.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aluno efetua pagamento da mensalidade no cartão.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enviar solicitação de operação de débito / crédito a provedora de cartões.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aguarda retorno da solicitação de operação.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645125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retorno da solicitação.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provedora de cartões retorna resposta da operação solicitada.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resposta da solicitação de operação da provedora de cartões.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recebe retorno da operação, e retorna ao aluno um recibo de pagamento ou aviso de falha na operação.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Receber pagamento + multa - FB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645125" y="11485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notificar multa.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Financeiro notifica mensalidade em atraso + multa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notificar ao aluno a cobrança de multas por atraso na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notifica ao aluno eventuais multas por atraso.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548375" y="11485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bloquear acesso.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financeiro bloqueia acesso do aluno.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bloquear acesso do aluno por não pagamento da mensalidade e multas.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bloqueia acesso do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548375" y="25717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pagamento de mensalidade + multa em dinheiro.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aluno efetua pagamento da mensalidade + multa em dinheiro.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pagamento da mensalidade do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receber o pagamento da mensalidade e multa, da baixa e retorna recibo do pagamento.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645125" y="25717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desbloquear acesso.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financeiro desbloqueia acesso do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desbloquear acesso do aluno após pagamento da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desbloqueia o acesso do aluno.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Receber pagamento + multa - FB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34375" y="1174350"/>
            <a:ext cx="30765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enviar solicitação de operação de débito / crédito.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aluno efetua pagamento da mensalidade + multa no cartão.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desbloquear acesso do aluno após pagamento da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aguarda retorno da solicitação de operação.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397800" y="1174350"/>
            <a:ext cx="29517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Processo</a:t>
            </a:r>
            <a:r>
              <a:rPr lang="pt-BR" sz="800">
                <a:solidFill>
                  <a:schemeClr val="dk1"/>
                </a:solidFill>
              </a:rPr>
              <a:t>: receber retorno da solicitação.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Evento</a:t>
            </a:r>
            <a:r>
              <a:rPr lang="pt-BR" sz="800">
                <a:solidFill>
                  <a:schemeClr val="dk1"/>
                </a:solidFill>
              </a:rPr>
              <a:t>: </a:t>
            </a: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provedora de cartões retorna resposta da operação solicitada.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Objetivo</a:t>
            </a:r>
            <a:r>
              <a:rPr lang="pt-BR" sz="800">
                <a:solidFill>
                  <a:schemeClr val="dk1"/>
                </a:solidFill>
              </a:rPr>
              <a:t>: receber resposta da solicitação da operação.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Trabalhador envolvido</a:t>
            </a:r>
            <a:r>
              <a:rPr lang="pt-BR" sz="800">
                <a:solidFill>
                  <a:schemeClr val="dk1"/>
                </a:solidFill>
              </a:rPr>
              <a:t>: gestor financeiro..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pt-BR" sz="800">
                <a:solidFill>
                  <a:schemeClr val="dk1"/>
                </a:solidFill>
              </a:rPr>
              <a:t>Gestor financeiro recebe retorno da operação, e retorna ao aluno um recibo de pagamento ou aviso de falha na operação.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6436425" y="1174350"/>
            <a:ext cx="26193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desbloquear acesso.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financeiro desbloqueia acesso do aluno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desbloquear acesso do aluno após pagamento da mensalidade.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desbloqueia o acesso do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1381275" y="2705100"/>
            <a:ext cx="3429000" cy="175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trancamento de matrícula por inadimplência.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financeiro efetua trancamento da matrícula por inadimplência.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trancar matrícula do aluno por inadimplência.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efetua trancamento da matrícula do aluno por inadimplência.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881425" y="2705100"/>
            <a:ext cx="3352500" cy="175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bloquear acesso.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financeiro bloqueia acesso do aluno por inadimplência.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bloquear acesso  do aluno por inadimplência.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efetua bloqueio do acesso do aluno por inadimplência.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Realizar trancamento de matrícula - FB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solicitação de trancamento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aluno solicita trancamento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solicitação de trancamento de matrícula do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solicitação de trancamento de matrícula do aluno.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realizar trancamento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atendente retorna confirmação de trancamento da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o trancamento da matrícula do aluno.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realiza o trancamento da matrícula do aluno, e retorna a confirmação de trancamento.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193500" y="1860150"/>
            <a:ext cx="29505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bloquear  acesso.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Atendente bloqueia acesso do aluno por solicitação de trancamento.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bloquear acesso do aluno por trancamento de matrícula.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bloqueia o acesso do aluno por trancamento da matrícula.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